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1"/>
  </p:notesMasterIdLst>
  <p:sldIdLst>
    <p:sldId id="299" r:id="rId5"/>
    <p:sldId id="301" r:id="rId6"/>
    <p:sldId id="484" r:id="rId7"/>
    <p:sldId id="304" r:id="rId8"/>
    <p:sldId id="341" r:id="rId9"/>
    <p:sldId id="342" r:id="rId10"/>
    <p:sldId id="440" r:id="rId11"/>
    <p:sldId id="441" r:id="rId12"/>
    <p:sldId id="442" r:id="rId13"/>
    <p:sldId id="443" r:id="rId14"/>
    <p:sldId id="444" r:id="rId15"/>
    <p:sldId id="445" r:id="rId16"/>
    <p:sldId id="450" r:id="rId17"/>
    <p:sldId id="447" r:id="rId18"/>
    <p:sldId id="448" r:id="rId19"/>
    <p:sldId id="449" r:id="rId20"/>
    <p:sldId id="451" r:id="rId21"/>
    <p:sldId id="452" r:id="rId22"/>
    <p:sldId id="453" r:id="rId23"/>
    <p:sldId id="454" r:id="rId24"/>
    <p:sldId id="455" r:id="rId25"/>
    <p:sldId id="456" r:id="rId26"/>
    <p:sldId id="457" r:id="rId27"/>
    <p:sldId id="458" r:id="rId28"/>
    <p:sldId id="459" r:id="rId29"/>
    <p:sldId id="460" r:id="rId30"/>
    <p:sldId id="461" r:id="rId31"/>
    <p:sldId id="407" r:id="rId32"/>
    <p:sldId id="482" r:id="rId33"/>
    <p:sldId id="462" r:id="rId34"/>
    <p:sldId id="464" r:id="rId35"/>
    <p:sldId id="465" r:id="rId36"/>
    <p:sldId id="466" r:id="rId37"/>
    <p:sldId id="467" r:id="rId38"/>
    <p:sldId id="468" r:id="rId39"/>
    <p:sldId id="469" r:id="rId40"/>
    <p:sldId id="470" r:id="rId41"/>
    <p:sldId id="471" r:id="rId42"/>
    <p:sldId id="472" r:id="rId43"/>
    <p:sldId id="473" r:id="rId44"/>
    <p:sldId id="474" r:id="rId45"/>
    <p:sldId id="475" r:id="rId46"/>
    <p:sldId id="476" r:id="rId47"/>
    <p:sldId id="477" r:id="rId48"/>
    <p:sldId id="478" r:id="rId49"/>
    <p:sldId id="479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Kurt von Tish" initials="KvT" lastIdx="8" clrIdx="6">
    <p:extLst/>
  </p:cmAuthor>
  <p:cmAuthor id="1" name="JA Stoloff" initials="JS" lastIdx="1" clrIdx="0">
    <p:extLst/>
  </p:cmAuthor>
  <p:cmAuthor id="2" name="JA Stoloff" initials="JS [2]" lastIdx="1" clrIdx="1">
    <p:extLst/>
  </p:cmAuthor>
  <p:cmAuthor id="3" name="JA Stoloff" initials="JS [3]" lastIdx="1" clrIdx="2">
    <p:extLst/>
  </p:cmAuthor>
  <p:cmAuthor id="4" name="JA Stoloff" initials="JS [4]" lastIdx="1" clrIdx="3">
    <p:extLst/>
  </p:cmAuthor>
  <p:cmAuthor id="5" name="JA Stoloff" initials="JS [5]" lastIdx="1" clrIdx="4">
    <p:extLst/>
  </p:cmAuthor>
  <p:cmAuthor id="6" name="JA Stoloff" initials="JS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8" autoAdjust="0"/>
    <p:restoredTop sz="86464" autoAdjust="0"/>
  </p:normalViewPr>
  <p:slideViewPr>
    <p:cSldViewPr>
      <p:cViewPr varScale="1">
        <p:scale>
          <a:sx n="78" d="100"/>
          <a:sy n="78" d="100"/>
        </p:scale>
        <p:origin x="43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344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tx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5C-472D-9239-DF82DFA4E8B1}"/>
              </c:ext>
            </c:extLst>
          </c:dPt>
          <c:dPt>
            <c:idx val="1"/>
            <c:bubble3D val="0"/>
            <c:spPr>
              <a:solidFill>
                <a:schemeClr val="accent5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75C-472D-9239-DF82DFA4E8B1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75C-472D-9239-DF82DFA4E8B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1600" dirty="0">
                        <a:solidFill>
                          <a:schemeClr val="bg1"/>
                        </a:solidFill>
                      </a:rPr>
                      <a:t>504 LOAN</a:t>
                    </a:r>
                  </a:p>
                  <a:p>
                    <a:r>
                      <a:rPr lang="en-US" sz="1600" dirty="0">
                        <a:solidFill>
                          <a:schemeClr val="bg1"/>
                        </a:solidFill>
                      </a:rPr>
                      <a:t>40%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75C-472D-9239-DF82DFA4E8B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4911453376020301"/>
                  <c:y val="-0.30839476778638403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>
                        <a:solidFill>
                          <a:schemeClr val="bg1"/>
                        </a:solidFill>
                      </a:rPr>
                      <a:t>BORROWER</a:t>
                    </a:r>
                  </a:p>
                  <a:p>
                    <a:r>
                      <a:rPr lang="en-US" sz="1600" dirty="0">
                        <a:solidFill>
                          <a:schemeClr val="bg1"/>
                        </a:solidFill>
                      </a:rPr>
                      <a:t>10%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75C-472D-9239-DF82DFA4E8B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600" dirty="0">
                        <a:solidFill>
                          <a:schemeClr val="bg1"/>
                        </a:solidFill>
                      </a:rPr>
                      <a:t>BANK LOAN</a:t>
                    </a:r>
                  </a:p>
                  <a:p>
                    <a:r>
                      <a:rPr lang="en-US" sz="1600" dirty="0">
                        <a:solidFill>
                          <a:schemeClr val="bg1"/>
                        </a:solidFill>
                      </a:rPr>
                      <a:t>50%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75C-472D-9239-DF82DFA4E8B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  <a:latin typeface="Corbel" panose="020B0503020204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504 LOAN</c:v>
                </c:pt>
                <c:pt idx="1">
                  <c:v>BORROWER</c:v>
                </c:pt>
                <c:pt idx="2">
                  <c:v>BANK LOAN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</c:v>
                </c:pt>
                <c:pt idx="1">
                  <c:v>10</c:v>
                </c:pt>
                <c:pt idx="2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75C-472D-9239-DF82DFA4E8B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82807D-08DE-43E2-BD7A-2BDD5169A093}" type="datetimeFigureOut">
              <a:rPr lang="en-US" smtClean="0"/>
              <a:t>7/27/2018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97B68-E062-43A4-93D6-25677355CF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536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This kind of worksheet</a:t>
            </a:r>
            <a:r>
              <a:rPr lang="en-US" baseline="0" dirty="0"/>
              <a:t> will allow your firm to project how much cash will be available at different stages of the project.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97B68-E062-43A4-93D6-25677355CF8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868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97B68-E062-43A4-93D6-25677355CF8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902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97B68-E062-43A4-93D6-25677355CF8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938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7(a): https://www.sba.gov/blogs/sbas-7a-loan-program-explained</a:t>
            </a:r>
          </a:p>
          <a:p>
            <a:r>
              <a:rPr lang="en-US" dirty="0"/>
              <a:t>504: https://www.sba.gov/offices/headquarters/ofa/resources/4049</a:t>
            </a:r>
          </a:p>
          <a:p>
            <a:r>
              <a:rPr lang="en-US" dirty="0"/>
              <a:t>CAPLines: https://www.sba.gov/offices/district/mt/helena/resources/lenders-introduction-sbas-capline-programs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97B68-E062-43A4-93D6-25677355CF8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010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97B68-E062-43A4-93D6-25677355CF8C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31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97B68-E062-43A4-93D6-25677355CF8C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861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97B68-E062-43A4-93D6-25677355CF8C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94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97B68-E062-43A4-93D6-25677355CF8C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068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sosceles Triangle 10"/>
          <p:cNvSpPr/>
          <p:nvPr userDrawn="1"/>
        </p:nvSpPr>
        <p:spPr>
          <a:xfrm flipH="1" flipV="1">
            <a:off x="1905000" y="5337262"/>
            <a:ext cx="7239000" cy="1538370"/>
          </a:xfrm>
          <a:prstGeom prst="triangle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81000" y="2514600"/>
            <a:ext cx="7899936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300" b="1" kern="1200" baseline="0">
                <a:solidFill>
                  <a:schemeClr val="tx1"/>
                </a:solidFill>
                <a:latin typeface="Colaborate-Bold" pitchFamily="50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Raleway" panose="020B0003030101060003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Raleway" panose="020B0003030101060003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Raleway" panose="020B0003030101060003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Raleway" panose="020B0003030101060003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BONDING &amp; ACCESS TO CAPITAL</a:t>
            </a:r>
          </a:p>
        </p:txBody>
      </p:sp>
      <p:pic>
        <p:nvPicPr>
          <p:cNvPr id="1026" name="Picture 2" descr="C:\Users\Nick\Documents\UEP\Work and Internships\TDA\2015\SBA 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090" y="3609750"/>
            <a:ext cx="1718310" cy="77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533400" y="685800"/>
            <a:ext cx="7772400" cy="22288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0" kern="1200" baseline="0">
                <a:solidFill>
                  <a:schemeClr val="bg1"/>
                </a:solidFill>
                <a:latin typeface="Caviar Dreams" panose="020B0402020204020504" pitchFamily="34" charset="0"/>
                <a:ea typeface="+mj-ea"/>
                <a:cs typeface="+mj-cs"/>
              </a:defRPr>
            </a:lvl1pPr>
          </a:lstStyle>
          <a:p>
            <a:r>
              <a:rPr lang="en-US" sz="57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SMALL CONTRACTORS INITIATIVE</a:t>
            </a:r>
          </a:p>
        </p:txBody>
      </p:sp>
      <p:pic>
        <p:nvPicPr>
          <p:cNvPr id="2" name="Picture 2" descr="H:\My Documents\2015\2015\hudseal_teal_1.gif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352844"/>
            <a:ext cx="1386711" cy="130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Isosceles Triangle 14"/>
          <p:cNvSpPr/>
          <p:nvPr userDrawn="1"/>
        </p:nvSpPr>
        <p:spPr>
          <a:xfrm>
            <a:off x="0" y="4648200"/>
            <a:ext cx="13030200" cy="2156281"/>
          </a:xfrm>
          <a:prstGeom prst="triangle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sosceles Triangle 2"/>
          <p:cNvSpPr/>
          <p:nvPr userDrawn="1"/>
        </p:nvSpPr>
        <p:spPr>
          <a:xfrm>
            <a:off x="0" y="4701719"/>
            <a:ext cx="13030200" cy="2156281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371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sosceles Triangle 10"/>
          <p:cNvSpPr/>
          <p:nvPr userDrawn="1"/>
        </p:nvSpPr>
        <p:spPr>
          <a:xfrm flipH="1" flipV="1">
            <a:off x="1905000" y="5337262"/>
            <a:ext cx="7239000" cy="1538370"/>
          </a:xfrm>
          <a:prstGeom prst="triangle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Isosceles Triangle 27"/>
          <p:cNvSpPr/>
          <p:nvPr userDrawn="1"/>
        </p:nvSpPr>
        <p:spPr>
          <a:xfrm>
            <a:off x="0" y="4648200"/>
            <a:ext cx="13030200" cy="2156281"/>
          </a:xfrm>
          <a:prstGeom prst="triangle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sosceles Triangle 2"/>
          <p:cNvSpPr/>
          <p:nvPr userDrawn="1"/>
        </p:nvSpPr>
        <p:spPr>
          <a:xfrm>
            <a:off x="0" y="4701719"/>
            <a:ext cx="13030200" cy="2156281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1752600"/>
            <a:ext cx="6629400" cy="685800"/>
          </a:xfrm>
        </p:spPr>
        <p:txBody>
          <a:bodyPr>
            <a:normAutofit/>
          </a:bodyPr>
          <a:lstStyle>
            <a:lvl1pPr marL="0" indent="0" algn="r">
              <a:buNone/>
              <a:defRPr sz="3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en-US" dirty="0"/>
              <a:t>SESSION X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2362200"/>
            <a:ext cx="7315200" cy="2593975"/>
          </a:xfrm>
        </p:spPr>
        <p:txBody>
          <a:bodyPr>
            <a:normAutofit/>
          </a:bodyPr>
          <a:lstStyle>
            <a:lvl1pPr marL="0" indent="0" algn="r">
              <a:lnSpc>
                <a:spcPct val="80000"/>
              </a:lnSpc>
              <a:buNone/>
              <a:defRPr sz="50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SESSION TITLE CAN BE TWO LINES</a:t>
            </a:r>
          </a:p>
        </p:txBody>
      </p:sp>
    </p:spTree>
    <p:extLst>
      <p:ext uri="{BB962C8B-B14F-4D97-AF65-F5344CB8AC3E}">
        <p14:creationId xmlns:p14="http://schemas.microsoft.com/office/powerpoint/2010/main" val="3424633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sosceles Triangle 5"/>
          <p:cNvSpPr/>
          <p:nvPr userDrawn="1"/>
        </p:nvSpPr>
        <p:spPr>
          <a:xfrm>
            <a:off x="1398" y="5867400"/>
            <a:ext cx="5485002" cy="990600"/>
          </a:xfrm>
          <a:prstGeom prst="triangle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Isosceles Triangle 7"/>
          <p:cNvSpPr/>
          <p:nvPr userDrawn="1"/>
        </p:nvSpPr>
        <p:spPr>
          <a:xfrm>
            <a:off x="1398" y="5867400"/>
            <a:ext cx="4756599" cy="990600"/>
          </a:xfrm>
          <a:prstGeom prst="triangle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Isosceles Triangle 12"/>
          <p:cNvSpPr/>
          <p:nvPr userDrawn="1"/>
        </p:nvSpPr>
        <p:spPr>
          <a:xfrm>
            <a:off x="0" y="5867400"/>
            <a:ext cx="4106042" cy="990600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20"/>
          <p:cNvSpPr>
            <a:spLocks noGrp="1"/>
          </p:cNvSpPr>
          <p:nvPr>
            <p:ph type="body" sz="quarter" idx="10" hasCustomPrompt="1"/>
          </p:nvPr>
        </p:nvSpPr>
        <p:spPr>
          <a:xfrm>
            <a:off x="1333500" y="2590800"/>
            <a:ext cx="6629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3400" b="1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en-US" dirty="0"/>
              <a:t>PART X:</a:t>
            </a:r>
          </a:p>
        </p:txBody>
      </p:sp>
      <p:sp>
        <p:nvSpPr>
          <p:cNvPr id="22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3164680"/>
            <a:ext cx="7315200" cy="133112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50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SESSION TITLE CAN BE TWO LINES</a:t>
            </a: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Slide Number Placeholder 3"/>
          <p:cNvSpPr txBox="1">
            <a:spLocks/>
          </p:cNvSpPr>
          <p:nvPr userDrawn="1"/>
        </p:nvSpPr>
        <p:spPr>
          <a:xfrm>
            <a:off x="7051964" y="6362700"/>
            <a:ext cx="19396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E98871-0D1C-407F-833F-F1F85235FF8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3352800" y="6356350"/>
            <a:ext cx="5334000" cy="4254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en-US" sz="1000" b="0" dirty="0">
                <a:latin typeface="Corbel" panose="020B0503020204020204" pitchFamily="34" charset="0"/>
              </a:rPr>
              <a:t>U.S.</a:t>
            </a:r>
            <a:r>
              <a:rPr lang="en-US" sz="1000" b="0" baseline="0" dirty="0">
                <a:latin typeface="Corbel" panose="020B0503020204020204" pitchFamily="34" charset="0"/>
              </a:rPr>
              <a:t> Dept. </a:t>
            </a:r>
            <a:r>
              <a:rPr lang="en-US" sz="1000" b="0" dirty="0">
                <a:latin typeface="Corbel" panose="020B0503020204020204" pitchFamily="34" charset="0"/>
              </a:rPr>
              <a:t>of Housing and Urban Development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000" b="0" dirty="0">
                <a:latin typeface="Corbel" panose="020B0503020204020204" pitchFamily="34" charset="0"/>
              </a:rPr>
              <a:t> U.S. Small Business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2371790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 sz="4400" b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229600" cy="4525963"/>
          </a:xfrm>
        </p:spPr>
        <p:txBody>
          <a:bodyPr/>
          <a:lstStyle>
            <a:lvl1pPr marL="457200" indent="-457200">
              <a:lnSpc>
                <a:spcPct val="85000"/>
              </a:lnSpc>
              <a:spcBef>
                <a:spcPts val="700"/>
              </a:spcBef>
              <a:spcAft>
                <a:spcPts val="600"/>
              </a:spcAft>
              <a:buClr>
                <a:schemeClr val="accent6"/>
              </a:buClr>
              <a:buFont typeface="Colaborate-Bold" pitchFamily="50" charset="0"/>
              <a:buChar char="−"/>
              <a:defRPr sz="3000" b="1"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914400" indent="-285750">
              <a:lnSpc>
                <a:spcPct val="90000"/>
              </a:lnSpc>
              <a:spcBef>
                <a:spcPts val="200"/>
              </a:spcBef>
              <a:spcAft>
                <a:spcPts val="300"/>
              </a:spcAft>
              <a:buClr>
                <a:schemeClr val="accent6"/>
              </a:buClr>
              <a:buSzPct val="60000"/>
              <a:buFont typeface="Corbel" panose="020B0503020204020204" pitchFamily="34" charset="0"/>
              <a:buChar char="○"/>
              <a:defRPr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280160" indent="-228600">
              <a:spcBef>
                <a:spcPts val="300"/>
              </a:spcBef>
              <a:spcAft>
                <a:spcPts val="300"/>
              </a:spcAft>
              <a:buClr>
                <a:schemeClr val="accent6"/>
              </a:buClr>
              <a:defRPr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828800" indent="-404813">
              <a:spcBef>
                <a:spcPts val="300"/>
              </a:spcBef>
              <a:spcAft>
                <a:spcPts val="200"/>
              </a:spcAft>
              <a:buClr>
                <a:schemeClr val="accent6"/>
              </a:buClr>
              <a:defRPr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194560" indent="-228600">
              <a:spcBef>
                <a:spcPts val="300"/>
              </a:spcBef>
              <a:spcAft>
                <a:spcPts val="200"/>
              </a:spcAft>
              <a:buClr>
                <a:schemeClr val="accent6"/>
              </a:buClr>
              <a:defRPr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Isosceles Triangle 22"/>
          <p:cNvSpPr/>
          <p:nvPr userDrawn="1"/>
        </p:nvSpPr>
        <p:spPr>
          <a:xfrm>
            <a:off x="1398" y="5867400"/>
            <a:ext cx="5485002" cy="990600"/>
          </a:xfrm>
          <a:prstGeom prst="triangle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Isosceles Triangle 23"/>
          <p:cNvSpPr/>
          <p:nvPr userDrawn="1"/>
        </p:nvSpPr>
        <p:spPr>
          <a:xfrm>
            <a:off x="1398" y="5867400"/>
            <a:ext cx="4756599" cy="990600"/>
          </a:xfrm>
          <a:prstGeom prst="triangle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Isosceles Triangle 24"/>
          <p:cNvSpPr/>
          <p:nvPr userDrawn="1"/>
        </p:nvSpPr>
        <p:spPr>
          <a:xfrm>
            <a:off x="0" y="5867400"/>
            <a:ext cx="4106042" cy="990600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3352800" y="6356350"/>
            <a:ext cx="5334000" cy="4254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en-US" sz="1000" b="0" dirty="0">
                <a:latin typeface="Corbel" panose="020B0503020204020204" pitchFamily="34" charset="0"/>
              </a:rPr>
              <a:t>U.S.</a:t>
            </a:r>
            <a:r>
              <a:rPr lang="en-US" sz="1000" b="0" baseline="0" dirty="0">
                <a:latin typeface="Corbel" panose="020B0503020204020204" pitchFamily="34" charset="0"/>
              </a:rPr>
              <a:t> Dept. </a:t>
            </a:r>
            <a:r>
              <a:rPr lang="en-US" sz="1000" b="0" dirty="0">
                <a:latin typeface="Corbel" panose="020B0503020204020204" pitchFamily="34" charset="0"/>
              </a:rPr>
              <a:t>of Housing and Urban Development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000" b="0" dirty="0">
                <a:latin typeface="Corbel" panose="020B0503020204020204" pitchFamily="34" charset="0"/>
              </a:rPr>
              <a:t> U.S. Small Business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322615643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229600" cy="4525963"/>
          </a:xfrm>
        </p:spPr>
        <p:txBody>
          <a:bodyPr/>
          <a:lstStyle>
            <a:lvl1pPr marL="457200" indent="-457200">
              <a:lnSpc>
                <a:spcPct val="85000"/>
              </a:lnSpc>
              <a:spcBef>
                <a:spcPts val="700"/>
              </a:spcBef>
              <a:spcAft>
                <a:spcPts val="600"/>
              </a:spcAft>
              <a:buClr>
                <a:schemeClr val="accent6"/>
              </a:buClr>
              <a:buFont typeface="Colaborate-Bold" pitchFamily="50" charset="0"/>
              <a:buChar char="−"/>
              <a:defRPr sz="3000" b="1"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914400" indent="-285750">
              <a:lnSpc>
                <a:spcPct val="90000"/>
              </a:lnSpc>
              <a:spcBef>
                <a:spcPts val="200"/>
              </a:spcBef>
              <a:spcAft>
                <a:spcPts val="300"/>
              </a:spcAft>
              <a:buClr>
                <a:schemeClr val="accent6"/>
              </a:buClr>
              <a:buSzPct val="60000"/>
              <a:buFont typeface="Corbel" panose="020B0503020204020204" pitchFamily="34" charset="0"/>
              <a:buChar char="○"/>
              <a:defRPr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280160" indent="-228600">
              <a:spcBef>
                <a:spcPts val="300"/>
              </a:spcBef>
              <a:spcAft>
                <a:spcPts val="300"/>
              </a:spcAft>
              <a:buClr>
                <a:schemeClr val="accent6"/>
              </a:buClr>
              <a:defRPr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828800" indent="-404813">
              <a:spcBef>
                <a:spcPts val="300"/>
              </a:spcBef>
              <a:spcAft>
                <a:spcPts val="200"/>
              </a:spcAft>
              <a:buClr>
                <a:schemeClr val="accent6"/>
              </a:buClr>
              <a:defRPr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194560" indent="-228600">
              <a:spcBef>
                <a:spcPts val="300"/>
              </a:spcBef>
              <a:spcAft>
                <a:spcPts val="200"/>
              </a:spcAft>
              <a:buClr>
                <a:schemeClr val="accent6"/>
              </a:buClr>
              <a:defRPr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83284"/>
            <a:ext cx="8229600" cy="1143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400" b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413899824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229600" cy="4525963"/>
          </a:xfrm>
        </p:spPr>
        <p:txBody>
          <a:bodyPr/>
          <a:lstStyle>
            <a:lvl1pPr marL="514350" indent="-514350">
              <a:lnSpc>
                <a:spcPct val="85000"/>
              </a:lnSpc>
              <a:spcBef>
                <a:spcPts val="700"/>
              </a:spcBef>
              <a:spcAft>
                <a:spcPts val="600"/>
              </a:spcAft>
              <a:buClr>
                <a:schemeClr val="accent6"/>
              </a:buClr>
              <a:buFont typeface="+mj-lt"/>
              <a:buAutoNum type="arabicPeriod"/>
              <a:defRPr sz="3000" b="1"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1314450" indent="-51435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accent6"/>
              </a:buClr>
              <a:buFont typeface="+mj-lt"/>
              <a:buAutoNum type="alphaLcParenR"/>
              <a:defRPr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716088" indent="-457200">
              <a:buClr>
                <a:schemeClr val="accent6"/>
              </a:buClr>
              <a:buFont typeface="+mj-lt"/>
              <a:buAutoNum type="arabicParenR"/>
              <a:defRPr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2171700" indent="-457200">
              <a:buClr>
                <a:schemeClr val="accent6"/>
              </a:buClr>
              <a:buFont typeface="+mj-lt"/>
              <a:buAutoNum type="alphaLcPeriod"/>
              <a:defRPr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749550" indent="-457200">
              <a:buClr>
                <a:schemeClr val="accent6"/>
              </a:buClr>
              <a:buFont typeface="+mj-lt"/>
              <a:buAutoNum type="romanLcPeriod"/>
              <a:defRPr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Isosceles Triangle 21"/>
          <p:cNvSpPr/>
          <p:nvPr userDrawn="1"/>
        </p:nvSpPr>
        <p:spPr>
          <a:xfrm>
            <a:off x="1398" y="5867400"/>
            <a:ext cx="5485002" cy="990600"/>
          </a:xfrm>
          <a:prstGeom prst="triangle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Isosceles Triangle 22"/>
          <p:cNvSpPr/>
          <p:nvPr userDrawn="1"/>
        </p:nvSpPr>
        <p:spPr>
          <a:xfrm>
            <a:off x="1398" y="5867400"/>
            <a:ext cx="4756599" cy="990600"/>
          </a:xfrm>
          <a:prstGeom prst="triangle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Isosceles Triangle 23"/>
          <p:cNvSpPr/>
          <p:nvPr userDrawn="1"/>
        </p:nvSpPr>
        <p:spPr>
          <a:xfrm>
            <a:off x="0" y="5867400"/>
            <a:ext cx="4106042" cy="990600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3352800" y="6356350"/>
            <a:ext cx="5334000" cy="4254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en-US" sz="1000" b="0" dirty="0">
                <a:latin typeface="Corbel" panose="020B0503020204020204" pitchFamily="34" charset="0"/>
              </a:rPr>
              <a:t>U.S.</a:t>
            </a:r>
            <a:r>
              <a:rPr lang="en-US" sz="1000" b="0" baseline="0" dirty="0">
                <a:latin typeface="Corbel" panose="020B0503020204020204" pitchFamily="34" charset="0"/>
              </a:rPr>
              <a:t> Dept. </a:t>
            </a:r>
            <a:r>
              <a:rPr lang="en-US" sz="1000" b="0" dirty="0">
                <a:latin typeface="Corbel" panose="020B0503020204020204" pitchFamily="34" charset="0"/>
              </a:rPr>
              <a:t>of Housing and Urban Development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000" b="0" dirty="0">
                <a:latin typeface="Corbel" panose="020B0503020204020204" pitchFamily="34" charset="0"/>
              </a:rPr>
              <a:t> U.S. Small Business Administration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49944"/>
            <a:ext cx="8229600" cy="1143000"/>
          </a:xfrm>
        </p:spPr>
        <p:txBody>
          <a:bodyPr>
            <a:noAutofit/>
          </a:bodyPr>
          <a:lstStyle>
            <a:lvl1pPr>
              <a:lnSpc>
                <a:spcPct val="75000"/>
              </a:lnSpc>
              <a:defRPr sz="4400" b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2160883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Isosceles Triangle 27"/>
          <p:cNvSpPr/>
          <p:nvPr userDrawn="1"/>
        </p:nvSpPr>
        <p:spPr>
          <a:xfrm>
            <a:off x="1398" y="5867400"/>
            <a:ext cx="5485002" cy="990600"/>
          </a:xfrm>
          <a:prstGeom prst="triangle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Isosceles Triangle 28"/>
          <p:cNvSpPr/>
          <p:nvPr userDrawn="1"/>
        </p:nvSpPr>
        <p:spPr>
          <a:xfrm>
            <a:off x="1398" y="5867400"/>
            <a:ext cx="4756599" cy="990600"/>
          </a:xfrm>
          <a:prstGeom prst="triangle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Isosceles Triangle 29"/>
          <p:cNvSpPr/>
          <p:nvPr userDrawn="1"/>
        </p:nvSpPr>
        <p:spPr>
          <a:xfrm>
            <a:off x="0" y="5867400"/>
            <a:ext cx="4106042" cy="990600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</a:t>
            </a:r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3352800" y="6356350"/>
            <a:ext cx="5334000" cy="4254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en-US" sz="1000" b="0" dirty="0">
                <a:latin typeface="Corbel" panose="020B0503020204020204" pitchFamily="34" charset="0"/>
              </a:rPr>
              <a:t>U.S.</a:t>
            </a:r>
            <a:r>
              <a:rPr lang="en-US" sz="1000" b="0" baseline="0" dirty="0">
                <a:latin typeface="Corbel" panose="020B0503020204020204" pitchFamily="34" charset="0"/>
              </a:rPr>
              <a:t> Dept. </a:t>
            </a:r>
            <a:r>
              <a:rPr lang="en-US" sz="1000" b="0" dirty="0">
                <a:latin typeface="Corbel" panose="020B0503020204020204" pitchFamily="34" charset="0"/>
              </a:rPr>
              <a:t>of Housing and Urban Development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000" b="0" dirty="0">
                <a:latin typeface="Corbel" panose="020B0503020204020204" pitchFamily="34" charset="0"/>
              </a:rPr>
              <a:t> U.S. Small Business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426172553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</a:t>
            </a:r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3352800" y="6356350"/>
            <a:ext cx="5334000" cy="4254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en-US" sz="1000" b="0" dirty="0">
                <a:latin typeface="Corbel" panose="020B0503020204020204" pitchFamily="34" charset="0"/>
              </a:rPr>
              <a:t>U.S.</a:t>
            </a:r>
            <a:r>
              <a:rPr lang="en-US" sz="1000" b="0" baseline="0" dirty="0">
                <a:latin typeface="Corbel" panose="020B0503020204020204" pitchFamily="34" charset="0"/>
              </a:rPr>
              <a:t> Dept. </a:t>
            </a:r>
            <a:r>
              <a:rPr lang="en-US" sz="1000" b="0" dirty="0">
                <a:latin typeface="Corbel" panose="020B0503020204020204" pitchFamily="34" charset="0"/>
              </a:rPr>
              <a:t>of Housing and Urban Development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000" b="0" dirty="0">
                <a:latin typeface="Corbel" panose="020B0503020204020204" pitchFamily="34" charset="0"/>
              </a:rPr>
              <a:t> U.S. Small Business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105024387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858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</a:defRPr>
            </a:lvl1pPr>
          </a:lstStyle>
          <a:p>
            <a:fld id="{40E98871-0D1C-407F-833F-F1F85235FF8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461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49" r:id="rId2"/>
    <p:sldLayoutId id="2147483660" r:id="rId3"/>
    <p:sldLayoutId id="2147483650" r:id="rId4"/>
    <p:sldLayoutId id="2147483689" r:id="rId5"/>
    <p:sldLayoutId id="2147483651" r:id="rId6"/>
    <p:sldLayoutId id="2147483688" r:id="rId7"/>
    <p:sldLayoutId id="2147483690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>
              <a:lumMod val="65000"/>
              <a:lumOff val="35000"/>
            </a:schemeClr>
          </a:solidFill>
          <a:latin typeface="Corbel" panose="020B0503020204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orbel" panose="020B0503020204020204" pitchFamily="34" charset="0"/>
          <a:ea typeface="Ebrima" panose="02000000000000000000" pitchFamily="2" charset="0"/>
          <a:cs typeface="Ebrima" panose="02000000000000000000" pitchFamily="2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Corbel" panose="020B0503020204020204" pitchFamily="34" charset="0"/>
          <a:ea typeface="Ebrima" panose="02000000000000000000" pitchFamily="2" charset="0"/>
          <a:cs typeface="Ebrima" panose="02000000000000000000" pitchFamily="2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bel" panose="020B0503020204020204" pitchFamily="34" charset="0"/>
          <a:ea typeface="Ebrima" panose="02000000000000000000" pitchFamily="2" charset="0"/>
          <a:cs typeface="Ebrima" panose="02000000000000000000" pitchFamily="2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orbel" panose="020B0503020204020204" pitchFamily="34" charset="0"/>
          <a:ea typeface="Ebrima" panose="02000000000000000000" pitchFamily="2" charset="0"/>
          <a:cs typeface="Ebrima" panose="02000000000000000000" pitchFamily="2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orbel" panose="020B0503020204020204" pitchFamily="34" charset="0"/>
          <a:ea typeface="Ebrima" panose="02000000000000000000" pitchFamily="2" charset="0"/>
          <a:cs typeface="Ebrima" panose="02000000000000000000" pitchFamily="2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Word_Document1.docx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296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5" name="Object 4" descr="Background image of a chart showing cash flow projections.  Text for illustrative purposes and not meant to be read." title="Sample Cash Flow Projections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4235022"/>
              </p:ext>
            </p:extLst>
          </p:nvPr>
        </p:nvGraphicFramePr>
        <p:xfrm>
          <a:off x="1066800" y="609600"/>
          <a:ext cx="7415212" cy="541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" name="Document" r:id="rId4" imgW="9196824" imgH="7076797" progId="Word.Document.12">
                  <p:embed/>
                </p:oleObj>
              </mc:Choice>
              <mc:Fallback>
                <p:oleObj name="Document" r:id="rId4" imgW="9196824" imgH="7076797" progId="Word.Document.12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609600"/>
                        <a:ext cx="7415212" cy="541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59488"/>
            <a:ext cx="8024812" cy="868362"/>
          </a:xfrm>
        </p:spPr>
        <p:txBody>
          <a:bodyPr/>
          <a:lstStyle/>
          <a:p>
            <a:r>
              <a:rPr lang="en-US" dirty="0"/>
              <a:t>CASHFLOW PROJECTIONS</a:t>
            </a:r>
          </a:p>
        </p:txBody>
      </p:sp>
    </p:spTree>
    <p:extLst>
      <p:ext uri="{BB962C8B-B14F-4D97-AF65-F5344CB8AC3E}">
        <p14:creationId xmlns:p14="http://schemas.microsoft.com/office/powerpoint/2010/main" val="3380279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DISBURSEMENT MANAGEMENT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1"/>
                </a:solidFill>
              </a:rPr>
              <a:t>DELIVERY FLOAT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Time between contractor installing a  component and payment approval.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1"/>
                </a:solidFill>
              </a:rPr>
              <a:t>PROCESSING FLOAT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Delay between receipt of check by general contractor and its deposit in subcontractor’s account.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1"/>
                </a:solidFill>
              </a:rPr>
              <a:t>CLEARING FLOAT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Delay between deposit of check and availability of funds.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410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WORKING CAPITAL PROJECTIONS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7620000" cy="4038600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dirty="0"/>
              <a:t>Review cashflow projection from your business plan.</a:t>
            </a:r>
          </a:p>
          <a:p>
            <a:pPr>
              <a:buClr>
                <a:schemeClr val="tx1"/>
              </a:buClr>
            </a:pPr>
            <a:r>
              <a:rPr lang="en-US" dirty="0"/>
              <a:t>What is the largest negative?</a:t>
            </a:r>
          </a:p>
          <a:p>
            <a:pPr>
              <a:buClr>
                <a:schemeClr val="tx1"/>
              </a:buClr>
            </a:pPr>
            <a:r>
              <a:rPr lang="en-US" dirty="0"/>
              <a:t>How much contingency should you add?</a:t>
            </a:r>
          </a:p>
          <a:p>
            <a:pPr>
              <a:buClr>
                <a:schemeClr val="tx1"/>
              </a:buClr>
            </a:pPr>
            <a:r>
              <a:rPr lang="en-US" dirty="0"/>
              <a:t>How will you address this need?</a:t>
            </a:r>
          </a:p>
          <a:p>
            <a:pPr>
              <a:buClr>
                <a:schemeClr val="tx1"/>
              </a:buClr>
            </a:pPr>
            <a:r>
              <a:rPr lang="en-US" dirty="0"/>
              <a:t>What percentage of the total WIP do you need?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39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WORKING CAPITAL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7391400" cy="4068763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tx1"/>
              </a:buClr>
            </a:pPr>
            <a:r>
              <a:rPr lang="en-US" dirty="0"/>
              <a:t>Loans (bank, credit entities).</a:t>
            </a:r>
          </a:p>
          <a:p>
            <a:pPr>
              <a:buClr>
                <a:schemeClr val="tx1"/>
              </a:buClr>
            </a:pPr>
            <a:r>
              <a:rPr lang="en-US" dirty="0"/>
              <a:t>Equity (stock/partnership/ownership).</a:t>
            </a:r>
          </a:p>
          <a:p>
            <a:pPr>
              <a:buClr>
                <a:schemeClr val="tx1"/>
              </a:buClr>
            </a:pPr>
            <a:r>
              <a:rPr lang="en-US" dirty="0"/>
              <a:t>Factor cashflow.</a:t>
            </a:r>
          </a:p>
          <a:p>
            <a:pPr>
              <a:buClr>
                <a:schemeClr val="tx1"/>
              </a:buClr>
            </a:pPr>
            <a:r>
              <a:rPr lang="en-US" dirty="0"/>
              <a:t>Funds control.</a:t>
            </a:r>
          </a:p>
          <a:p>
            <a:pPr>
              <a:buClr>
                <a:schemeClr val="tx1"/>
              </a:buClr>
            </a:pPr>
            <a:r>
              <a:rPr lang="en-US" dirty="0"/>
              <a:t>Refinance long-term assets.</a:t>
            </a:r>
          </a:p>
          <a:p>
            <a:pPr>
              <a:buClr>
                <a:schemeClr val="tx1"/>
              </a:buClr>
            </a:pPr>
            <a:r>
              <a:rPr lang="en-US" dirty="0"/>
              <a:t>Owner contributions.</a:t>
            </a:r>
          </a:p>
          <a:p>
            <a:pPr>
              <a:buClr>
                <a:schemeClr val="tx1"/>
              </a:buClr>
            </a:pPr>
            <a:r>
              <a:rPr lang="en-US" dirty="0"/>
              <a:t>Reduce production to match funds.</a:t>
            </a:r>
          </a:p>
          <a:p>
            <a:pPr>
              <a:buClr>
                <a:schemeClr val="tx1"/>
              </a:buClr>
            </a:pPr>
            <a:r>
              <a:rPr lang="en-US" dirty="0"/>
              <a:t>Trade credit.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231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WHAT LENDERS WANT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077200" cy="3840163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dirty="0"/>
              <a:t>Current cashflow.</a:t>
            </a:r>
          </a:p>
          <a:p>
            <a:pPr>
              <a:buClr>
                <a:schemeClr val="tx1"/>
              </a:buClr>
            </a:pPr>
            <a:r>
              <a:rPr lang="en-US" dirty="0"/>
              <a:t>Future contracts.</a:t>
            </a:r>
          </a:p>
          <a:p>
            <a:pPr>
              <a:buClr>
                <a:schemeClr val="tx1"/>
              </a:buClr>
            </a:pPr>
            <a:r>
              <a:rPr lang="en-US" dirty="0"/>
              <a:t>Solid collateral.</a:t>
            </a:r>
          </a:p>
          <a:p>
            <a:pPr>
              <a:buClr>
                <a:schemeClr val="tx1"/>
              </a:buClr>
            </a:pPr>
            <a:r>
              <a:rPr lang="en-US" dirty="0"/>
              <a:t>Guarantees, both personal and Government.</a:t>
            </a:r>
          </a:p>
          <a:p>
            <a:pPr>
              <a:buClr>
                <a:schemeClr val="tx1"/>
              </a:buClr>
            </a:pPr>
            <a:r>
              <a:rPr lang="en-US" dirty="0"/>
              <a:t>Smooth growth patterns.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644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SBA PROGRAMS TO INCREASE ASSETS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643" y="1828800"/>
            <a:ext cx="8229600" cy="4347335"/>
          </a:xfrm>
        </p:spPr>
        <p:txBody>
          <a:bodyPr/>
          <a:lstStyle/>
          <a:p>
            <a:r>
              <a:rPr lang="en-US" dirty="0"/>
              <a:t>7(a) – loan program.</a:t>
            </a:r>
          </a:p>
          <a:p>
            <a:r>
              <a:rPr lang="en-US" dirty="0"/>
              <a:t>504 – hard assets.</a:t>
            </a:r>
          </a:p>
          <a:p>
            <a:r>
              <a:rPr lang="en-US" dirty="0"/>
              <a:t>CAPLines.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487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SBA 7(a) LOAN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Assist new, growing small businesses.</a:t>
            </a:r>
          </a:p>
          <a:p>
            <a:pPr lvl="1"/>
            <a:r>
              <a:rPr lang="en-US" dirty="0"/>
              <a:t>Business are often startups, projection-based, had a change of ownership, or have limited collateral or equity.  </a:t>
            </a:r>
          </a:p>
          <a:p>
            <a:r>
              <a:rPr lang="en-US" dirty="0"/>
              <a:t>Up to 90-percent financing.</a:t>
            </a:r>
          </a:p>
          <a:p>
            <a:r>
              <a:rPr lang="en-US" dirty="0"/>
              <a:t>Weighted average term.</a:t>
            </a:r>
          </a:p>
          <a:p>
            <a:r>
              <a:rPr lang="en-US" dirty="0"/>
              <a:t>Maximum funding up to $2 million.</a:t>
            </a:r>
          </a:p>
          <a:p>
            <a:r>
              <a:rPr lang="en-US" dirty="0"/>
              <a:t>Must be owner-operated.</a:t>
            </a:r>
          </a:p>
          <a:p>
            <a:r>
              <a:rPr lang="en-US" dirty="0"/>
              <a:t>Limited use for debt refinance.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026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icture 5" descr="5 Icons. 1. Buildings = purchase, construct, renovate buildings; 2. Four arrows pointing away from center circle = business acquisition or expansion; 3. Tractor = machinery and equipment; 4. Paper and pen = leasehold improvements; 5. Dollar = working capital" title="Graphic for SBA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33600"/>
            <a:ext cx="8686800" cy="23173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SBA 7(a) USE OF PROCEEDS</a:t>
            </a:r>
          </a:p>
        </p:txBody>
      </p:sp>
    </p:spTree>
    <p:extLst>
      <p:ext uri="{BB962C8B-B14F-4D97-AF65-F5344CB8AC3E}">
        <p14:creationId xmlns:p14="http://schemas.microsoft.com/office/powerpoint/2010/main" val="3453200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SPECIAL 7(a) LOANS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Contract loan program.</a:t>
            </a:r>
          </a:p>
          <a:p>
            <a:r>
              <a:rPr lang="en-US" dirty="0"/>
              <a:t>Seasonal line of credit.</a:t>
            </a:r>
          </a:p>
          <a:p>
            <a:r>
              <a:rPr lang="en-US" dirty="0"/>
              <a:t>Builder’s line of credit.</a:t>
            </a:r>
          </a:p>
          <a:p>
            <a:r>
              <a:rPr lang="en-US" dirty="0"/>
              <a:t>CAPLines.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357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0" name="Oval 9" descr="Dot with the color that corresponds to the pie slices and dollar amounts. " title="Dark blue dot"/>
          <p:cNvSpPr/>
          <p:nvPr/>
        </p:nvSpPr>
        <p:spPr>
          <a:xfrm>
            <a:off x="2819400" y="5851216"/>
            <a:ext cx="228600" cy="2286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 descr="Dot with the color that corresponds to the pie slices and dollar amounts. " title="Light blue dot"/>
          <p:cNvSpPr/>
          <p:nvPr/>
        </p:nvSpPr>
        <p:spPr>
          <a:xfrm>
            <a:off x="2819400" y="5554508"/>
            <a:ext cx="228600" cy="2286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 descr="Dot with the color that corresponds to the pie slice and dollar amount. " title="Green dot"/>
          <p:cNvSpPr/>
          <p:nvPr/>
        </p:nvSpPr>
        <p:spPr>
          <a:xfrm>
            <a:off x="2819400" y="5257800"/>
            <a:ext cx="228600" cy="228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 descr="$500,000: 10 year maturity--negotiable rate (green)&#10;$400,000: 20 year fully amortized fixed rate bond market (light blue)&#10;$100,000: borrower contribution (dark blue)&#10;" title="Box with definitions of values"/>
          <p:cNvSpPr/>
          <p:nvPr/>
        </p:nvSpPr>
        <p:spPr>
          <a:xfrm>
            <a:off x="2667000" y="5173508"/>
            <a:ext cx="6400800" cy="990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 descr="Pie chart with Green Bank Loan at 50% = $500,000 - 10 Year Maturity - Negotiable Rate; Blue 504 Loan at 40% = $400,000 - 20 year Fully Amortized Fixed Rate Bond Market; Dark blue Borrower at 10% = $100,000 - Borrower contribution" title="Key for PIe Chart"/>
          <p:cNvSpPr txBox="1"/>
          <p:nvPr/>
        </p:nvSpPr>
        <p:spPr>
          <a:xfrm>
            <a:off x="3124200" y="5181600"/>
            <a:ext cx="59436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500" b="1" dirty="0">
                <a:latin typeface="Corbel" panose="020B0503020204020204" pitchFamily="34" charset="0"/>
              </a:rPr>
              <a:t>$500,000</a:t>
            </a:r>
            <a:r>
              <a:rPr lang="en-US" sz="1500" dirty="0">
                <a:latin typeface="Corbel" panose="020B0503020204020204" pitchFamily="34" charset="0"/>
              </a:rPr>
              <a:t>		10 Year Maturity – Negotiable Rate</a:t>
            </a:r>
          </a:p>
          <a:p>
            <a:pPr>
              <a:spcAft>
                <a:spcPts val="600"/>
              </a:spcAft>
            </a:pPr>
            <a:r>
              <a:rPr lang="en-US" sz="1500" b="1" dirty="0">
                <a:latin typeface="Corbel" panose="020B0503020204020204" pitchFamily="34" charset="0"/>
              </a:rPr>
              <a:t>$400,000</a:t>
            </a:r>
            <a:r>
              <a:rPr lang="en-US" sz="1500" dirty="0">
                <a:latin typeface="Corbel" panose="020B0503020204020204" pitchFamily="34" charset="0"/>
              </a:rPr>
              <a:t>		20 Year Fully Amortized Fixed Rate Bond Market</a:t>
            </a:r>
          </a:p>
          <a:p>
            <a:pPr>
              <a:spcAft>
                <a:spcPts val="600"/>
              </a:spcAft>
            </a:pPr>
            <a:r>
              <a:rPr lang="en-US" sz="1500" b="1" dirty="0">
                <a:latin typeface="Corbel" panose="020B0503020204020204" pitchFamily="34" charset="0"/>
              </a:rPr>
              <a:t>$100,000</a:t>
            </a:r>
            <a:r>
              <a:rPr lang="en-US" sz="1500" dirty="0">
                <a:latin typeface="Corbel" panose="020B0503020204020204" pitchFamily="34" charset="0"/>
              </a:rPr>
              <a:t>		Borrower Contribution</a:t>
            </a:r>
          </a:p>
        </p:txBody>
      </p:sp>
      <p:graphicFrame>
        <p:nvGraphicFramePr>
          <p:cNvPr id="5" name="Content Placeholder 4" descr="50%: Bank Loan, green&#10;40%: 504 Loan, light blue&#10;10%: Borrower, dark blue" title="Pie chart of 504 structure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8146973"/>
              </p:ext>
            </p:extLst>
          </p:nvPr>
        </p:nvGraphicFramePr>
        <p:xfrm>
          <a:off x="381000" y="1219200"/>
          <a:ext cx="6172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53200" y="2743200"/>
            <a:ext cx="2590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Corbel" panose="020B0503020204020204" pitchFamily="34" charset="0"/>
              </a:rPr>
              <a:t>Total Project Costs</a:t>
            </a:r>
          </a:p>
          <a:p>
            <a:r>
              <a:rPr lang="en-US" sz="2100" b="1" dirty="0">
                <a:latin typeface="Corbel" panose="020B0503020204020204" pitchFamily="34" charset="0"/>
              </a:rPr>
              <a:t>$1,000,000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TYPICAL 504 STRUCTURE</a:t>
            </a:r>
          </a:p>
        </p:txBody>
      </p:sp>
    </p:spTree>
    <p:extLst>
      <p:ext uri="{BB962C8B-B14F-4D97-AF65-F5344CB8AC3E}">
        <p14:creationId xmlns:p14="http://schemas.microsoft.com/office/powerpoint/2010/main" val="2507963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SESSION 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28600" y="2362200"/>
            <a:ext cx="8001000" cy="259397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WORKING CAPITAL AND LOAN APPLICATIONS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FC51BDC6-B155-4FFD-B48A-4F85CD9FD1BA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SMALL CONTRACTORS INITIATIVE</a:t>
            </a:r>
          </a:p>
        </p:txBody>
      </p:sp>
    </p:spTree>
    <p:extLst>
      <p:ext uri="{BB962C8B-B14F-4D97-AF65-F5344CB8AC3E}">
        <p14:creationId xmlns:p14="http://schemas.microsoft.com/office/powerpoint/2010/main" val="1622773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47524"/>
            <a:ext cx="8229600" cy="3276600"/>
          </a:xfrm>
        </p:spPr>
        <p:txBody>
          <a:bodyPr>
            <a:noAutofit/>
          </a:bodyPr>
          <a:lstStyle/>
          <a:p>
            <a:r>
              <a:rPr lang="en-US" sz="2600" dirty="0"/>
              <a:t>50 percent private sector loan</a:t>
            </a:r>
          </a:p>
          <a:p>
            <a:r>
              <a:rPr lang="en-US" sz="2600" dirty="0"/>
              <a:t>40 percent 504 loan </a:t>
            </a:r>
          </a:p>
          <a:p>
            <a:r>
              <a:rPr lang="en-US" sz="2600" dirty="0"/>
              <a:t>10 percent equity (*startup/special use*)</a:t>
            </a:r>
          </a:p>
          <a:p>
            <a:r>
              <a:rPr lang="en-US" sz="2600" dirty="0"/>
              <a:t>Loan conditions:</a:t>
            </a:r>
          </a:p>
          <a:p>
            <a:pPr lvl="1"/>
            <a:r>
              <a:rPr lang="en-US" sz="2400" dirty="0"/>
              <a:t>First lien position with a 50-percent loan-to-value ratio.</a:t>
            </a:r>
          </a:p>
          <a:p>
            <a:pPr lvl="1"/>
            <a:r>
              <a:rPr lang="en-US" sz="2400" dirty="0"/>
              <a:t>20-year fixed rate.</a:t>
            </a:r>
          </a:p>
          <a:p>
            <a:pPr lvl="1"/>
            <a:r>
              <a:rPr lang="en-US" sz="2400" dirty="0"/>
              <a:t>Requires equity injection of 10 percent.</a:t>
            </a:r>
          </a:p>
        </p:txBody>
      </p:sp>
      <p:sp>
        <p:nvSpPr>
          <p:cNvPr id="6" name="Rectangle 5" descr="Text in box: 50/40/40, 90% financing." title="Description of 504 structure"/>
          <p:cNvSpPr/>
          <p:nvPr/>
        </p:nvSpPr>
        <p:spPr>
          <a:xfrm>
            <a:off x="0" y="1752600"/>
            <a:ext cx="9144000" cy="990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920693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50 / 40 / 10		90% FINANCING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3416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TYPICAL 504 STRUCTURE (cont.)</a:t>
            </a:r>
          </a:p>
        </p:txBody>
      </p:sp>
    </p:spTree>
    <p:extLst>
      <p:ext uri="{BB962C8B-B14F-4D97-AF65-F5344CB8AC3E}">
        <p14:creationId xmlns:p14="http://schemas.microsoft.com/office/powerpoint/2010/main" val="33662836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95800" y="1371600"/>
            <a:ext cx="426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85000"/>
              </a:lnSpc>
              <a:spcBef>
                <a:spcPts val="700"/>
              </a:spcBef>
              <a:spcAft>
                <a:spcPts val="600"/>
              </a:spcAft>
              <a:buClr>
                <a:schemeClr val="accent6"/>
              </a:buClr>
              <a:buFont typeface="Colaborate-Bold" pitchFamily="50" charset="0"/>
              <a:buChar char="−"/>
              <a:defRPr sz="3000" b="1" kern="1200"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914400" indent="-28575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300"/>
              </a:spcAft>
              <a:buClr>
                <a:schemeClr val="accent6"/>
              </a:buClr>
              <a:buSzPct val="60000"/>
              <a:buFont typeface="Corbel" panose="020B0503020204020204" pitchFamily="34" charset="0"/>
              <a:buChar char="○"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280160" indent="-2286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828800" indent="-404813" algn="l" defTabSz="914400" rtl="0" eaLnBrk="1" latinLnBrk="0" hangingPunct="1">
              <a:spcBef>
                <a:spcPts val="300"/>
              </a:spcBef>
              <a:spcAft>
                <a:spcPts val="200"/>
              </a:spcAft>
              <a:buClr>
                <a:schemeClr val="accent6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194560" indent="-228600" algn="l" defTabSz="914400" rtl="0" eaLnBrk="1" latinLnBrk="0" hangingPunct="1">
              <a:spcBef>
                <a:spcPts val="300"/>
              </a:spcBef>
              <a:spcAft>
                <a:spcPts val="200"/>
              </a:spcAft>
              <a:buClr>
                <a:schemeClr val="accent6"/>
              </a:buClr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Related costs, which can include:</a:t>
            </a:r>
          </a:p>
          <a:p>
            <a:pPr lvl="1"/>
            <a:r>
              <a:rPr lang="en-US" sz="2500" dirty="0"/>
              <a:t>Acquisition-related legal expenses.</a:t>
            </a:r>
          </a:p>
          <a:p>
            <a:pPr lvl="1"/>
            <a:r>
              <a:rPr lang="en-US" sz="2500" dirty="0"/>
              <a:t>Bridge loan points and interest.</a:t>
            </a:r>
          </a:p>
          <a:p>
            <a:pPr lvl="1"/>
            <a:r>
              <a:rPr lang="en-US" sz="2500" dirty="0"/>
              <a:t>Construction. contingency, up to 10 percent.</a:t>
            </a:r>
          </a:p>
          <a:p>
            <a:pPr lvl="1"/>
            <a:r>
              <a:rPr lang="en-US" sz="2500" dirty="0"/>
              <a:t>Professional fees.</a:t>
            </a:r>
          </a:p>
          <a:p>
            <a:pPr lvl="1"/>
            <a:r>
              <a:rPr lang="en-US" sz="2500" dirty="0"/>
              <a:t>Eligible soft costs.</a:t>
            </a:r>
          </a:p>
          <a:p>
            <a:endParaRPr lang="en-US" sz="2800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4114800" cy="4525963"/>
          </a:xfrm>
        </p:spPr>
        <p:txBody>
          <a:bodyPr>
            <a:normAutofit/>
          </a:bodyPr>
          <a:lstStyle/>
          <a:p>
            <a:r>
              <a:rPr lang="en-US" sz="2800" dirty="0"/>
              <a:t>Land and building acquisitions.</a:t>
            </a:r>
          </a:p>
          <a:p>
            <a:r>
              <a:rPr lang="en-US" sz="2800" dirty="0"/>
              <a:t>New construction.</a:t>
            </a:r>
          </a:p>
          <a:p>
            <a:r>
              <a:rPr lang="en-US" sz="2800" dirty="0"/>
              <a:t>Building renovations/ leasehold improvements.</a:t>
            </a:r>
          </a:p>
          <a:p>
            <a:r>
              <a:rPr lang="en-US" sz="2800" dirty="0"/>
              <a:t>Major machinery and equipment with a minimum 10-year  economic life.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ELIGIBLE 504 PROJECT COSTS</a:t>
            </a:r>
          </a:p>
        </p:txBody>
      </p:sp>
    </p:spTree>
    <p:extLst>
      <p:ext uri="{BB962C8B-B14F-4D97-AF65-F5344CB8AC3E}">
        <p14:creationId xmlns:p14="http://schemas.microsoft.com/office/powerpoint/2010/main" val="13269763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BUSINESS ELIGIBILITY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For-Profit and privately held.</a:t>
            </a:r>
          </a:p>
          <a:p>
            <a:r>
              <a:rPr lang="en-US" dirty="0"/>
              <a:t>“Small.”</a:t>
            </a:r>
          </a:p>
          <a:p>
            <a:r>
              <a:rPr lang="en-US" dirty="0"/>
              <a:t>Net Worth less than $15.0 million.</a:t>
            </a:r>
          </a:p>
          <a:p>
            <a:r>
              <a:rPr lang="en-US" dirty="0"/>
              <a:t>After-Tax income less than $5 million (2-year average).</a:t>
            </a:r>
          </a:p>
          <a:p>
            <a:r>
              <a:rPr lang="en-US" dirty="0"/>
              <a:t>Creates or retains jobs.</a:t>
            </a:r>
            <a:r>
              <a:rPr lang="en-US" dirty="0">
                <a:solidFill>
                  <a:schemeClr val="accent6"/>
                </a:solidFill>
              </a:rPr>
              <a:t>*</a:t>
            </a:r>
          </a:p>
          <a:p>
            <a:r>
              <a:rPr lang="en-US" dirty="0"/>
              <a:t>Meets a public policy or community development goal of SBA.</a:t>
            </a:r>
          </a:p>
          <a:p>
            <a:pPr marL="0" indent="0">
              <a:buNone/>
            </a:pPr>
            <a:endParaRPr lang="en-US" sz="2000" dirty="0"/>
          </a:p>
          <a:p>
            <a:pPr marL="461963" indent="0">
              <a:buNone/>
            </a:pPr>
            <a:r>
              <a:rPr lang="en-US" sz="2000" dirty="0">
                <a:solidFill>
                  <a:schemeClr val="accent6"/>
                </a:solidFill>
              </a:rPr>
              <a:t>* One job per $65,000 in 504 loan dollars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8818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23</a:t>
            </a:fld>
            <a:endParaRPr lang="en-US" dirty="0"/>
          </a:p>
        </p:txBody>
      </p:sp>
      <p:graphicFrame>
        <p:nvGraphicFramePr>
          <p:cNvPr id="5" name="Table 4" descr="Chart with 2 columns and 10 rows.  Piurchase price = $1,000,000; Appraisal/Environmental = $4,500; Interim loan interest = $5,124; Bank Fee Bridge Loan = $4,100; Title Insurance (Brdige/504) = $2,100; Transfer tax = $10,000; Total eligible project = $1,025,824; Bank loan @ 50% = $512, 912; SBA loan @40% = $410,330; Equity @10% = $102,582" title="504 Project Structur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985603"/>
              </p:ext>
            </p:extLst>
          </p:nvPr>
        </p:nvGraphicFramePr>
        <p:xfrm>
          <a:off x="990600" y="1352045"/>
          <a:ext cx="6858000" cy="4499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81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298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49405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PURCHASE</a:t>
                      </a:r>
                      <a:r>
                        <a:rPr lang="en-US" sz="1900" b="1" baseline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PRICE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Corbel" panose="020B0503020204020204" pitchFamily="34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$1,000,000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9405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APPRAISAL/ENVIRONMENTAL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$4,500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9405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INTERIM</a:t>
                      </a:r>
                      <a:r>
                        <a:rPr lang="en-US" sz="1900" b="1" baseline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LOAN INTEREST</a:t>
                      </a:r>
                      <a:endParaRPr lang="en-US" sz="1900" b="1" dirty="0">
                        <a:solidFill>
                          <a:schemeClr val="bg1"/>
                        </a:solidFill>
                        <a:latin typeface="Corbel" panose="020B0503020204020204" pitchFamily="34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$5,124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4524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BANK FEE BRIDGE LOAN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$4,100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9405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900" b="1" i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TITLE</a:t>
                      </a:r>
                      <a:r>
                        <a:rPr lang="en-US" sz="1900" b="1" i="0" baseline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INSURANCE (BRIDGE/504)</a:t>
                      </a:r>
                      <a:endParaRPr lang="en-US" sz="1900" b="1" i="0" dirty="0">
                        <a:solidFill>
                          <a:schemeClr val="bg1"/>
                        </a:solidFill>
                        <a:latin typeface="Corbel" panose="020B0503020204020204" pitchFamily="34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$2,100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9405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900" b="1" i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TRANSFER TAX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$10,000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9405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900" b="1" i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TOTAL</a:t>
                      </a:r>
                      <a:r>
                        <a:rPr lang="en-US" sz="1900" b="1" i="0" baseline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ELIGIBLE PROJECT</a:t>
                      </a:r>
                      <a:endParaRPr lang="en-US" sz="1900" b="1" i="0" dirty="0">
                        <a:solidFill>
                          <a:schemeClr val="bg1"/>
                        </a:solidFill>
                        <a:latin typeface="Corbel" panose="020B0503020204020204" pitchFamily="34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$1,025,824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9405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900" b="1" i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BANK LOAN</a:t>
                      </a:r>
                      <a:r>
                        <a:rPr lang="en-US" sz="1900" b="1" i="0" baseline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AT 50 PERCENT</a:t>
                      </a:r>
                      <a:endParaRPr lang="en-US" sz="1900" b="1" i="0" dirty="0">
                        <a:solidFill>
                          <a:schemeClr val="bg1"/>
                        </a:solidFill>
                        <a:latin typeface="Corbel" panose="020B0503020204020204" pitchFamily="34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$512,912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49405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900" b="1" i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SBA</a:t>
                      </a:r>
                      <a:r>
                        <a:rPr lang="en-US" sz="1900" b="1" i="0" baseline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LOAN AT 40 PERCENT</a:t>
                      </a:r>
                      <a:endParaRPr lang="en-US" sz="1900" b="1" i="0" dirty="0">
                        <a:solidFill>
                          <a:schemeClr val="bg1"/>
                        </a:solidFill>
                        <a:latin typeface="Corbel" panose="020B0503020204020204" pitchFamily="34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$410,330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49405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900" b="1" i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EQUITY AT 10</a:t>
                      </a:r>
                      <a:r>
                        <a:rPr lang="en-US" sz="1900" b="1" i="0" baseline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PERCENT</a:t>
                      </a:r>
                      <a:endParaRPr lang="en-US" sz="1900" b="1" i="0" dirty="0">
                        <a:solidFill>
                          <a:schemeClr val="bg1"/>
                        </a:solidFill>
                        <a:latin typeface="Corbel" panose="020B0503020204020204" pitchFamily="34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9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$102,582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5409"/>
            <a:ext cx="6705600" cy="1143000"/>
          </a:xfrm>
        </p:spPr>
        <p:txBody>
          <a:bodyPr/>
          <a:lstStyle/>
          <a:p>
            <a:r>
              <a:rPr lang="en-US" dirty="0"/>
              <a:t>504 PROJECT STRUCTURE</a:t>
            </a:r>
          </a:p>
        </p:txBody>
      </p:sp>
    </p:spTree>
    <p:extLst>
      <p:ext uri="{BB962C8B-B14F-4D97-AF65-F5344CB8AC3E}">
        <p14:creationId xmlns:p14="http://schemas.microsoft.com/office/powerpoint/2010/main" val="23522524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3352800" y="6356350"/>
            <a:ext cx="5334000" cy="4254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</a:pPr>
            <a:r>
              <a:rPr lang="en-US" sz="1000" b="0" dirty="0">
                <a:latin typeface="Corbel" panose="020B0503020204020204" pitchFamily="34" charset="0"/>
              </a:rPr>
              <a:t>U.S.</a:t>
            </a:r>
            <a:r>
              <a:rPr lang="en-US" sz="1000" b="0" baseline="0" dirty="0">
                <a:latin typeface="Corbel" panose="020B0503020204020204" pitchFamily="34" charset="0"/>
              </a:rPr>
              <a:t> Dept. </a:t>
            </a:r>
            <a:r>
              <a:rPr lang="en-US" sz="1000" b="0" dirty="0">
                <a:latin typeface="Corbel" panose="020B0503020204020204" pitchFamily="34" charset="0"/>
              </a:rPr>
              <a:t>of Housing and Urban Development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000" b="0" dirty="0">
                <a:latin typeface="Corbel" panose="020B0503020204020204" pitchFamily="34" charset="0"/>
              </a:rPr>
              <a:t> U.S. Small Business Administration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944533" y="1600200"/>
            <a:ext cx="3733800" cy="4525963"/>
          </a:xfrm>
        </p:spPr>
        <p:txBody>
          <a:bodyPr>
            <a:normAutofit fontScale="92500"/>
          </a:bodyPr>
          <a:lstStyle/>
          <a:p>
            <a:r>
              <a:rPr lang="en-US" dirty="0"/>
              <a:t>Proven management.</a:t>
            </a:r>
          </a:p>
          <a:p>
            <a:r>
              <a:rPr lang="en-US" dirty="0"/>
              <a:t>Cashflow Coverage</a:t>
            </a:r>
          </a:p>
          <a:p>
            <a:pPr lvl="1"/>
            <a:r>
              <a:rPr lang="en-US" dirty="0"/>
              <a:t>Minimum 1:1 cashflow coverage based on historical operations or projections.</a:t>
            </a:r>
          </a:p>
          <a:p>
            <a:pPr lvl="1"/>
            <a:r>
              <a:rPr lang="en-US" dirty="0"/>
              <a:t>Example of how  to calculate cashflow coverage.</a:t>
            </a:r>
          </a:p>
        </p:txBody>
      </p:sp>
      <p:graphicFrame>
        <p:nvGraphicFramePr>
          <p:cNvPr id="4" name="Table 3" descr="Chart with 2 columns and 15 rows. 1. (Header) Cash flow analysis = 12/31/14; 2. Revenues =$2,734, 3. Pre-tax earnings = $1,122; 4. Plus depreciation = $16; 5. Plus interest expense = $0; 6. Plus rent savings = $169; 7. Plus officers comp. expense = $249; 8. CASH FLOW AVAILABLE = $1,557. 9. Existing debt service = $21; 10. Proposed debt service = $308; 11. Officers Comp. needed (40% personal D/I ration) = $385; 12. CASH FLOW NEEDED = $714; 13. CASH FLOW MARGIN = $843; 14. CASH FLOW COVERAGE = 2.18" title="Example of how to calculate cash flow coverag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228581"/>
              </p:ext>
            </p:extLst>
          </p:nvPr>
        </p:nvGraphicFramePr>
        <p:xfrm>
          <a:off x="623712" y="1600200"/>
          <a:ext cx="4106333" cy="4074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85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48044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CASHFLOW ANALYSIS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DEC. 31, 2014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646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REVENUES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$2,734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646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PRE-TAX EARNINGS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$1,122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646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PLUS DEPRECIATION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646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i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PLUS INTEREST EXPENSE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646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i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PLUS RENT SAVINGS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$169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2593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i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PLUS OFFICERS’ COMPENSATION EXPENSE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$249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646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CASH</a:t>
                      </a:r>
                      <a:r>
                        <a:rPr lang="en-US" sz="1400" b="1" i="0" baseline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FLOW AVAILABLE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Corbel" panose="020B0503020204020204" pitchFamily="34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$1,557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646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i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EXISTING DEBT SERVICE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6646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i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PROPOSED DEBT SERVICE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$308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59387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i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OFFICERS’ COMP.</a:t>
                      </a:r>
                      <a:r>
                        <a:rPr lang="en-US" sz="1200" b="1" i="0" baseline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NEEDED</a:t>
                      </a:r>
                      <a:endParaRPr lang="en-US" sz="1200" b="1" i="0" dirty="0">
                        <a:solidFill>
                          <a:schemeClr val="bg1"/>
                        </a:solidFill>
                        <a:latin typeface="Corbel" panose="020B0503020204020204" pitchFamily="34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200" b="1" i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(40%</a:t>
                      </a:r>
                      <a:r>
                        <a:rPr lang="en-US" sz="1200" b="1" i="0" baseline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PERSONAL D/I RATIO)</a:t>
                      </a:r>
                      <a:endParaRPr lang="en-US" sz="1200" b="1" i="0" dirty="0">
                        <a:solidFill>
                          <a:schemeClr val="bg1"/>
                        </a:solidFill>
                        <a:latin typeface="Corbel" panose="020B0503020204020204" pitchFamily="34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$385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6646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CASHFLOW NEEDED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$714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6646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CASHFLOW MARGIN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$843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66468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</a:pPr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CASHFLOW COVERAGE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85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orbel" panose="020B0503020204020204" pitchFamily="34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2.18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UNDERWRITING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943263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504 LENDING LIMITS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 to 40 percent of eligible 504 project costs:</a:t>
            </a:r>
          </a:p>
          <a:p>
            <a:pPr lvl="1"/>
            <a:r>
              <a:rPr lang="en-US" dirty="0"/>
              <a:t>$1,500,000 maximum.</a:t>
            </a:r>
          </a:p>
          <a:p>
            <a:pPr lvl="1"/>
            <a:r>
              <a:rPr lang="en-US" dirty="0"/>
              <a:t>$2,000,000 maximum for projects satisfying a public policy goal.</a:t>
            </a:r>
          </a:p>
          <a:p>
            <a:pPr lvl="1"/>
            <a:r>
              <a:rPr lang="en-US" dirty="0"/>
              <a:t>$4,000,000 maximum for manufacturing.</a:t>
            </a:r>
          </a:p>
          <a:p>
            <a:r>
              <a:rPr lang="en-US" dirty="0"/>
              <a:t>Creating (or retaining) job opportunities:</a:t>
            </a:r>
          </a:p>
          <a:p>
            <a:pPr lvl="1"/>
            <a:r>
              <a:rPr lang="en-US" dirty="0"/>
              <a:t>$50,000 per job.</a:t>
            </a:r>
          </a:p>
          <a:p>
            <a:pPr lvl="1"/>
            <a:r>
              <a:rPr lang="en-US" dirty="0"/>
              <a:t>$100,000 for manufacturing.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1042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SELF-EVALUATION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Take 10 minutes to review the loan checklist:</a:t>
            </a:r>
          </a:p>
          <a:p>
            <a:r>
              <a:rPr lang="en-US" dirty="0"/>
              <a:t>What does your firm have/need?</a:t>
            </a:r>
          </a:p>
          <a:p>
            <a:r>
              <a:rPr lang="en-US" dirty="0"/>
              <a:t>How long will it take to develop?</a:t>
            </a:r>
          </a:p>
          <a:p>
            <a:r>
              <a:rPr lang="en-US" dirty="0"/>
              <a:t>Who should be involved?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Report top two items to develop.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2003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PART A: 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7772400" cy="4525963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dirty="0"/>
              <a:t>Loan application to be completed in this session.</a:t>
            </a:r>
          </a:p>
          <a:p>
            <a:pPr>
              <a:buClr>
                <a:schemeClr val="tx1"/>
              </a:buClr>
            </a:pPr>
            <a:r>
              <a:rPr lang="en-US" dirty="0"/>
              <a:t>Participants list next steps in ongoing action plan.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Quantify need in dollars.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Identify sources.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Research lender requirements.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Draft applications.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Self score: Would you invest?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7959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These attachments provide more information on Working capital:</a:t>
            </a:r>
          </a:p>
          <a:p>
            <a:r>
              <a:rPr lang="en-US" sz="2400" dirty="0"/>
              <a:t>SBA 7(a) Term Loan – Cashflow and Business Expansion Loan.</a:t>
            </a:r>
          </a:p>
          <a:p>
            <a:r>
              <a:rPr lang="en-US" sz="2400" dirty="0"/>
              <a:t>Article: How “Factoring” Provides Access to Working Capital.</a:t>
            </a:r>
          </a:p>
        </p:txBody>
      </p:sp>
    </p:spTree>
    <p:extLst>
      <p:ext uri="{BB962C8B-B14F-4D97-AF65-F5344CB8AC3E}">
        <p14:creationId xmlns:p14="http://schemas.microsoft.com/office/powerpoint/2010/main" val="593523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FAEC479E-EC18-464D-9420-13EE63A282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PART B: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71CFE9-096E-46CE-8282-52249E32A6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LOAN APPLICATION</a:t>
            </a:r>
          </a:p>
        </p:txBody>
      </p:sp>
    </p:spTree>
    <p:extLst>
      <p:ext uri="{BB962C8B-B14F-4D97-AF65-F5344CB8AC3E}">
        <p14:creationId xmlns:p14="http://schemas.microsoft.com/office/powerpoint/2010/main" val="919602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991C57C-A510-4282-B424-9007271C41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27F8BF6-0CC6-446C-A267-E514AC590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00" y="1417637"/>
            <a:ext cx="3830273" cy="5059363"/>
          </a:xfrm>
        </p:spPr>
        <p:txBody>
          <a:bodyPr>
            <a:normAutofit fontScale="62500" lnSpcReduction="20000"/>
          </a:bodyPr>
          <a:lstStyle/>
          <a:p>
            <a:r>
              <a:rPr lang="en-US" sz="3200" dirty="0"/>
              <a:t>PART B: LOAN APPLICATIONS</a:t>
            </a:r>
          </a:p>
          <a:p>
            <a:pPr lvl="1"/>
            <a:r>
              <a:rPr lang="en-US" dirty="0"/>
              <a:t>Introduction and Learning Objectives</a:t>
            </a:r>
          </a:p>
          <a:p>
            <a:pPr lvl="1"/>
            <a:r>
              <a:rPr lang="en-US" dirty="0"/>
              <a:t>Lender’s View of Underwriting</a:t>
            </a:r>
          </a:p>
          <a:p>
            <a:pPr lvl="1"/>
            <a:r>
              <a:rPr lang="en-US" dirty="0"/>
              <a:t>The Five C’s of Business Assessment</a:t>
            </a:r>
          </a:p>
          <a:p>
            <a:pPr lvl="2"/>
            <a:r>
              <a:rPr lang="en-US" dirty="0"/>
              <a:t>Character, Capacity, Capital, Collateral, Conditions</a:t>
            </a:r>
          </a:p>
          <a:p>
            <a:pPr lvl="1"/>
            <a:r>
              <a:rPr lang="en-US" dirty="0"/>
              <a:t>Issues and Strengths</a:t>
            </a:r>
          </a:p>
          <a:p>
            <a:pPr lvl="1"/>
            <a:r>
              <a:rPr lang="en-US" dirty="0"/>
              <a:t>Loan Types</a:t>
            </a:r>
          </a:p>
          <a:p>
            <a:pPr lvl="1"/>
            <a:r>
              <a:rPr lang="en-US" dirty="0"/>
              <a:t>Select a Lender</a:t>
            </a:r>
          </a:p>
          <a:p>
            <a:pPr lvl="1"/>
            <a:r>
              <a:rPr lang="en-US" dirty="0"/>
              <a:t>Readiness Checklist</a:t>
            </a:r>
          </a:p>
          <a:p>
            <a:pPr lvl="1"/>
            <a:r>
              <a:rPr lang="en-US" dirty="0"/>
              <a:t>Additional Issues</a:t>
            </a:r>
          </a:p>
          <a:p>
            <a:r>
              <a:rPr lang="en-US" sz="3200" dirty="0"/>
              <a:t>Loan Application Exercise</a:t>
            </a:r>
          </a:p>
          <a:p>
            <a:r>
              <a:rPr lang="en-US" sz="3200" dirty="0"/>
              <a:t>Next Step</a:t>
            </a:r>
          </a:p>
          <a:p>
            <a:r>
              <a:rPr lang="en-US" sz="3200" dirty="0"/>
              <a:t>Resources</a:t>
            </a:r>
          </a:p>
        </p:txBody>
      </p:sp>
      <p:sp>
        <p:nvSpPr>
          <p:cNvPr id="5" name="Content Placeholder 1">
            <a:extLst/>
          </p:cNvPr>
          <p:cNvSpPr txBox="1">
            <a:spLocks/>
          </p:cNvSpPr>
          <p:nvPr/>
        </p:nvSpPr>
        <p:spPr>
          <a:xfrm>
            <a:off x="589327" y="1417639"/>
            <a:ext cx="3830273" cy="3611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85000"/>
              </a:lnSpc>
              <a:spcBef>
                <a:spcPts val="700"/>
              </a:spcBef>
              <a:spcAft>
                <a:spcPts val="600"/>
              </a:spcAft>
              <a:buClr>
                <a:schemeClr val="accent6"/>
              </a:buClr>
              <a:buFont typeface="Colaborate-Bold" pitchFamily="50" charset="0"/>
              <a:buChar char="−"/>
              <a:defRPr sz="3000" b="1" kern="1200"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914400" indent="-28575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300"/>
              </a:spcAft>
              <a:buClr>
                <a:schemeClr val="accent6"/>
              </a:buClr>
              <a:buSzPct val="60000"/>
              <a:buFont typeface="Corbel" panose="020B0503020204020204" pitchFamily="34" charset="0"/>
              <a:buChar char="○"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280160" indent="-22860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828800" indent="-404813" algn="l" defTabSz="914400" rtl="0" eaLnBrk="1" latinLnBrk="0" hangingPunct="1">
              <a:spcBef>
                <a:spcPts val="300"/>
              </a:spcBef>
              <a:spcAft>
                <a:spcPts val="200"/>
              </a:spcAft>
              <a:buClr>
                <a:schemeClr val="accent6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194560" indent="-228600" algn="l" defTabSz="914400" rtl="0" eaLnBrk="1" latinLnBrk="0" hangingPunct="1">
              <a:spcBef>
                <a:spcPts val="300"/>
              </a:spcBef>
              <a:spcAft>
                <a:spcPts val="200"/>
              </a:spcAft>
              <a:buClr>
                <a:schemeClr val="accent6"/>
              </a:buClr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Introduction</a:t>
            </a:r>
          </a:p>
          <a:p>
            <a:r>
              <a:rPr lang="en-US" sz="2000" dirty="0"/>
              <a:t>PART A: WORKING CAPITAL NEEDS</a:t>
            </a:r>
          </a:p>
          <a:p>
            <a:pPr lvl="1"/>
            <a:r>
              <a:rPr lang="en-US" sz="1800" dirty="0"/>
              <a:t>What Is Working Capital? </a:t>
            </a:r>
          </a:p>
          <a:p>
            <a:pPr lvl="1"/>
            <a:r>
              <a:rPr lang="en-US" sz="1800" dirty="0"/>
              <a:t>Definitions and Needs</a:t>
            </a:r>
          </a:p>
          <a:p>
            <a:pPr lvl="1"/>
            <a:r>
              <a:rPr lang="en-US" sz="1800" dirty="0"/>
              <a:t>Cashflow</a:t>
            </a:r>
          </a:p>
          <a:p>
            <a:pPr lvl="1"/>
            <a:r>
              <a:rPr lang="en-US" sz="1800" dirty="0"/>
              <a:t>Disbursement Management </a:t>
            </a:r>
          </a:p>
          <a:p>
            <a:pPr lvl="1"/>
            <a:r>
              <a:rPr lang="en-US" sz="1800" dirty="0"/>
              <a:t>Projections</a:t>
            </a:r>
          </a:p>
          <a:p>
            <a:pPr lvl="1"/>
            <a:r>
              <a:rPr lang="en-US" sz="1800" dirty="0"/>
              <a:t>Sources</a:t>
            </a:r>
          </a:p>
          <a:p>
            <a:pPr lvl="1"/>
            <a:r>
              <a:rPr lang="en-US" sz="1800" dirty="0"/>
              <a:t>SBA Programs</a:t>
            </a:r>
          </a:p>
          <a:p>
            <a:pPr lvl="1"/>
            <a:r>
              <a:rPr lang="en-US" sz="1800" dirty="0"/>
              <a:t>Next Steps and Resources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0511B2-5743-430D-819D-C6D8A9EC6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SESSION OVERVIEW</a:t>
            </a:r>
          </a:p>
        </p:txBody>
      </p:sp>
    </p:spTree>
    <p:extLst>
      <p:ext uri="{BB962C8B-B14F-4D97-AF65-F5344CB8AC3E}">
        <p14:creationId xmlns:p14="http://schemas.microsoft.com/office/powerpoint/2010/main" val="18239499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PART B: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17637"/>
            <a:ext cx="7696201" cy="4525963"/>
          </a:xfrm>
        </p:spPr>
        <p:txBody>
          <a:bodyPr/>
          <a:lstStyle/>
          <a:p>
            <a:r>
              <a:rPr lang="en-US" dirty="0"/>
              <a:t>To obtain working capital, firms must borrow funds from lenders.</a:t>
            </a:r>
          </a:p>
          <a:p>
            <a:r>
              <a:rPr lang="en-US" dirty="0"/>
              <a:t>Firms must understand the lender’s requirement to minimize risk.</a:t>
            </a:r>
          </a:p>
          <a:p>
            <a:r>
              <a:rPr lang="en-US" dirty="0"/>
              <a:t>Borrower must demonstrate ability to repay.</a:t>
            </a:r>
          </a:p>
          <a:p>
            <a:r>
              <a:rPr lang="en-US" dirty="0"/>
              <a:t>Participants will draft a loan application and list next steps to complete it after course.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9561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PART B: 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spcAft>
                <a:spcPts val="1600"/>
              </a:spcAft>
              <a:buFont typeface="+mj-lt"/>
              <a:buAutoNum type="arabicPeriod"/>
            </a:pPr>
            <a:r>
              <a:rPr lang="en-US" dirty="0"/>
              <a:t>Understand application requirements and underwriting standards.</a:t>
            </a:r>
          </a:p>
          <a:p>
            <a:pPr marL="514350" indent="-514350">
              <a:spcAft>
                <a:spcPts val="1600"/>
              </a:spcAft>
              <a:buFont typeface="+mj-lt"/>
              <a:buAutoNum type="arabicPeriod"/>
            </a:pPr>
            <a:r>
              <a:rPr lang="en-US" dirty="0"/>
              <a:t>Identify and complete draft of loan application.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3162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1952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UNDERWRITING: LENDER’S 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0386"/>
            <a:ext cx="8229600" cy="451421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Lenders want to minimize risk.</a:t>
            </a:r>
          </a:p>
          <a:p>
            <a:r>
              <a:rPr lang="en-US" dirty="0"/>
              <a:t>On site, loan officer collects four forms: </a:t>
            </a:r>
          </a:p>
          <a:p>
            <a:pPr lvl="1"/>
            <a:r>
              <a:rPr lang="en-US" dirty="0"/>
              <a:t>Balance sheet.</a:t>
            </a:r>
          </a:p>
          <a:p>
            <a:pPr lvl="1"/>
            <a:r>
              <a:rPr lang="en-US" dirty="0"/>
              <a:t>Income statement.</a:t>
            </a:r>
          </a:p>
          <a:p>
            <a:pPr lvl="1"/>
            <a:r>
              <a:rPr lang="en-US" dirty="0"/>
              <a:t>Cashflow analysis.</a:t>
            </a:r>
          </a:p>
          <a:p>
            <a:pPr lvl="1"/>
            <a:r>
              <a:rPr lang="en-US" dirty="0"/>
              <a:t>Cross-check analysis (verification of the business’ viability other than the business owner).</a:t>
            </a:r>
          </a:p>
          <a:p>
            <a:r>
              <a:rPr lang="en-US" dirty="0"/>
              <a:t>These measures ensure that lenders make quality loan-approval decisions.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121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8" name="Picture 7" descr="Graphic of the 5 C's 1. Character, 2. Capacity, 3. Capital, 4. Collateral, 5. Conditions" title="5 C'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76" y="1905000"/>
            <a:ext cx="8046720" cy="3765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1952"/>
            <a:ext cx="8229600" cy="114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COMPONENTS OF THE BUSINESS ASSESSMENT:</a:t>
            </a:r>
          </a:p>
        </p:txBody>
      </p:sp>
    </p:spTree>
    <p:extLst>
      <p:ext uri="{BB962C8B-B14F-4D97-AF65-F5344CB8AC3E}">
        <p14:creationId xmlns:p14="http://schemas.microsoft.com/office/powerpoint/2010/main" val="36771767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CHARACTER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Assess the personal reputation of the business owner:</a:t>
            </a:r>
            <a:endParaRPr lang="en-US" dirty="0"/>
          </a:p>
          <a:p>
            <a:r>
              <a:rPr lang="en-US" dirty="0"/>
              <a:t>Reputation and place in community.</a:t>
            </a:r>
          </a:p>
          <a:p>
            <a:r>
              <a:rPr lang="en-US" dirty="0"/>
              <a:t>Residence legality.</a:t>
            </a:r>
          </a:p>
          <a:p>
            <a:r>
              <a:rPr lang="en-US" dirty="0"/>
              <a:t>Type of dwelling (property, quality).</a:t>
            </a:r>
          </a:p>
          <a:p>
            <a:r>
              <a:rPr lang="en-US" dirty="0"/>
              <a:t>Family general income.</a:t>
            </a:r>
          </a:p>
          <a:p>
            <a:r>
              <a:rPr lang="en-US" dirty="0"/>
              <a:t>Family general expenses.</a:t>
            </a:r>
          </a:p>
          <a:p>
            <a:r>
              <a:rPr lang="en-US" dirty="0"/>
              <a:t>Support for a loan and business by family members.</a:t>
            </a:r>
          </a:p>
          <a:p>
            <a:r>
              <a:rPr lang="en-US" dirty="0"/>
              <a:t>Psychological and emotional stability.</a:t>
            </a:r>
          </a:p>
          <a:p>
            <a:r>
              <a:rPr lang="en-US" dirty="0"/>
              <a:t>Entrepreneur’s experience in business.</a:t>
            </a:r>
          </a:p>
          <a:p>
            <a:r>
              <a:rPr lang="en-US" dirty="0"/>
              <a:t>Credit history (moneylenders, family, suppliers, relief fund).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5634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CAPACITY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Assess the viability of the business:</a:t>
            </a:r>
            <a:endParaRPr lang="en-US" dirty="0"/>
          </a:p>
          <a:p>
            <a:r>
              <a:rPr lang="en-US" dirty="0"/>
              <a:t>Business age.</a:t>
            </a:r>
          </a:p>
          <a:p>
            <a:r>
              <a:rPr lang="en-US" dirty="0"/>
              <a:t>Regular suppliers’ strength.</a:t>
            </a:r>
          </a:p>
          <a:p>
            <a:r>
              <a:rPr lang="en-US" dirty="0"/>
              <a:t>Volume of contracts.</a:t>
            </a:r>
          </a:p>
          <a:p>
            <a:r>
              <a:rPr lang="en-US" dirty="0"/>
              <a:t>Number and status of workers.</a:t>
            </a:r>
          </a:p>
          <a:p>
            <a:r>
              <a:rPr lang="en-US" dirty="0"/>
              <a:t>Procedure to provide services.</a:t>
            </a:r>
          </a:p>
          <a:p>
            <a:r>
              <a:rPr lang="en-US" dirty="0"/>
              <a:t>Equipment necessary for efficient production.</a:t>
            </a:r>
          </a:p>
          <a:p>
            <a:r>
              <a:rPr lang="en-US" dirty="0"/>
              <a:t>Average gross income or profit.</a:t>
            </a:r>
          </a:p>
          <a:p>
            <a:r>
              <a:rPr lang="en-US" dirty="0"/>
              <a:t>Automation of management/accounting.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2155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3. CAPITAL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Assess the liquid financial resources of the business:</a:t>
            </a:r>
            <a:endParaRPr lang="en-US" dirty="0"/>
          </a:p>
          <a:p>
            <a:r>
              <a:rPr lang="en-US" dirty="0"/>
              <a:t>Client financial resources.</a:t>
            </a:r>
          </a:p>
          <a:p>
            <a:r>
              <a:rPr lang="en-US" dirty="0"/>
              <a:t>Equity.</a:t>
            </a:r>
          </a:p>
          <a:p>
            <a:r>
              <a:rPr lang="en-US" dirty="0"/>
              <a:t>Borrowed funds.</a:t>
            </a:r>
          </a:p>
          <a:p>
            <a:r>
              <a:rPr lang="en-US" dirty="0"/>
              <a:t>Percentage of subcontracted work.</a:t>
            </a:r>
          </a:p>
          <a:p>
            <a:r>
              <a:rPr lang="en-US" dirty="0"/>
              <a:t>Turnover by days (cycle of business activity).</a:t>
            </a:r>
          </a:p>
          <a:p>
            <a:r>
              <a:rPr lang="en-US" dirty="0"/>
              <a:t>Volume of contracts.</a:t>
            </a:r>
          </a:p>
          <a:p>
            <a:r>
              <a:rPr lang="en-US" dirty="0"/>
              <a:t>Frequency of draws.</a:t>
            </a:r>
          </a:p>
          <a:p>
            <a:r>
              <a:rPr lang="en-US" dirty="0"/>
              <a:t>Accounts and reporting skill.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5270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4. COLLATERAL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900" i="1" dirty="0">
                <a:solidFill>
                  <a:schemeClr val="accent6"/>
                </a:solidFill>
              </a:rPr>
              <a:t>Assess the assets and guarantees available to pay loan:</a:t>
            </a:r>
            <a:endParaRPr lang="en-US" sz="2900" dirty="0"/>
          </a:p>
          <a:p>
            <a:r>
              <a:rPr lang="en-US" sz="2900" dirty="0"/>
              <a:t>Title to assets.</a:t>
            </a:r>
          </a:p>
          <a:p>
            <a:r>
              <a:rPr lang="en-US" sz="2900" dirty="0"/>
              <a:t>State and property reliability.</a:t>
            </a:r>
          </a:p>
          <a:p>
            <a:r>
              <a:rPr lang="en-US" sz="2900" dirty="0"/>
              <a:t>Legal right to sell property.</a:t>
            </a:r>
          </a:p>
          <a:p>
            <a:r>
              <a:rPr lang="en-US" sz="2900" dirty="0"/>
              <a:t>Realistic value of property.</a:t>
            </a:r>
          </a:p>
          <a:p>
            <a:r>
              <a:rPr lang="en-US" sz="2900" dirty="0"/>
              <a:t>Psychological importance of a guarantee .</a:t>
            </a:r>
          </a:p>
          <a:p>
            <a:r>
              <a:rPr lang="en-US" sz="2900" dirty="0"/>
              <a:t>Guarantor’s ability to repay indebtedness.</a:t>
            </a:r>
          </a:p>
          <a:p>
            <a:r>
              <a:rPr lang="en-US" sz="2900" dirty="0"/>
              <a:t>Borrower’s and guarantor’s motivation/willingness to repay indebtedness.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6974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5. CONDITIONS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229600" cy="483076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i="1" dirty="0">
                <a:solidFill>
                  <a:schemeClr val="accent6"/>
                </a:solidFill>
              </a:rPr>
              <a:t>Conditions beyond business owner’s control (e.g., seasonality, competitiveness, inflation, access to suppliers, abnormal weather).</a:t>
            </a:r>
            <a:endParaRPr lang="en-US" sz="1200" i="1" dirty="0"/>
          </a:p>
          <a:p>
            <a:pPr marL="0" indent="0">
              <a:buNone/>
            </a:pPr>
            <a:r>
              <a:rPr lang="en-US" dirty="0"/>
              <a:t>In order to assess the above conditions, you must:</a:t>
            </a:r>
          </a:p>
          <a:p>
            <a:r>
              <a:rPr lang="en-US" dirty="0"/>
              <a:t>Understand the local economy.</a:t>
            </a:r>
          </a:p>
          <a:p>
            <a:r>
              <a:rPr lang="en-US" dirty="0"/>
              <a:t>Research Government regulations affecting small businesses.</a:t>
            </a:r>
          </a:p>
          <a:p>
            <a:r>
              <a:rPr lang="en-US" dirty="0"/>
              <a:t>Rank competitive advantages of the business.</a:t>
            </a:r>
          </a:p>
          <a:p>
            <a:r>
              <a:rPr lang="en-US" dirty="0"/>
              <a:t>Account for specific loan conditions:</a:t>
            </a:r>
          </a:p>
          <a:p>
            <a:pPr lvl="1"/>
            <a:r>
              <a:rPr lang="en-US" dirty="0"/>
              <a:t>Amount.</a:t>
            </a:r>
          </a:p>
          <a:p>
            <a:pPr lvl="1"/>
            <a:r>
              <a:rPr lang="en-US" dirty="0"/>
              <a:t>Maturity.</a:t>
            </a:r>
          </a:p>
          <a:p>
            <a:pPr lvl="1"/>
            <a:r>
              <a:rPr lang="en-US" dirty="0"/>
              <a:t>Amortization.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6996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6400800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Incomplete, inaccurate, or misleading information.</a:t>
            </a:r>
          </a:p>
          <a:p>
            <a:r>
              <a:rPr lang="en-US" dirty="0"/>
              <a:t>Not considering business seasonality.</a:t>
            </a:r>
          </a:p>
          <a:p>
            <a:r>
              <a:rPr lang="en-US" dirty="0"/>
              <a:t>Misunderstanding of family involvement in business. </a:t>
            </a:r>
          </a:p>
          <a:p>
            <a:r>
              <a:rPr lang="en-US" dirty="0"/>
              <a:t>Inaccurate assessment of how loan will affect future business growth.</a:t>
            </a:r>
          </a:p>
          <a:p>
            <a:r>
              <a:rPr lang="en-US" dirty="0"/>
              <a:t>Insufficient time and attention paid to how a client will use loan.</a:t>
            </a:r>
          </a:p>
        </p:txBody>
      </p:sp>
      <p:grpSp>
        <p:nvGrpSpPr>
          <p:cNvPr id="6" name="Group 5" title="Exclamation point">
            <a:extLst>
              <a:ext uri="{FF2B5EF4-FFF2-40B4-BE49-F238E27FC236}">
                <a16:creationId xmlns:a16="http://schemas.microsoft.com/office/drawing/2014/main" xmlns="" id="{8160817A-AC1B-40D8-A27B-E923FFBD54B5}"/>
              </a:ext>
            </a:extLst>
          </p:cNvPr>
          <p:cNvGrpSpPr/>
          <p:nvPr/>
        </p:nvGrpSpPr>
        <p:grpSpPr>
          <a:xfrm>
            <a:off x="5949263" y="533400"/>
            <a:ext cx="3042337" cy="5822950"/>
            <a:chOff x="5949263" y="0"/>
            <a:chExt cx="3539181" cy="6356350"/>
          </a:xfrm>
        </p:grpSpPr>
        <p:pic>
          <p:nvPicPr>
            <p:cNvPr id="2050" name="Picture 2" descr="Blue exclamation point" title="Graphic Exclamation Point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470" t="25634" r="31359" b="38197"/>
            <a:stretch/>
          </p:blipFill>
          <p:spPr bwMode="auto">
            <a:xfrm>
              <a:off x="5949263" y="609600"/>
              <a:ext cx="3539181" cy="5303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Rectangle 4" descr="Graphic image of an exclamation point. " title="Exclamation point"/>
            <p:cNvSpPr/>
            <p:nvPr/>
          </p:nvSpPr>
          <p:spPr>
            <a:xfrm>
              <a:off x="6172200" y="0"/>
              <a:ext cx="2667000" cy="6356350"/>
            </a:xfrm>
            <a:prstGeom prst="rect">
              <a:avLst/>
            </a:prstGeom>
            <a:solidFill>
              <a:schemeClr val="bg1">
                <a:alpha val="3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POTENTIAL ISSUES</a:t>
            </a:r>
          </a:p>
        </p:txBody>
      </p:sp>
    </p:spTree>
    <p:extLst>
      <p:ext uri="{BB962C8B-B14F-4D97-AF65-F5344CB8AC3E}">
        <p14:creationId xmlns:p14="http://schemas.microsoft.com/office/powerpoint/2010/main" val="1873735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17637"/>
            <a:ext cx="7696201" cy="4525963"/>
          </a:xfrm>
        </p:spPr>
        <p:txBody>
          <a:bodyPr/>
          <a:lstStyle/>
          <a:p>
            <a:r>
              <a:rPr lang="en-US" dirty="0"/>
              <a:t>SBA bond guarantees require sufficient working capital.</a:t>
            </a:r>
          </a:p>
          <a:p>
            <a:r>
              <a:rPr lang="en-US" dirty="0"/>
              <a:t>Session helps firms determine working capital needs.</a:t>
            </a:r>
          </a:p>
          <a:p>
            <a:r>
              <a:rPr lang="en-US" dirty="0"/>
              <a:t>This session is based on assumptions from </a:t>
            </a:r>
            <a:r>
              <a:rPr lang="en-US" dirty="0">
                <a:solidFill>
                  <a:schemeClr val="accent6"/>
                </a:solidFill>
              </a:rPr>
              <a:t>Session 3: Business Planning</a:t>
            </a:r>
            <a:r>
              <a:rPr lang="en-US" dirty="0"/>
              <a:t>.</a:t>
            </a:r>
            <a:r>
              <a:rPr lang="en-US" dirty="0">
                <a:solidFill>
                  <a:schemeClr val="accent6"/>
                </a:solidFill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447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" name="Content Placeholder 2"/>
          <p:cNvSpPr/>
          <p:nvPr/>
        </p:nvSpPr>
        <p:spPr>
          <a:xfrm>
            <a:off x="4572000" y="1417637"/>
            <a:ext cx="4191000" cy="360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85000"/>
              </a:lnSpc>
              <a:spcBef>
                <a:spcPts val="700"/>
              </a:spcBef>
              <a:spcAft>
                <a:spcPts val="600"/>
              </a:spcAft>
              <a:buClr>
                <a:srgbClr val="2CA746"/>
              </a:buClr>
              <a:buFont typeface="Colaborate-Bold" pitchFamily="50" charset="0"/>
              <a:buChar char="−"/>
            </a:pPr>
            <a:r>
              <a:rPr lang="en-US" sz="2400" b="1" dirty="0">
                <a:solidFill>
                  <a:prstClr val="black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Business costs.</a:t>
            </a:r>
          </a:p>
          <a:p>
            <a:pPr marL="457200" lvl="0" indent="-457200">
              <a:lnSpc>
                <a:spcPct val="85000"/>
              </a:lnSpc>
              <a:spcBef>
                <a:spcPts val="700"/>
              </a:spcBef>
              <a:spcAft>
                <a:spcPts val="600"/>
              </a:spcAft>
              <a:buClr>
                <a:srgbClr val="2CA746"/>
              </a:buClr>
              <a:buFont typeface="Colaborate-Bold" pitchFamily="50" charset="0"/>
              <a:buChar char="−"/>
            </a:pPr>
            <a:r>
              <a:rPr lang="en-US" sz="2400" b="1" dirty="0">
                <a:solidFill>
                  <a:prstClr val="black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Credit history/debts.</a:t>
            </a:r>
          </a:p>
          <a:p>
            <a:pPr marL="457200" lvl="0" indent="-457200">
              <a:lnSpc>
                <a:spcPct val="85000"/>
              </a:lnSpc>
              <a:spcBef>
                <a:spcPts val="700"/>
              </a:spcBef>
              <a:spcAft>
                <a:spcPts val="600"/>
              </a:spcAft>
              <a:buClr>
                <a:srgbClr val="2CA746"/>
              </a:buClr>
              <a:buFont typeface="Colaborate-Bold" pitchFamily="50" charset="0"/>
              <a:buChar char="−"/>
            </a:pPr>
            <a:r>
              <a:rPr lang="en-US" sz="2400" b="1" dirty="0">
                <a:solidFill>
                  <a:prstClr val="black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Markup.</a:t>
            </a:r>
          </a:p>
          <a:p>
            <a:pPr marL="457200" lvl="0" indent="-457200">
              <a:lnSpc>
                <a:spcPct val="85000"/>
              </a:lnSpc>
              <a:spcBef>
                <a:spcPts val="700"/>
              </a:spcBef>
              <a:spcAft>
                <a:spcPts val="600"/>
              </a:spcAft>
              <a:buClr>
                <a:srgbClr val="2CA746"/>
              </a:buClr>
              <a:buFont typeface="Colaborate-Bold" pitchFamily="50" charset="0"/>
              <a:buChar char="−"/>
            </a:pPr>
            <a:r>
              <a:rPr lang="en-US" sz="2400" b="1" dirty="0">
                <a:solidFill>
                  <a:prstClr val="black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Additional income sources.</a:t>
            </a:r>
          </a:p>
          <a:p>
            <a:pPr marL="457200" lvl="0" indent="-457200">
              <a:lnSpc>
                <a:spcPct val="85000"/>
              </a:lnSpc>
              <a:spcBef>
                <a:spcPts val="700"/>
              </a:spcBef>
              <a:spcAft>
                <a:spcPts val="600"/>
              </a:spcAft>
              <a:buClr>
                <a:srgbClr val="2CA746"/>
              </a:buClr>
              <a:buFont typeface="Colaborate-Bold" pitchFamily="50" charset="0"/>
              <a:buChar char="−"/>
            </a:pPr>
            <a:r>
              <a:rPr lang="en-US" sz="2400" b="1" dirty="0">
                <a:solidFill>
                  <a:prstClr val="black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Competitiveness.</a:t>
            </a:r>
          </a:p>
          <a:p>
            <a:pPr marL="457200" lvl="0" indent="-457200">
              <a:lnSpc>
                <a:spcPct val="85000"/>
              </a:lnSpc>
              <a:spcBef>
                <a:spcPts val="700"/>
              </a:spcBef>
              <a:spcAft>
                <a:spcPts val="600"/>
              </a:spcAft>
              <a:buClr>
                <a:srgbClr val="2CA746"/>
              </a:buClr>
              <a:buFont typeface="Colaborate-Bold" pitchFamily="50" charset="0"/>
              <a:buChar char="−"/>
            </a:pPr>
            <a:r>
              <a:rPr lang="en-US" sz="2400" b="1" dirty="0">
                <a:solidFill>
                  <a:prstClr val="black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Owner’s health status.</a:t>
            </a:r>
          </a:p>
          <a:p>
            <a:pPr marL="457200" lvl="0" indent="-457200">
              <a:lnSpc>
                <a:spcPct val="85000"/>
              </a:lnSpc>
              <a:spcBef>
                <a:spcPts val="700"/>
              </a:spcBef>
              <a:spcAft>
                <a:spcPts val="600"/>
              </a:spcAft>
              <a:buClr>
                <a:srgbClr val="2CA746"/>
              </a:buClr>
              <a:buFont typeface="Colaborate-Bold" pitchFamily="50" charset="0"/>
              <a:buChar char="−"/>
            </a:pPr>
            <a:r>
              <a:rPr lang="en-US" sz="2400" b="1" dirty="0">
                <a:solidFill>
                  <a:prstClr val="black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General economic position of the business.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417637"/>
            <a:ext cx="38862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Business location/sales outlets.</a:t>
            </a:r>
          </a:p>
          <a:p>
            <a:r>
              <a:rPr lang="en-US" sz="2400" dirty="0"/>
              <a:t>Business type and its turnover/type of goods or services.</a:t>
            </a:r>
          </a:p>
          <a:p>
            <a:r>
              <a:rPr lang="en-US" sz="2400" dirty="0"/>
              <a:t>Legality/legal status.</a:t>
            </a:r>
          </a:p>
          <a:p>
            <a:r>
              <a:rPr lang="en-US" sz="2400" dirty="0"/>
              <a:t>Demand/seasonality.</a:t>
            </a:r>
          </a:p>
          <a:p>
            <a:r>
              <a:rPr lang="en-US" sz="2400" dirty="0"/>
              <a:t>Range of goods/business volume.</a:t>
            </a:r>
          </a:p>
          <a:p>
            <a:r>
              <a:rPr lang="en-US" sz="2400" dirty="0"/>
              <a:t>Suppliers.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EVALUATION OF STRENGTHS</a:t>
            </a:r>
          </a:p>
        </p:txBody>
      </p:sp>
    </p:spTree>
    <p:extLst>
      <p:ext uri="{BB962C8B-B14F-4D97-AF65-F5344CB8AC3E}">
        <p14:creationId xmlns:p14="http://schemas.microsoft.com/office/powerpoint/2010/main" val="39277005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LOAN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en-US" dirty="0"/>
              <a:t>SBA 7(a)</a:t>
            </a:r>
          </a:p>
          <a:p>
            <a:pPr>
              <a:buClr>
                <a:schemeClr val="tx1"/>
              </a:buClr>
            </a:pPr>
            <a:r>
              <a:rPr lang="en-US" dirty="0"/>
              <a:t>504 </a:t>
            </a:r>
          </a:p>
          <a:p>
            <a:pPr>
              <a:buClr>
                <a:schemeClr val="tx1"/>
              </a:buClr>
            </a:pPr>
            <a:r>
              <a:rPr lang="en-US" dirty="0"/>
              <a:t>Bank loan</a:t>
            </a:r>
          </a:p>
          <a:p>
            <a:pPr>
              <a:buClr>
                <a:schemeClr val="tx1"/>
              </a:buClr>
            </a:pPr>
            <a:r>
              <a:rPr lang="en-US" dirty="0"/>
              <a:t>Investor loan</a:t>
            </a:r>
          </a:p>
          <a:p>
            <a:pPr>
              <a:buClr>
                <a:schemeClr val="tx1"/>
              </a:buClr>
            </a:pPr>
            <a:r>
              <a:rPr lang="en-US" dirty="0"/>
              <a:t>Equity loan</a:t>
            </a:r>
          </a:p>
          <a:p>
            <a:pPr>
              <a:buClr>
                <a:schemeClr val="tx1"/>
              </a:buClr>
            </a:pPr>
            <a:r>
              <a:rPr lang="en-US" dirty="0"/>
              <a:t>Other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5595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8" name="Graphic 7" descr="Handshake">
            <a:extLst>
              <a:ext uri="{FF2B5EF4-FFF2-40B4-BE49-F238E27FC236}">
                <a16:creationId xmlns:a16="http://schemas.microsoft.com/office/drawing/2014/main" xmlns="" id="{1BE31275-0E65-4143-9FDC-97159A81BE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53000" y="2895600"/>
            <a:ext cx="2971800" cy="29718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417638"/>
            <a:ext cx="8255000" cy="2239962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r>
              <a:rPr lang="en-US" sz="3200" dirty="0"/>
              <a:t>Who do you know now?</a:t>
            </a:r>
          </a:p>
          <a:p>
            <a:pPr>
              <a:buClr>
                <a:schemeClr val="tx1"/>
              </a:buClr>
            </a:pPr>
            <a:r>
              <a:rPr lang="en-US" sz="3200" dirty="0"/>
              <a:t>Bank</a:t>
            </a:r>
          </a:p>
          <a:p>
            <a:pPr>
              <a:buClr>
                <a:schemeClr val="tx1"/>
              </a:buClr>
            </a:pPr>
            <a:r>
              <a:rPr lang="en-US" sz="3200" dirty="0"/>
              <a:t>Credit union</a:t>
            </a:r>
          </a:p>
          <a:p>
            <a:pPr>
              <a:buClr>
                <a:schemeClr val="tx1"/>
              </a:buClr>
            </a:pPr>
            <a:r>
              <a:rPr lang="en-US" sz="3200" dirty="0"/>
              <a:t>Broker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 A LENDER</a:t>
            </a:r>
          </a:p>
        </p:txBody>
      </p:sp>
    </p:spTree>
    <p:extLst>
      <p:ext uri="{BB962C8B-B14F-4D97-AF65-F5344CB8AC3E}">
        <p14:creationId xmlns:p14="http://schemas.microsoft.com/office/powerpoint/2010/main" val="37948207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6" name="Picture 5" descr="Checklist of lender requirements and clock icon depicting how long approval takes." title="Graphic of checklist and clock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71236"/>
            <a:ext cx="8854440" cy="53667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READINESS CHECKLIST</a:t>
            </a:r>
          </a:p>
        </p:txBody>
      </p:sp>
    </p:spTree>
    <p:extLst>
      <p:ext uri="{BB962C8B-B14F-4D97-AF65-F5344CB8AC3E}">
        <p14:creationId xmlns:p14="http://schemas.microsoft.com/office/powerpoint/2010/main" val="17654402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ADDITIONAL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Questions from attorney, CPA, insurance carrier.</a:t>
            </a:r>
          </a:p>
          <a:p>
            <a:r>
              <a:rPr lang="en-US" dirty="0"/>
              <a:t>Title insurance issues.</a:t>
            </a:r>
          </a:p>
          <a:p>
            <a:r>
              <a:rPr lang="en-US" dirty="0"/>
              <a:t>Life insurance/assignment.</a:t>
            </a:r>
          </a:p>
          <a:p>
            <a:r>
              <a:rPr lang="en-US" dirty="0"/>
              <a:t>Organizational documents.</a:t>
            </a:r>
          </a:p>
          <a:p>
            <a:r>
              <a:rPr lang="en-US" dirty="0"/>
              <a:t>Construction/subcontractors – lien waivers.</a:t>
            </a:r>
          </a:p>
          <a:p>
            <a:r>
              <a:rPr lang="en-US" dirty="0"/>
              <a:t>Personal history (Form 912).</a:t>
            </a:r>
          </a:p>
          <a:p>
            <a:r>
              <a:rPr lang="en-US" dirty="0"/>
              <a:t>Other contracts.</a:t>
            </a:r>
          </a:p>
          <a:p>
            <a:endParaRPr lang="en-US" dirty="0"/>
          </a:p>
          <a:p>
            <a:pPr marL="461963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Note: Address any special circumstance early.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5197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LOAN APPLICATION 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7848600" cy="3840163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dirty="0"/>
              <a:t>Select a loan source.</a:t>
            </a:r>
          </a:p>
          <a:p>
            <a:pPr>
              <a:buClr>
                <a:schemeClr val="tx1"/>
              </a:buClr>
            </a:pPr>
            <a:r>
              <a:rPr lang="en-US" dirty="0"/>
              <a:t>Take 20 minutes to: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Review application form.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What information is difficult to provide?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How will your firm respond?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227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PART B: 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0772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Each participating contractor undertakes preparation of “real” loan application:</a:t>
            </a:r>
          </a:p>
          <a:p>
            <a:r>
              <a:rPr lang="en-US" sz="2800" dirty="0"/>
              <a:t>Complete drafts of all sections, to the extent possible.</a:t>
            </a:r>
          </a:p>
          <a:p>
            <a:r>
              <a:rPr lang="en-US" sz="2800" dirty="0"/>
              <a:t>Identify incomplete elements in action plan to finish and submit loan application. </a:t>
            </a:r>
          </a:p>
          <a:p>
            <a:r>
              <a:rPr lang="en-US" sz="2800" dirty="0"/>
              <a:t>Review list with facilitator to see whether any updates or revisions are needed.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55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PART A: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WORKING CAPITAL NEEDS</a:t>
            </a:r>
          </a:p>
        </p:txBody>
      </p:sp>
    </p:spTree>
    <p:extLst>
      <p:ext uri="{BB962C8B-B14F-4D97-AF65-F5344CB8AC3E}">
        <p14:creationId xmlns:p14="http://schemas.microsoft.com/office/powerpoint/2010/main" val="1245359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PART A: 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spcAft>
                <a:spcPts val="1600"/>
              </a:spcAft>
              <a:buFont typeface="+mj-lt"/>
              <a:buAutoNum type="arabicPeriod"/>
            </a:pPr>
            <a:r>
              <a:rPr lang="en-US" dirty="0"/>
              <a:t>Define working capital.</a:t>
            </a:r>
          </a:p>
          <a:p>
            <a:pPr marL="514350" indent="-514350">
              <a:spcAft>
                <a:spcPts val="1600"/>
              </a:spcAft>
              <a:buFont typeface="+mj-lt"/>
              <a:buAutoNum type="arabicPeriod"/>
            </a:pPr>
            <a:r>
              <a:rPr lang="en-US" dirty="0"/>
              <a:t>Understand that SBA bond guarantees require sufficient working capital and cashflow.</a:t>
            </a:r>
          </a:p>
          <a:p>
            <a:pPr marL="514350" indent="-514350">
              <a:spcAft>
                <a:spcPts val="1600"/>
              </a:spcAft>
              <a:buFont typeface="+mj-lt"/>
              <a:buAutoNum type="arabicPeriod"/>
            </a:pPr>
            <a:r>
              <a:rPr lang="en-US" dirty="0"/>
              <a:t>Use spreadsheets to project working capital needs.</a:t>
            </a:r>
          </a:p>
          <a:p>
            <a:pPr marL="514350" indent="-514350">
              <a:spcAft>
                <a:spcPts val="1600"/>
              </a:spcAft>
              <a:buFont typeface="+mj-lt"/>
              <a:buAutoNum type="arabicPeriod"/>
            </a:pPr>
            <a:r>
              <a:rPr lang="en-US" dirty="0"/>
              <a:t>Select one working capital loan source to approach.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575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WHAT IS WORKING CAPITAL?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i="1" dirty="0">
                <a:solidFill>
                  <a:schemeClr val="accent6"/>
                </a:solidFill>
              </a:rPr>
              <a:t>The difference between current assets and current liabilities.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(U.S. Small Business Administration)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It is business capital that is used in day-to-day operations.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454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NET WORKING CAPITAL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accent1"/>
                </a:solidFill>
              </a:rPr>
              <a:t>CURRENT ASSETS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Cash, marketable securities, accounts receivable, and stored materials.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accent1"/>
                </a:solidFill>
              </a:rPr>
              <a:t>CURRENT LIABILITIES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Trade credit, bank loans, and accrued short-term liabilities.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accent1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accent1"/>
                </a:solidFill>
              </a:rPr>
              <a:t>NET WORKING CAPITAL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Current assets less current liabilities.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44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Both sides can be managed for success.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513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98871-0D1C-407F-833F-F1F85235FF8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 descr="Graph showing Funding Requirements for Operating Assets ($) on the y axis and Time on the x axis." title="Graph of Semper Pump Company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82922"/>
            <a:ext cx="8686800" cy="448927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254469"/>
            <a:ext cx="6400800" cy="42845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Permanent vs. Project Funding Needs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07071" cy="990772"/>
          </a:xfrm>
        </p:spPr>
        <p:txBody>
          <a:bodyPr/>
          <a:lstStyle/>
          <a:p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WORKING CAPITAL REQUIREMENTS VARY OVER TIME</a:t>
            </a:r>
          </a:p>
        </p:txBody>
      </p:sp>
    </p:spTree>
    <p:extLst>
      <p:ext uri="{BB962C8B-B14F-4D97-AF65-F5344CB8AC3E}">
        <p14:creationId xmlns:p14="http://schemas.microsoft.com/office/powerpoint/2010/main" val="3338537561"/>
      </p:ext>
    </p:extLst>
  </p:cSld>
  <p:clrMapOvr>
    <a:masterClrMapping/>
  </p:clrMapOvr>
</p:sld>
</file>

<file path=ppt/theme/theme1.xml><?xml version="1.0" encoding="utf-8"?>
<a:theme xmlns:a="http://schemas.openxmlformats.org/drawingml/2006/main" name="no page number">
  <a:themeElements>
    <a:clrScheme name="Custom 2">
      <a:dk1>
        <a:sysClr val="windowText" lastClr="000000"/>
      </a:dk1>
      <a:lt1>
        <a:sysClr val="window" lastClr="FFFFFF"/>
      </a:lt1>
      <a:dk2>
        <a:srgbClr val="00AEEF"/>
      </a:dk2>
      <a:lt2>
        <a:srgbClr val="EEECE1"/>
      </a:lt2>
      <a:accent1>
        <a:srgbClr val="00AEEF"/>
      </a:accent1>
      <a:accent2>
        <a:srgbClr val="6D0D03"/>
      </a:accent2>
      <a:accent3>
        <a:srgbClr val="F97A6D"/>
      </a:accent3>
      <a:accent4>
        <a:srgbClr val="E7AA00"/>
      </a:accent4>
      <a:accent5>
        <a:srgbClr val="4BACC6"/>
      </a:accent5>
      <a:accent6>
        <a:srgbClr val="2CA7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6FBE235F732341B983B772615FC7A0" ma:contentTypeVersion="" ma:contentTypeDescription="Create a new document." ma:contentTypeScope="" ma:versionID="d049d5ba6a738be65585c0f512357bab">
  <xsd:schema xmlns:xsd="http://www.w3.org/2001/XMLSchema" xmlns:xs="http://www.w3.org/2001/XMLSchema" xmlns:p="http://schemas.microsoft.com/office/2006/metadata/properties" xmlns:ns2="65eea605-c228-4726-8d71-6d217479f738" targetNamespace="http://schemas.microsoft.com/office/2006/metadata/properties" ma:root="true" ma:fieldsID="9dbea6b172672c5b2cfaafe29a25dd1f" ns2:_="">
    <xsd:import namespace="65eea605-c228-4726-8d71-6d217479f73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eea605-c228-4726-8d71-6d217479f7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FD69F42-8C9E-458E-9D7D-93205653FB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eea605-c228-4726-8d71-6d217479f7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1C9A205-0C21-4A42-A3A4-2C3A9B011B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70E697-6597-47C8-B152-9F4A66ED2A3A}">
  <ds:schemaRefs>
    <ds:schemaRef ds:uri="http://schemas.microsoft.com/office/2006/documentManagement/types"/>
    <ds:schemaRef ds:uri="65eea605-c228-4726-8d71-6d217479f738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12339</TotalTime>
  <Words>1787</Words>
  <Application>Microsoft Office PowerPoint</Application>
  <PresentationFormat>On-screen Show (4:3)</PresentationFormat>
  <Paragraphs>409</Paragraphs>
  <Slides>46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Arial</vt:lpstr>
      <vt:lpstr>Calibri</vt:lpstr>
      <vt:lpstr>Colaborate-Bold</vt:lpstr>
      <vt:lpstr>Corbel</vt:lpstr>
      <vt:lpstr>Ebrima</vt:lpstr>
      <vt:lpstr>no page number</vt:lpstr>
      <vt:lpstr>Document</vt:lpstr>
      <vt:lpstr>PowerPoint Presentation</vt:lpstr>
      <vt:lpstr>SMALL CONTRACTORS INITIATIVE</vt:lpstr>
      <vt:lpstr>SESSION OVERVIEW</vt:lpstr>
      <vt:lpstr>INTRODUCTION</vt:lpstr>
      <vt:lpstr>PowerPoint Presentation</vt:lpstr>
      <vt:lpstr>PART A: LEARNING OBJECTIVES</vt:lpstr>
      <vt:lpstr>WHAT IS WORKING CAPITAL?</vt:lpstr>
      <vt:lpstr>NET WORKING CAPITAL</vt:lpstr>
      <vt:lpstr>WORKING CAPITAL REQUIREMENTS VARY OVER TIME</vt:lpstr>
      <vt:lpstr>CASHFLOW PROJECTIONS</vt:lpstr>
      <vt:lpstr>DISBURSEMENT MANAGEMENT</vt:lpstr>
      <vt:lpstr>WORKING CAPITAL PROJECTIONS</vt:lpstr>
      <vt:lpstr>WORKING CAPITAL SOURCES</vt:lpstr>
      <vt:lpstr>WHAT LENDERS WANT</vt:lpstr>
      <vt:lpstr>SBA PROGRAMS TO INCREASE ASSETS</vt:lpstr>
      <vt:lpstr>THE SBA 7(a) LOAN PROGRAM</vt:lpstr>
      <vt:lpstr>SBA 7(a) USE OF PROCEEDS</vt:lpstr>
      <vt:lpstr>SPECIAL 7(a) LOANS</vt:lpstr>
      <vt:lpstr>TYPICAL 504 STRUCTURE</vt:lpstr>
      <vt:lpstr>TYPICAL 504 STRUCTURE (cont.)</vt:lpstr>
      <vt:lpstr>ELIGIBLE 504 PROJECT COSTS</vt:lpstr>
      <vt:lpstr>BUSINESS ELIGIBILITY</vt:lpstr>
      <vt:lpstr>504 PROJECT STRUCTURE</vt:lpstr>
      <vt:lpstr>UNDERWRITING CONSIDERATIONS</vt:lpstr>
      <vt:lpstr>504 LENDING LIMITS</vt:lpstr>
      <vt:lpstr>SELF-EVALUATION</vt:lpstr>
      <vt:lpstr>PART A: NEXT STEPS</vt:lpstr>
      <vt:lpstr>RESOURCES</vt:lpstr>
      <vt:lpstr>PowerPoint Presentation</vt:lpstr>
      <vt:lpstr>PART B: INTRODUCTION</vt:lpstr>
      <vt:lpstr>PART B: LEARNING OBJECTIVES</vt:lpstr>
      <vt:lpstr>UNDERWRITING: LENDER’S VIEW</vt:lpstr>
      <vt:lpstr>COMPONENTS OF THE BUSINESS ASSESSMENT:</vt:lpstr>
      <vt:lpstr>1. CHARACTER</vt:lpstr>
      <vt:lpstr>2. CAPACITY</vt:lpstr>
      <vt:lpstr>3. CAPITAL</vt:lpstr>
      <vt:lpstr>4. COLLATERAL</vt:lpstr>
      <vt:lpstr>5. CONDITIONS</vt:lpstr>
      <vt:lpstr>POTENTIAL ISSUES</vt:lpstr>
      <vt:lpstr>EVALUATION OF STRENGTHS</vt:lpstr>
      <vt:lpstr>LOAN TYPES</vt:lpstr>
      <vt:lpstr>SELECT A LENDER</vt:lpstr>
      <vt:lpstr>READINESS CHECKLIST</vt:lpstr>
      <vt:lpstr>ADDITIONAL ISSUES</vt:lpstr>
      <vt:lpstr>LOAN APPLICATION EXERCISE</vt:lpstr>
      <vt:lpstr>PART B: NEXT STEPS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 Contractors Initiative - Session 5: Working Capital and Loan Applications</dc:title>
  <dc:subject/>
  <dc:creator>HUD</dc:creator>
  <cp:keywords/>
  <dc:description/>
  <cp:lastModifiedBy>Kristen Cardoza</cp:lastModifiedBy>
  <cp:revision>212</cp:revision>
  <dcterms:created xsi:type="dcterms:W3CDTF">2015-07-08T16:57:55Z</dcterms:created>
  <dcterms:modified xsi:type="dcterms:W3CDTF">2018-07-27T15:22:19Z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0x0101009F6FBE235F732341B983B772615FC7A0</vt:lpwstr>
  </property>
</Properties>
</file>