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342" r:id="rId5"/>
    <p:sldId id="301" r:id="rId6"/>
    <p:sldId id="300" r:id="rId7"/>
    <p:sldId id="344" r:id="rId8"/>
    <p:sldId id="343" r:id="rId9"/>
    <p:sldId id="302" r:id="rId10"/>
    <p:sldId id="304" r:id="rId11"/>
    <p:sldId id="340" r:id="rId12"/>
    <p:sldId id="341" r:id="rId13"/>
    <p:sldId id="306" r:id="rId14"/>
    <p:sldId id="338" r:id="rId15"/>
    <p:sldId id="307" r:id="rId16"/>
    <p:sldId id="309" r:id="rId17"/>
    <p:sldId id="310" r:id="rId18"/>
    <p:sldId id="311" r:id="rId19"/>
    <p:sldId id="312" r:id="rId20"/>
    <p:sldId id="313" r:id="rId21"/>
    <p:sldId id="314" r:id="rId22"/>
    <p:sldId id="315"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6" r:id="rId38"/>
    <p:sldId id="33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 Stoloff" initials="JS" lastIdx="1" clrIdx="0">
    <p:extLst/>
  </p:cmAuthor>
  <p:cmAuthor id="2" name="JA Stoloff" initials="JS [2]" lastIdx="1" clrIdx="1">
    <p:extLst/>
  </p:cmAuthor>
  <p:cmAuthor id="3" name="JA Stoloff" initials="JS [3]" lastIdx="1" clrIdx="2">
    <p:extLst/>
  </p:cmAuthor>
  <p:cmAuthor id="4" name="JA Stoloff" initials="JS [4]" lastIdx="1" clrIdx="3">
    <p:extLst/>
  </p:cmAuthor>
  <p:cmAuthor id="5" name="JA Stoloff" initials="JS [5]" lastIdx="1" clrIdx="4">
    <p:extLst/>
  </p:cmAuthor>
  <p:cmAuthor id="6" name="JA Stoloff" initials="JS [6]" lastIdx="1" clrIdx="5">
    <p:extLst/>
  </p:cmAuthor>
  <p:cmAuthor id="7" name="JA Stoloff" initials="JS [7]" lastIdx="1" clrIdx="6">
    <p:extLst/>
  </p:cmAuthor>
  <p:cmAuthor id="8" name="JA Stoloff" initials="JS [8]" lastIdx="1" clrIdx="7">
    <p:extLst/>
  </p:cmAuthor>
  <p:cmAuthor id="9" name="JA Stoloff" initials="JAS" lastIdx="8" clrIdx="8">
    <p:extLst/>
  </p:cmAuthor>
  <p:cmAuthor id="10" name="Kurt von Tish" initials="KvT" lastIdx="8" clrIdx="9">
    <p:extLst/>
  </p:cmAuthor>
  <p:cmAuthor id="11" name="Kelly Reed-Tarry" initials="KR" lastIdx="1" clrIdx="10">
    <p:extLst/>
  </p:cmAuthor>
  <p:cmAuthor id="12" name="Kelly Reed-Tarry" initials="KR [2]" lastIdx="1" clrIdx="11">
    <p:extLst/>
  </p:cmAuthor>
  <p:cmAuthor id="13" name="Kelly Reed-Tarry" initials="KR [3]" lastIdx="1" clrIdx="12">
    <p:extLst/>
  </p:cmAuthor>
  <p:cmAuthor id="14" name="Kelly Reed-Tarry" initials="KR [4]" lastIdx="1" clrIdx="1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50" autoAdjust="0"/>
  </p:normalViewPr>
  <p:slideViewPr>
    <p:cSldViewPr>
      <p:cViewPr varScale="1">
        <p:scale>
          <a:sx n="78" d="100"/>
          <a:sy n="78" d="100"/>
        </p:scale>
        <p:origin x="43"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82807D-08DE-43E2-BD7A-2BDD5169A093}" type="datetimeFigureOut">
              <a:rPr lang="en-US" smtClean="0"/>
              <a:t>7/27/2018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97B68-E062-43A4-93D6-25677355CF8C}" type="slidenum">
              <a:rPr lang="en-US" smtClean="0"/>
              <a:t>‹#›</a:t>
            </a:fld>
            <a:endParaRPr lang="en-US" dirty="0"/>
          </a:p>
        </p:txBody>
      </p:sp>
    </p:spTree>
    <p:extLst>
      <p:ext uri="{BB962C8B-B14F-4D97-AF65-F5344CB8AC3E}">
        <p14:creationId xmlns:p14="http://schemas.microsoft.com/office/powerpoint/2010/main" val="2834536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businessplanpro.com/"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www.sba.gov/" TargetMode="External"/><Relationship Id="rId4" Type="http://schemas.openxmlformats.org/officeDocument/2006/relationships/hyperlink" Target="https://www.nahb.or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jwsuretybonds.com/edu/payment-bond"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www.attny.com/gci32djd.html" TargetMode="External"/><Relationship Id="rId4" Type="http://schemas.openxmlformats.org/officeDocument/2006/relationships/hyperlink" Target="http://suretyinfo.org/?wpfb_dl=5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Presenters introduce themselves, discuss background and experience related to the course. </a:t>
            </a:r>
          </a:p>
          <a:p>
            <a:r>
              <a:rPr lang="en-US" dirty="0"/>
              <a:t>Depending</a:t>
            </a:r>
            <a:r>
              <a:rPr lang="en-US" baseline="0" dirty="0"/>
              <a:t> on number of participants, have them introduce themselves. Can ask for their background, current employment, reason for attending. </a:t>
            </a:r>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3</a:t>
            </a:fld>
            <a:endParaRPr lang="en-US" dirty="0"/>
          </a:p>
        </p:txBody>
      </p:sp>
    </p:spTree>
    <p:extLst>
      <p:ext uri="{BB962C8B-B14F-4D97-AF65-F5344CB8AC3E}">
        <p14:creationId xmlns:p14="http://schemas.microsoft.com/office/powerpoint/2010/main" val="2083289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32</a:t>
            </a:fld>
            <a:endParaRPr lang="en-US" dirty="0"/>
          </a:p>
        </p:txBody>
      </p:sp>
    </p:spTree>
    <p:extLst>
      <p:ext uri="{BB962C8B-B14F-4D97-AF65-F5344CB8AC3E}">
        <p14:creationId xmlns:p14="http://schemas.microsoft.com/office/powerpoint/2010/main" val="746412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600" dirty="0"/>
              <a:t>Business planning software   </a:t>
            </a:r>
          </a:p>
          <a:p>
            <a:pPr lvl="1"/>
            <a:r>
              <a:rPr lang="en-US" sz="2400" dirty="0">
                <a:hlinkClick r:id="rId3" tooltip="businessplanpro.com"/>
              </a:rPr>
              <a:t>https://www.bplans.com/</a:t>
            </a:r>
          </a:p>
          <a:p>
            <a:pPr lvl="1"/>
            <a:r>
              <a:rPr lang="en-US" sz="2400" dirty="0">
                <a:hlinkClick r:id="rId3" tooltip="businessplanpro.com"/>
              </a:rPr>
              <a:t>http://www.businessplanpro.com/</a:t>
            </a:r>
          </a:p>
          <a:p>
            <a:pPr>
              <a:buClr>
                <a:srgbClr val="2CA746"/>
              </a:buClr>
            </a:pPr>
            <a:r>
              <a:rPr lang="en-US" sz="2600" dirty="0">
                <a:solidFill>
                  <a:prstClr val="black"/>
                </a:solidFill>
              </a:rPr>
              <a:t>National Association of Home Builders website – </a:t>
            </a:r>
            <a:r>
              <a:rPr lang="en-US" sz="2600" dirty="0">
                <a:solidFill>
                  <a:prstClr val="black"/>
                </a:solidFill>
                <a:hlinkClick r:id="rId4"/>
              </a:rPr>
              <a:t>https://www.nahb.org/</a:t>
            </a:r>
            <a:r>
              <a:rPr lang="en-US" sz="2600" dirty="0">
                <a:solidFill>
                  <a:prstClr val="black"/>
                </a:solidFill>
              </a:rPr>
              <a:t> </a:t>
            </a:r>
          </a:p>
          <a:p>
            <a:pPr>
              <a:buClr>
                <a:srgbClr val="2CA746"/>
              </a:buClr>
            </a:pPr>
            <a:r>
              <a:rPr lang="en-US" sz="2600" dirty="0">
                <a:solidFill>
                  <a:prstClr val="black"/>
                </a:solidFill>
              </a:rPr>
              <a:t>SBA website – </a:t>
            </a:r>
            <a:r>
              <a:rPr lang="en-US" sz="2600" dirty="0">
                <a:solidFill>
                  <a:prstClr val="black"/>
                </a:solidFill>
                <a:hlinkClick r:id="rId5"/>
              </a:rPr>
              <a:t>https://www.sba.gov/</a:t>
            </a:r>
            <a:r>
              <a:rPr lang="en-US" sz="2600" dirty="0">
                <a:solidFill>
                  <a:prstClr val="black"/>
                </a:solidFill>
              </a:rPr>
              <a:t> </a:t>
            </a:r>
            <a:endParaRPr lang="en-US" sz="2600" dirty="0"/>
          </a:p>
          <a:p>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35</a:t>
            </a:fld>
            <a:endParaRPr lang="en-US" dirty="0"/>
          </a:p>
        </p:txBody>
      </p:sp>
    </p:spTree>
    <p:extLst>
      <p:ext uri="{BB962C8B-B14F-4D97-AF65-F5344CB8AC3E}">
        <p14:creationId xmlns:p14="http://schemas.microsoft.com/office/powerpoint/2010/main" val="2742393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https://www.suretybonds.com/edu/history.html; this is a timeline for surety</a:t>
            </a:r>
            <a:r>
              <a:rPr lang="en-US" baseline="0" dirty="0"/>
              <a:t> bonds. </a:t>
            </a:r>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8</a:t>
            </a:fld>
            <a:endParaRPr lang="en-US" dirty="0"/>
          </a:p>
        </p:txBody>
      </p:sp>
    </p:spTree>
    <p:extLst>
      <p:ext uri="{BB962C8B-B14F-4D97-AF65-F5344CB8AC3E}">
        <p14:creationId xmlns:p14="http://schemas.microsoft.com/office/powerpoint/2010/main" val="787238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Source of quotation:</a:t>
            </a:r>
            <a:r>
              <a:rPr lang="en-US" baseline="0" dirty="0"/>
              <a:t> </a:t>
            </a:r>
            <a:r>
              <a:rPr lang="en-US" dirty="0"/>
              <a:t>https://www.sba.gov/blogs/sba-surety-bonds-pt-1-whats-surety-bond-and-when-do-i-need-one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contractor obtains a surety bond from a </a:t>
            </a:r>
            <a:r>
              <a:rPr lang="en-US" b="1" i="1" dirty="0"/>
              <a:t>surety company</a:t>
            </a:r>
            <a:r>
              <a:rPr lang="en-US" dirty="0"/>
              <a:t>. If the contractor defaults, the surety company is obligated to find another contractor to complete the contract or compensate the project owner for the financial loss incurred.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A surety bond ensures contract completion in the event of contractor default. A project owner (called an </a:t>
            </a:r>
            <a:r>
              <a:rPr lang="en-US" b="1" i="1" dirty="0">
                <a:solidFill>
                  <a:schemeClr val="bg1"/>
                </a:solidFill>
              </a:rPr>
              <a:t>obligee</a:t>
            </a:r>
            <a:r>
              <a:rPr lang="en-US" dirty="0">
                <a:solidFill>
                  <a:schemeClr val="bg1"/>
                </a:solidFill>
              </a:rPr>
              <a:t>) seeks a contractor (called a </a:t>
            </a:r>
            <a:r>
              <a:rPr lang="en-US" b="1" i="1" dirty="0">
                <a:solidFill>
                  <a:schemeClr val="bg1"/>
                </a:solidFill>
              </a:rPr>
              <a:t>principal</a:t>
            </a:r>
            <a:r>
              <a:rPr lang="en-US" dirty="0">
                <a:solidFill>
                  <a:schemeClr val="bg1"/>
                </a:solidFill>
              </a:rPr>
              <a:t>) to fulfill a contract.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9</a:t>
            </a:fld>
            <a:endParaRPr lang="en-US" dirty="0"/>
          </a:p>
        </p:txBody>
      </p:sp>
    </p:spTree>
    <p:extLst>
      <p:ext uri="{BB962C8B-B14F-4D97-AF65-F5344CB8AC3E}">
        <p14:creationId xmlns:p14="http://schemas.microsoft.com/office/powerpoint/2010/main" val="132803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11</a:t>
            </a:fld>
            <a:endParaRPr lang="en-US" dirty="0"/>
          </a:p>
        </p:txBody>
      </p:sp>
    </p:spTree>
    <p:extLst>
      <p:ext uri="{BB962C8B-B14F-4D97-AF65-F5344CB8AC3E}">
        <p14:creationId xmlns:p14="http://schemas.microsoft.com/office/powerpoint/2010/main" val="707222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more details</a:t>
            </a:r>
            <a:r>
              <a:rPr lang="mr-IN" dirty="0"/>
              <a:t>…</a:t>
            </a:r>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12</a:t>
            </a:fld>
            <a:endParaRPr lang="en-US" dirty="0"/>
          </a:p>
        </p:txBody>
      </p:sp>
    </p:spTree>
    <p:extLst>
      <p:ext uri="{BB962C8B-B14F-4D97-AF65-F5344CB8AC3E}">
        <p14:creationId xmlns:p14="http://schemas.microsoft.com/office/powerpoint/2010/main" val="1933057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2"/>
              </a:buClr>
            </a:pPr>
            <a:r>
              <a:rPr lang="en-US" sz="1200" b="0" dirty="0">
                <a:solidFill>
                  <a:schemeClr val="bg1"/>
                </a:solidFill>
              </a:rPr>
              <a:t>No matter an owner’s relationship with a contractor, the owner should rely on a surety bond for the best protection on a project.</a:t>
            </a:r>
          </a:p>
          <a:p>
            <a:pPr>
              <a:buClr>
                <a:schemeClr val="tx2"/>
              </a:buClr>
            </a:pPr>
            <a:r>
              <a:rPr lang="en-US" sz="1200" b="0" dirty="0">
                <a:solidFill>
                  <a:schemeClr val="bg1"/>
                </a:solidFill>
              </a:rPr>
              <a:t>The surety prequalifies the contractor to guarantee, in the surety’s opinion, that the contractor has the capital, capacity, and character to complete the project.</a:t>
            </a:r>
          </a:p>
          <a:p>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14</a:t>
            </a:fld>
            <a:endParaRPr lang="en-US" dirty="0"/>
          </a:p>
        </p:txBody>
      </p:sp>
    </p:spTree>
    <p:extLst>
      <p:ext uri="{BB962C8B-B14F-4D97-AF65-F5344CB8AC3E}">
        <p14:creationId xmlns:p14="http://schemas.microsoft.com/office/powerpoint/2010/main" val="133168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15</a:t>
            </a:fld>
            <a:endParaRPr lang="en-US" dirty="0"/>
          </a:p>
        </p:txBody>
      </p:sp>
    </p:spTree>
    <p:extLst>
      <p:ext uri="{BB962C8B-B14F-4D97-AF65-F5344CB8AC3E}">
        <p14:creationId xmlns:p14="http://schemas.microsoft.com/office/powerpoint/2010/main" val="320920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19</a:t>
            </a:fld>
            <a:endParaRPr lang="en-US" dirty="0"/>
          </a:p>
        </p:txBody>
      </p:sp>
    </p:spTree>
    <p:extLst>
      <p:ext uri="{BB962C8B-B14F-4D97-AF65-F5344CB8AC3E}">
        <p14:creationId xmlns:p14="http://schemas.microsoft.com/office/powerpoint/2010/main" val="1214966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SBA, “Surety Bonds” – https://www.sba.gov/funding-programs/surety-bonds</a:t>
            </a:r>
          </a:p>
          <a:p>
            <a:r>
              <a:rPr lang="en-US" sz="1200" b="0" dirty="0"/>
              <a:t>JW Surety, “What is a Payment Bond?” –  </a:t>
            </a:r>
            <a:r>
              <a:rPr lang="en-US" sz="1200" b="0" dirty="0">
                <a:hlinkClick r:id="rId3"/>
              </a:rPr>
              <a:t>http://www.jwsuretybonds.com/edu/payment-bond</a:t>
            </a:r>
            <a:r>
              <a:rPr lang="en-US" sz="1200" b="0" dirty="0"/>
              <a:t>.</a:t>
            </a:r>
          </a:p>
          <a:p>
            <a:r>
              <a:rPr lang="en-US" sz="1200" b="0" dirty="0"/>
              <a:t>Surety Information Office, “How to Obtain Surety Bonds” – </a:t>
            </a:r>
            <a:r>
              <a:rPr lang="en-US" sz="1200" b="0" dirty="0">
                <a:hlinkClick r:id="rId4"/>
              </a:rPr>
              <a:t>http://suretyinfo.org/?wpfb_dl=57</a:t>
            </a:r>
            <a:r>
              <a:rPr lang="en-US" sz="1200" b="0" dirty="0"/>
              <a:t>.</a:t>
            </a:r>
          </a:p>
          <a:p>
            <a:r>
              <a:rPr lang="en-US" sz="1200" b="0" dirty="0"/>
              <a:t>Donahue &amp; Thomas, “Construction Surety Bonds In Plain English” – </a:t>
            </a:r>
            <a:r>
              <a:rPr lang="en-US" sz="1200" b="0" dirty="0">
                <a:hlinkClick r:id="rId5"/>
              </a:rPr>
              <a:t>http://www.attny.com/gci32djd.html</a:t>
            </a:r>
            <a:r>
              <a:rPr lang="en-US" sz="1200" b="0" dirty="0"/>
              <a:t>. </a:t>
            </a:r>
            <a:endParaRPr lang="en-US" sz="1050" b="0" dirty="0"/>
          </a:p>
          <a:p>
            <a:endParaRPr lang="en-US" dirty="0"/>
          </a:p>
        </p:txBody>
      </p:sp>
      <p:sp>
        <p:nvSpPr>
          <p:cNvPr id="4" name="Slide Number Placeholder 3"/>
          <p:cNvSpPr>
            <a:spLocks noGrp="1"/>
          </p:cNvSpPr>
          <p:nvPr>
            <p:ph type="sldNum" sz="quarter" idx="10"/>
          </p:nvPr>
        </p:nvSpPr>
        <p:spPr/>
        <p:txBody>
          <a:bodyPr/>
          <a:lstStyle/>
          <a:p>
            <a:fld id="{88D97B68-E062-43A4-93D6-25677355CF8C}" type="slidenum">
              <a:rPr lang="en-US" smtClean="0"/>
              <a:t>22</a:t>
            </a:fld>
            <a:endParaRPr lang="en-US" dirty="0"/>
          </a:p>
        </p:txBody>
      </p:sp>
    </p:spTree>
    <p:extLst>
      <p:ext uri="{BB962C8B-B14F-4D97-AF65-F5344CB8AC3E}">
        <p14:creationId xmlns:p14="http://schemas.microsoft.com/office/powerpoint/2010/main" val="1707579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Isosceles Triangle 10"/>
          <p:cNvSpPr/>
          <p:nvPr userDrawn="1"/>
        </p:nvSpPr>
        <p:spPr>
          <a:xfrm flipH="1" flipV="1">
            <a:off x="1905000" y="5337262"/>
            <a:ext cx="7239000" cy="1538370"/>
          </a:xfrm>
          <a:prstGeom prst="triangle">
            <a:avLst>
              <a:gd name="adj" fmla="val 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ubtitle 2"/>
          <p:cNvSpPr txBox="1">
            <a:spLocks/>
          </p:cNvSpPr>
          <p:nvPr userDrawn="1"/>
        </p:nvSpPr>
        <p:spPr>
          <a:xfrm>
            <a:off x="381000" y="2514600"/>
            <a:ext cx="7899936" cy="990600"/>
          </a:xfrm>
          <a:prstGeom prst="rect">
            <a:avLst/>
          </a:prstGeom>
        </p:spPr>
        <p:txBody>
          <a:bodyPr vert="horz" lIns="91440" tIns="45720" rIns="91440" bIns="45720" rtlCol="0">
            <a:noAutofit/>
          </a:bodyPr>
          <a:lstStyle>
            <a:lvl1pPr marL="0" indent="0" algn="r" defTabSz="914400" rtl="0" eaLnBrk="1" latinLnBrk="0" hangingPunct="1">
              <a:spcBef>
                <a:spcPct val="20000"/>
              </a:spcBef>
              <a:buFont typeface="Arial" panose="020B0604020202020204" pitchFamily="34" charset="0"/>
              <a:buNone/>
              <a:defRPr sz="3300" b="1" kern="1200" baseline="0">
                <a:solidFill>
                  <a:schemeClr val="tx1"/>
                </a:solidFill>
                <a:latin typeface="Colaborate-Bold" pitchFamily="50"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Raleway" panose="020B0003030101060003" pitchFamily="34"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Raleway" panose="020B0003030101060003" pitchFamily="34"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Raleway" panose="020B0003030101060003" pitchFamily="34"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Raleway" panose="020B0003030101060003"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800" dirty="0">
                <a:solidFill>
                  <a:schemeClr val="tx1"/>
                </a:solidFill>
                <a:latin typeface="Ebrima" panose="02000000000000000000" pitchFamily="2" charset="0"/>
                <a:ea typeface="Ebrima" panose="02000000000000000000" pitchFamily="2" charset="0"/>
                <a:cs typeface="Ebrima" panose="02000000000000000000" pitchFamily="2" charset="0"/>
              </a:rPr>
              <a:t>BONDING &amp; ACCESS TO CAPITAL</a:t>
            </a:r>
          </a:p>
        </p:txBody>
      </p:sp>
      <p:pic>
        <p:nvPicPr>
          <p:cNvPr id="1026" name="Picture 2" descr="C:\Users\Nick\Documents\UEP\Work and Internships\TDA\2015\SBA 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35090" y="3609750"/>
            <a:ext cx="1718310" cy="775907"/>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txBox="1">
            <a:spLocks/>
          </p:cNvSpPr>
          <p:nvPr userDrawn="1"/>
        </p:nvSpPr>
        <p:spPr>
          <a:xfrm>
            <a:off x="533400" y="685800"/>
            <a:ext cx="7772400" cy="2228850"/>
          </a:xfrm>
          <a:prstGeom prst="rect">
            <a:avLst/>
          </a:prstGeom>
        </p:spPr>
        <p:txBody>
          <a:bodyPr vert="horz" lIns="91440" tIns="45720" rIns="91440" bIns="45720" rtlCol="0" anchor="ctr">
            <a:noAutofit/>
          </a:bodyPr>
          <a:lstStyle>
            <a:lvl1pPr algn="r" defTabSz="914400" rtl="0" eaLnBrk="1" latinLnBrk="0" hangingPunct="1">
              <a:lnSpc>
                <a:spcPct val="80000"/>
              </a:lnSpc>
              <a:spcBef>
                <a:spcPct val="0"/>
              </a:spcBef>
              <a:buNone/>
              <a:defRPr sz="7200" b="0" kern="1200" baseline="0">
                <a:solidFill>
                  <a:schemeClr val="bg1"/>
                </a:solidFill>
                <a:latin typeface="Caviar Dreams" panose="020B0402020204020504" pitchFamily="34" charset="0"/>
                <a:ea typeface="+mj-ea"/>
                <a:cs typeface="+mj-cs"/>
              </a:defRPr>
            </a:lvl1pPr>
          </a:lstStyle>
          <a:p>
            <a:r>
              <a:rPr lang="en-US" sz="5700" b="1" dirty="0">
                <a:solidFill>
                  <a:schemeClr val="tx1">
                    <a:lumMod val="65000"/>
                    <a:lumOff val="35000"/>
                  </a:schemeClr>
                </a:solidFill>
                <a:effectLst/>
                <a:latin typeface="Corbel" panose="020B0503020204020204" pitchFamily="34" charset="0"/>
                <a:ea typeface="Ebrima" panose="02000000000000000000" pitchFamily="2" charset="0"/>
                <a:cs typeface="Ebrima" panose="02000000000000000000" pitchFamily="2" charset="0"/>
              </a:rPr>
              <a:t>SMALL CONTRACTORS INITIATIVE</a:t>
            </a:r>
          </a:p>
        </p:txBody>
      </p:sp>
      <p:pic>
        <p:nvPicPr>
          <p:cNvPr id="2" name="Picture 2" descr="H:\My Documents\2015\2015\hudseal_teal_1.gi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53000" y="3352844"/>
            <a:ext cx="1386711" cy="1300935"/>
          </a:xfrm>
          <a:prstGeom prst="rect">
            <a:avLst/>
          </a:prstGeom>
          <a:noFill/>
          <a:extLst>
            <a:ext uri="{909E8E84-426E-40DD-AFC4-6F175D3DCCD1}">
              <a14:hiddenFill xmlns:a14="http://schemas.microsoft.com/office/drawing/2010/main">
                <a:solidFill>
                  <a:srgbClr val="FFFFFF"/>
                </a:solidFill>
              </a14:hiddenFill>
            </a:ext>
          </a:extLst>
        </p:spPr>
      </p:pic>
      <p:sp>
        <p:nvSpPr>
          <p:cNvPr id="15" name="Isosceles Triangle 14"/>
          <p:cNvSpPr/>
          <p:nvPr userDrawn="1"/>
        </p:nvSpPr>
        <p:spPr>
          <a:xfrm>
            <a:off x="0" y="4648200"/>
            <a:ext cx="13030200" cy="2156281"/>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sosceles Triangle 2"/>
          <p:cNvSpPr/>
          <p:nvPr userDrawn="1"/>
        </p:nvSpPr>
        <p:spPr>
          <a:xfrm>
            <a:off x="0" y="4701719"/>
            <a:ext cx="13030200" cy="2156281"/>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4371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title">
    <p:spTree>
      <p:nvGrpSpPr>
        <p:cNvPr id="1" name=""/>
        <p:cNvGrpSpPr/>
        <p:nvPr/>
      </p:nvGrpSpPr>
      <p:grpSpPr>
        <a:xfrm>
          <a:off x="0" y="0"/>
          <a:ext cx="0" cy="0"/>
          <a:chOff x="0" y="0"/>
          <a:chExt cx="0" cy="0"/>
        </a:xfrm>
      </p:grpSpPr>
      <p:sp>
        <p:nvSpPr>
          <p:cNvPr id="11" name="Isosceles Triangle 10"/>
          <p:cNvSpPr/>
          <p:nvPr userDrawn="1"/>
        </p:nvSpPr>
        <p:spPr>
          <a:xfrm flipH="1" flipV="1">
            <a:off x="1905000" y="5337262"/>
            <a:ext cx="7239000" cy="1538370"/>
          </a:xfrm>
          <a:prstGeom prst="triangle">
            <a:avLst>
              <a:gd name="adj" fmla="val 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Isosceles Triangle 27"/>
          <p:cNvSpPr/>
          <p:nvPr userDrawn="1"/>
        </p:nvSpPr>
        <p:spPr>
          <a:xfrm>
            <a:off x="0" y="4648200"/>
            <a:ext cx="13030200" cy="2156281"/>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sosceles Triangle 2"/>
          <p:cNvSpPr/>
          <p:nvPr userDrawn="1"/>
        </p:nvSpPr>
        <p:spPr>
          <a:xfrm>
            <a:off x="0" y="4701719"/>
            <a:ext cx="13030200" cy="2156281"/>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0"/>
          <p:cNvSpPr>
            <a:spLocks noGrp="1"/>
          </p:cNvSpPr>
          <p:nvPr>
            <p:ph type="body" sz="quarter" idx="10" hasCustomPrompt="1"/>
          </p:nvPr>
        </p:nvSpPr>
        <p:spPr>
          <a:xfrm>
            <a:off x="1524000" y="1752600"/>
            <a:ext cx="6629400" cy="685800"/>
          </a:xfrm>
        </p:spPr>
        <p:txBody>
          <a:bodyPr>
            <a:normAutofit/>
          </a:bodyPr>
          <a:lstStyle>
            <a:lvl1pPr marL="0" indent="0" algn="r">
              <a:buNone/>
              <a:defRPr sz="3400" b="1">
                <a:latin typeface="Ebrima" panose="02000000000000000000" pitchFamily="2" charset="0"/>
                <a:ea typeface="Ebrima" panose="02000000000000000000" pitchFamily="2" charset="0"/>
                <a:cs typeface="Ebrima" panose="02000000000000000000" pitchFamily="2" charset="0"/>
              </a:defRPr>
            </a:lvl1pPr>
          </a:lstStyle>
          <a:p>
            <a:pPr lvl="0"/>
            <a:r>
              <a:rPr lang="en-US" dirty="0"/>
              <a:t>SESSION X</a:t>
            </a:r>
          </a:p>
        </p:txBody>
      </p:sp>
      <p:sp>
        <p:nvSpPr>
          <p:cNvPr id="24" name="Text Placeholder 23"/>
          <p:cNvSpPr>
            <a:spLocks noGrp="1"/>
          </p:cNvSpPr>
          <p:nvPr>
            <p:ph type="body" sz="quarter" idx="11" hasCustomPrompt="1"/>
          </p:nvPr>
        </p:nvSpPr>
        <p:spPr>
          <a:xfrm>
            <a:off x="914400" y="2362200"/>
            <a:ext cx="7315200" cy="2593975"/>
          </a:xfrm>
        </p:spPr>
        <p:txBody>
          <a:bodyPr>
            <a:normAutofit/>
          </a:bodyPr>
          <a:lstStyle>
            <a:lvl1pPr marL="0" indent="0" algn="r">
              <a:lnSpc>
                <a:spcPct val="80000"/>
              </a:lnSpc>
              <a:buNone/>
              <a:defRPr sz="5000" b="1" baseline="0">
                <a:solidFill>
                  <a:schemeClr val="tx1">
                    <a:lumMod val="65000"/>
                    <a:lumOff val="35000"/>
                  </a:schemeClr>
                </a:solidFill>
              </a:defRPr>
            </a:lvl1pPr>
          </a:lstStyle>
          <a:p>
            <a:pPr lvl="0"/>
            <a:r>
              <a:rPr lang="en-US" dirty="0"/>
              <a:t>SESSION TITLE CAN BE TWO LINES</a:t>
            </a:r>
          </a:p>
        </p:txBody>
      </p:sp>
    </p:spTree>
    <p:extLst>
      <p:ext uri="{BB962C8B-B14F-4D97-AF65-F5344CB8AC3E}">
        <p14:creationId xmlns:p14="http://schemas.microsoft.com/office/powerpoint/2010/main" val="342463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rt">
    <p:spTree>
      <p:nvGrpSpPr>
        <p:cNvPr id="1" name=""/>
        <p:cNvGrpSpPr/>
        <p:nvPr/>
      </p:nvGrpSpPr>
      <p:grpSpPr>
        <a:xfrm>
          <a:off x="0" y="0"/>
          <a:ext cx="0" cy="0"/>
          <a:chOff x="0" y="0"/>
          <a:chExt cx="0" cy="0"/>
        </a:xfrm>
      </p:grpSpPr>
      <p:sp>
        <p:nvSpPr>
          <p:cNvPr id="6" name="Isosceles Triangle 5"/>
          <p:cNvSpPr/>
          <p:nvPr userDrawn="1"/>
        </p:nvSpPr>
        <p:spPr>
          <a:xfrm>
            <a:off x="1398" y="5867400"/>
            <a:ext cx="5485002" cy="990600"/>
          </a:xfrm>
          <a:prstGeom prst="triangle">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Isosceles Triangle 7"/>
          <p:cNvSpPr/>
          <p:nvPr userDrawn="1"/>
        </p:nvSpPr>
        <p:spPr>
          <a:xfrm>
            <a:off x="1398" y="5867400"/>
            <a:ext cx="4756599" cy="9906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Isosceles Triangle 12"/>
          <p:cNvSpPr/>
          <p:nvPr userDrawn="1"/>
        </p:nvSpPr>
        <p:spPr>
          <a:xfrm>
            <a:off x="0" y="5867400"/>
            <a:ext cx="4106042" cy="990600"/>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0"/>
          <p:cNvSpPr>
            <a:spLocks noGrp="1"/>
          </p:cNvSpPr>
          <p:nvPr>
            <p:ph type="body" sz="quarter" idx="10" hasCustomPrompt="1"/>
          </p:nvPr>
        </p:nvSpPr>
        <p:spPr>
          <a:xfrm>
            <a:off x="1333500" y="2590800"/>
            <a:ext cx="6629400" cy="685800"/>
          </a:xfrm>
        </p:spPr>
        <p:txBody>
          <a:bodyPr>
            <a:normAutofit/>
          </a:bodyPr>
          <a:lstStyle>
            <a:lvl1pPr marL="0" indent="0" algn="ctr">
              <a:buNone/>
              <a:defRPr sz="3400" b="1" baseline="0">
                <a:latin typeface="Ebrima" panose="02000000000000000000" pitchFamily="2" charset="0"/>
                <a:ea typeface="Ebrima" panose="02000000000000000000" pitchFamily="2" charset="0"/>
                <a:cs typeface="Ebrima" panose="02000000000000000000" pitchFamily="2" charset="0"/>
              </a:defRPr>
            </a:lvl1pPr>
          </a:lstStyle>
          <a:p>
            <a:pPr lvl="0"/>
            <a:r>
              <a:rPr lang="en-US" dirty="0"/>
              <a:t>PART X:</a:t>
            </a:r>
          </a:p>
        </p:txBody>
      </p:sp>
      <p:sp>
        <p:nvSpPr>
          <p:cNvPr id="22" name="Text Placeholder 23"/>
          <p:cNvSpPr>
            <a:spLocks noGrp="1"/>
          </p:cNvSpPr>
          <p:nvPr>
            <p:ph type="body" sz="quarter" idx="11" hasCustomPrompt="1"/>
          </p:nvPr>
        </p:nvSpPr>
        <p:spPr>
          <a:xfrm>
            <a:off x="914400" y="3164680"/>
            <a:ext cx="7315200" cy="1331120"/>
          </a:xfrm>
        </p:spPr>
        <p:txBody>
          <a:bodyPr>
            <a:normAutofit/>
          </a:bodyPr>
          <a:lstStyle>
            <a:lvl1pPr marL="0" indent="0" algn="ctr">
              <a:lnSpc>
                <a:spcPct val="80000"/>
              </a:lnSpc>
              <a:buNone/>
              <a:defRPr sz="5000" b="1" baseline="0">
                <a:solidFill>
                  <a:schemeClr val="tx1">
                    <a:lumMod val="65000"/>
                    <a:lumOff val="35000"/>
                  </a:schemeClr>
                </a:solidFill>
              </a:defRPr>
            </a:lvl1pPr>
          </a:lstStyle>
          <a:p>
            <a:pPr lvl="0"/>
            <a:r>
              <a:rPr lang="en-US" dirty="0"/>
              <a:t>SESSION TITLE CAN BE TWO LINES</a:t>
            </a:r>
          </a:p>
        </p:txBody>
      </p:sp>
      <p:sp>
        <p:nvSpPr>
          <p:cNvPr id="24" name="Slide Number Placeholder 23"/>
          <p:cNvSpPr>
            <a:spLocks noGrp="1"/>
          </p:cNvSpPr>
          <p:nvPr>
            <p:ph type="sldNum" sz="quarter" idx="12"/>
          </p:nvPr>
        </p:nvSpPr>
        <p:spPr/>
        <p:txBody>
          <a:bodyPr/>
          <a:lstStyle/>
          <a:p>
            <a:fld id="{40E98871-0D1C-407F-833F-F1F85235FF83}" type="slidenum">
              <a:rPr lang="en-US" smtClean="0"/>
              <a:pPr/>
              <a:t>‹#›</a:t>
            </a:fld>
            <a:endParaRPr lang="en-US" dirty="0"/>
          </a:p>
        </p:txBody>
      </p:sp>
      <p:sp>
        <p:nvSpPr>
          <p:cNvPr id="26" name="Slide Number Placeholder 3"/>
          <p:cNvSpPr txBox="1">
            <a:spLocks/>
          </p:cNvSpPr>
          <p:nvPr userDrawn="1"/>
        </p:nvSpPr>
        <p:spPr>
          <a:xfrm>
            <a:off x="7051964" y="6362700"/>
            <a:ext cx="1939636"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E98871-0D1C-407F-833F-F1F85235FF83}" type="slidenum">
              <a:rPr lang="en-US" smtClean="0"/>
              <a:pPr/>
              <a:t>‹#›</a:t>
            </a:fld>
            <a:endParaRPr lang="en-US" dirty="0"/>
          </a:p>
        </p:txBody>
      </p:sp>
      <p:sp>
        <p:nvSpPr>
          <p:cNvPr id="12" name="Footer Placeholder 4"/>
          <p:cNvSpPr txBox="1">
            <a:spLocks/>
          </p:cNvSpPr>
          <p:nvPr userDrawn="1"/>
        </p:nvSpPr>
        <p:spPr>
          <a:xfrm>
            <a:off x="3352800" y="6356350"/>
            <a:ext cx="5334000" cy="4254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00000"/>
              </a:lnSpc>
            </a:pPr>
            <a:r>
              <a:rPr lang="en-US" sz="1000" b="0" dirty="0">
                <a:latin typeface="Corbel" panose="020B0503020204020204" pitchFamily="34" charset="0"/>
              </a:rPr>
              <a:t>U.S.</a:t>
            </a:r>
            <a:r>
              <a:rPr lang="en-US" sz="1000" b="0" baseline="0" dirty="0">
                <a:latin typeface="Corbel" panose="020B0503020204020204" pitchFamily="34" charset="0"/>
              </a:rPr>
              <a:t> Dept. </a:t>
            </a:r>
            <a:r>
              <a:rPr lang="en-US" sz="1000" b="0" dirty="0">
                <a:latin typeface="Corbel" panose="020B0503020204020204" pitchFamily="34" charset="0"/>
              </a:rPr>
              <a:t>of Housing and Urban Development</a:t>
            </a:r>
          </a:p>
          <a:p>
            <a:pPr algn="r">
              <a:lnSpc>
                <a:spcPct val="100000"/>
              </a:lnSpc>
              <a:spcBef>
                <a:spcPts val="0"/>
              </a:spcBef>
            </a:pPr>
            <a:r>
              <a:rPr lang="en-US" sz="1000" b="0" dirty="0">
                <a:latin typeface="Corbel" panose="020B0503020204020204" pitchFamily="34" charset="0"/>
              </a:rPr>
              <a:t> U.S. Small Business Administration</a:t>
            </a:r>
          </a:p>
        </p:txBody>
      </p:sp>
    </p:spTree>
    <p:extLst>
      <p:ext uri="{BB962C8B-B14F-4D97-AF65-F5344CB8AC3E}">
        <p14:creationId xmlns:p14="http://schemas.microsoft.com/office/powerpoint/2010/main" val="2371790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sz="4400" b="1">
                <a:solidFill>
                  <a:schemeClr val="tx1">
                    <a:lumMod val="75000"/>
                    <a:lumOff val="25000"/>
                  </a:schemeClr>
                </a:solidFill>
                <a:effectLst/>
                <a:latin typeface="Corbel" panose="020B0503020204020204" pitchFamily="34" charset="0"/>
                <a:ea typeface="Ebrima" panose="02000000000000000000" pitchFamily="2" charset="0"/>
                <a:cs typeface="Ebrima" panose="02000000000000000000" pitchFamily="2" charset="0"/>
              </a:defRPr>
            </a:lvl1pPr>
          </a:lstStyle>
          <a:p>
            <a:r>
              <a:rPr lang="en-US" dirty="0"/>
              <a:t>CLICK TO EDIT MASTER</a:t>
            </a:r>
          </a:p>
        </p:txBody>
      </p:sp>
      <p:sp>
        <p:nvSpPr>
          <p:cNvPr id="3" name="Content Placeholder 2"/>
          <p:cNvSpPr>
            <a:spLocks noGrp="1"/>
          </p:cNvSpPr>
          <p:nvPr>
            <p:ph idx="1"/>
          </p:nvPr>
        </p:nvSpPr>
        <p:spPr>
          <a:xfrm>
            <a:off x="457200" y="1417637"/>
            <a:ext cx="8229600" cy="4525963"/>
          </a:xfrm>
        </p:spPr>
        <p:txBody>
          <a:bodyPr/>
          <a:lstStyle>
            <a:lvl1pPr marL="457200" indent="-457200">
              <a:lnSpc>
                <a:spcPct val="85000"/>
              </a:lnSpc>
              <a:spcBef>
                <a:spcPts val="700"/>
              </a:spcBef>
              <a:spcAft>
                <a:spcPts val="600"/>
              </a:spcAft>
              <a:buClr>
                <a:schemeClr val="accent6"/>
              </a:buClr>
              <a:buFont typeface="Colaborate-Bold" pitchFamily="50" charset="0"/>
              <a:buChar char="−"/>
              <a:defRPr sz="3000" b="1">
                <a:solidFill>
                  <a:schemeClr val="tx1"/>
                </a:solidFill>
                <a:latin typeface="Corbel" panose="020B0503020204020204" pitchFamily="34" charset="0"/>
                <a:ea typeface="Ebrima" panose="02000000000000000000" pitchFamily="2" charset="0"/>
                <a:cs typeface="Ebrima" panose="02000000000000000000" pitchFamily="2" charset="0"/>
              </a:defRPr>
            </a:lvl1pPr>
            <a:lvl2pPr marL="914400" indent="-285750">
              <a:lnSpc>
                <a:spcPct val="90000"/>
              </a:lnSpc>
              <a:spcBef>
                <a:spcPts val="200"/>
              </a:spcBef>
              <a:spcAft>
                <a:spcPts val="300"/>
              </a:spcAft>
              <a:buClr>
                <a:schemeClr val="accent6"/>
              </a:buClr>
              <a:buSzPct val="60000"/>
              <a:buFont typeface="Corbel" panose="020B0503020204020204" pitchFamily="34" charset="0"/>
              <a:buChar char="○"/>
              <a:defRPr>
                <a:solidFill>
                  <a:schemeClr val="tx1"/>
                </a:solidFill>
                <a:latin typeface="Corbel" panose="020B0503020204020204" pitchFamily="34" charset="0"/>
                <a:ea typeface="Ebrima" panose="02000000000000000000" pitchFamily="2" charset="0"/>
                <a:cs typeface="Ebrima" panose="02000000000000000000" pitchFamily="2" charset="0"/>
              </a:defRPr>
            </a:lvl2pPr>
            <a:lvl3pPr marL="1280160" indent="-228600">
              <a:spcBef>
                <a:spcPts val="300"/>
              </a:spcBef>
              <a:spcAft>
                <a:spcPts val="300"/>
              </a:spcAft>
              <a:buClr>
                <a:schemeClr val="accent6"/>
              </a:buClr>
              <a:defRPr>
                <a:solidFill>
                  <a:schemeClr val="tx1"/>
                </a:solidFill>
                <a:latin typeface="Corbel" panose="020B0503020204020204" pitchFamily="34" charset="0"/>
                <a:ea typeface="Ebrima" panose="02000000000000000000" pitchFamily="2" charset="0"/>
                <a:cs typeface="Ebrima" panose="02000000000000000000" pitchFamily="2" charset="0"/>
              </a:defRPr>
            </a:lvl3pPr>
            <a:lvl4pPr marL="1828800" indent="-404813">
              <a:spcBef>
                <a:spcPts val="200"/>
              </a:spcBef>
              <a:spcAft>
                <a:spcPts val="300"/>
              </a:spcAft>
              <a:buClr>
                <a:schemeClr val="accent6"/>
              </a:buClr>
              <a:defRPr>
                <a:solidFill>
                  <a:schemeClr val="tx1"/>
                </a:solidFill>
                <a:latin typeface="Corbel" panose="020B0503020204020204" pitchFamily="34" charset="0"/>
                <a:ea typeface="Ebrima" panose="02000000000000000000" pitchFamily="2" charset="0"/>
                <a:cs typeface="Ebrima" panose="02000000000000000000" pitchFamily="2" charset="0"/>
              </a:defRPr>
            </a:lvl4pPr>
            <a:lvl5pPr marL="2194560" indent="-228600">
              <a:spcBef>
                <a:spcPts val="200"/>
              </a:spcBef>
              <a:spcAft>
                <a:spcPts val="300"/>
              </a:spcAft>
              <a:buClr>
                <a:schemeClr val="accent6"/>
              </a:buClr>
              <a:defRPr>
                <a:solidFill>
                  <a:schemeClr val="tx1"/>
                </a:solidFill>
                <a:latin typeface="Corbel" panose="020B0503020204020204" pitchFamily="34" charset="0"/>
                <a:ea typeface="Ebrima" panose="02000000000000000000" pitchFamily="2" charset="0"/>
                <a:cs typeface="Ebrima"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Isosceles Triangle 22"/>
          <p:cNvSpPr/>
          <p:nvPr userDrawn="1"/>
        </p:nvSpPr>
        <p:spPr>
          <a:xfrm>
            <a:off x="1398" y="5867400"/>
            <a:ext cx="5485002" cy="990600"/>
          </a:xfrm>
          <a:prstGeom prst="triangle">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Isosceles Triangle 23"/>
          <p:cNvSpPr/>
          <p:nvPr userDrawn="1"/>
        </p:nvSpPr>
        <p:spPr>
          <a:xfrm>
            <a:off x="1398" y="5867400"/>
            <a:ext cx="4756599" cy="9906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Isosceles Triangle 24"/>
          <p:cNvSpPr/>
          <p:nvPr userDrawn="1"/>
        </p:nvSpPr>
        <p:spPr>
          <a:xfrm>
            <a:off x="0" y="5867400"/>
            <a:ext cx="4106042" cy="990600"/>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p:cNvSpPr>
            <a:spLocks noGrp="1"/>
          </p:cNvSpPr>
          <p:nvPr>
            <p:ph type="sldNum" sz="quarter" idx="10"/>
          </p:nvPr>
        </p:nvSpPr>
        <p:spPr/>
        <p:txBody>
          <a:bodyPr/>
          <a:lstStyle/>
          <a:p>
            <a:fld id="{40E98871-0D1C-407F-833F-F1F85235FF83}" type="slidenum">
              <a:rPr lang="en-US" smtClean="0"/>
              <a:pPr/>
              <a:t>‹#›</a:t>
            </a:fld>
            <a:endParaRPr lang="en-US" dirty="0"/>
          </a:p>
        </p:txBody>
      </p:sp>
      <p:sp>
        <p:nvSpPr>
          <p:cNvPr id="12" name="Footer Placeholder 4"/>
          <p:cNvSpPr txBox="1">
            <a:spLocks/>
          </p:cNvSpPr>
          <p:nvPr userDrawn="1"/>
        </p:nvSpPr>
        <p:spPr>
          <a:xfrm>
            <a:off x="3352800" y="6356350"/>
            <a:ext cx="5334000" cy="4254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00000"/>
              </a:lnSpc>
            </a:pPr>
            <a:r>
              <a:rPr lang="en-US" sz="1000" b="0" dirty="0">
                <a:latin typeface="Corbel" panose="020B0503020204020204" pitchFamily="34" charset="0"/>
              </a:rPr>
              <a:t>U.S.</a:t>
            </a:r>
            <a:r>
              <a:rPr lang="en-US" sz="1000" b="0" baseline="0" dirty="0">
                <a:latin typeface="Corbel" panose="020B0503020204020204" pitchFamily="34" charset="0"/>
              </a:rPr>
              <a:t> Dept. </a:t>
            </a:r>
            <a:r>
              <a:rPr lang="en-US" sz="1000" b="0" dirty="0">
                <a:latin typeface="Corbel" panose="020B0503020204020204" pitchFamily="34" charset="0"/>
              </a:rPr>
              <a:t>of Housing and Urban Development</a:t>
            </a:r>
          </a:p>
          <a:p>
            <a:pPr algn="r">
              <a:lnSpc>
                <a:spcPct val="100000"/>
              </a:lnSpc>
              <a:spcBef>
                <a:spcPts val="0"/>
              </a:spcBef>
            </a:pPr>
            <a:r>
              <a:rPr lang="en-US" sz="1000" b="0" dirty="0">
                <a:latin typeface="Corbel" panose="020B0503020204020204" pitchFamily="34" charset="0"/>
              </a:rPr>
              <a:t> U.S. Small Business Administration</a:t>
            </a:r>
          </a:p>
        </p:txBody>
      </p:sp>
    </p:spTree>
    <p:extLst>
      <p:ext uri="{BB962C8B-B14F-4D97-AF65-F5344CB8AC3E}">
        <p14:creationId xmlns:p14="http://schemas.microsoft.com/office/powerpoint/2010/main" val="322615643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s">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57200" y="274638"/>
            <a:ext cx="8229600" cy="1143000"/>
          </a:xfrm>
        </p:spPr>
        <p:txBody>
          <a:bodyPr>
            <a:noAutofit/>
          </a:bodyPr>
          <a:lstStyle>
            <a:lvl1pPr>
              <a:defRPr sz="4400" b="1">
                <a:solidFill>
                  <a:schemeClr val="tx1">
                    <a:lumMod val="75000"/>
                    <a:lumOff val="25000"/>
                  </a:schemeClr>
                </a:solidFill>
                <a:effectLst/>
                <a:latin typeface="Corbel" panose="020B0503020204020204" pitchFamily="34" charset="0"/>
                <a:ea typeface="Ebrima" panose="02000000000000000000" pitchFamily="2" charset="0"/>
                <a:cs typeface="Ebrima" panose="02000000000000000000" pitchFamily="2" charset="0"/>
              </a:defRPr>
            </a:lvl1pPr>
          </a:lstStyle>
          <a:p>
            <a:r>
              <a:rPr lang="en-US" dirty="0"/>
              <a:t>CLICK TO EDIT MASTER</a:t>
            </a:r>
          </a:p>
        </p:txBody>
      </p:sp>
      <p:sp>
        <p:nvSpPr>
          <p:cNvPr id="16" name="Content Placeholder 2"/>
          <p:cNvSpPr>
            <a:spLocks noGrp="1"/>
          </p:cNvSpPr>
          <p:nvPr>
            <p:ph idx="1"/>
          </p:nvPr>
        </p:nvSpPr>
        <p:spPr>
          <a:xfrm>
            <a:off x="457200" y="1417637"/>
            <a:ext cx="8229600" cy="4525963"/>
          </a:xfrm>
        </p:spPr>
        <p:txBody>
          <a:bodyPr/>
          <a:lstStyle>
            <a:lvl1pPr marL="514350" indent="-514350">
              <a:lnSpc>
                <a:spcPct val="85000"/>
              </a:lnSpc>
              <a:spcBef>
                <a:spcPts val="700"/>
              </a:spcBef>
              <a:spcAft>
                <a:spcPts val="600"/>
              </a:spcAft>
              <a:buClr>
                <a:schemeClr val="accent6"/>
              </a:buClr>
              <a:buFont typeface="+mj-lt"/>
              <a:buAutoNum type="arabicPeriod"/>
              <a:defRPr sz="3000" b="1">
                <a:solidFill>
                  <a:schemeClr val="tx1"/>
                </a:solidFill>
                <a:latin typeface="Corbel" panose="020B0503020204020204" pitchFamily="34" charset="0"/>
                <a:ea typeface="Ebrima" panose="02000000000000000000" pitchFamily="2" charset="0"/>
                <a:cs typeface="Ebrima" panose="02000000000000000000" pitchFamily="2" charset="0"/>
              </a:defRPr>
            </a:lvl1pPr>
            <a:lvl2pPr marL="1314450" indent="-514350">
              <a:lnSpc>
                <a:spcPct val="90000"/>
              </a:lnSpc>
              <a:spcBef>
                <a:spcPts val="0"/>
              </a:spcBef>
              <a:spcAft>
                <a:spcPts val="500"/>
              </a:spcAft>
              <a:buClr>
                <a:schemeClr val="accent6"/>
              </a:buClr>
              <a:buFont typeface="+mj-lt"/>
              <a:buAutoNum type="alphaLcParenR"/>
              <a:defRPr>
                <a:solidFill>
                  <a:schemeClr val="tx1"/>
                </a:solidFill>
                <a:latin typeface="Corbel" panose="020B0503020204020204" pitchFamily="34" charset="0"/>
                <a:ea typeface="Ebrima" panose="02000000000000000000" pitchFamily="2" charset="0"/>
                <a:cs typeface="Ebrima" panose="02000000000000000000" pitchFamily="2" charset="0"/>
              </a:defRPr>
            </a:lvl2pPr>
            <a:lvl3pPr marL="1716088" indent="-457200">
              <a:buClr>
                <a:schemeClr val="accent6"/>
              </a:buClr>
              <a:buFont typeface="+mj-lt"/>
              <a:buAutoNum type="arabicParenR"/>
              <a:defRPr>
                <a:solidFill>
                  <a:schemeClr val="tx1"/>
                </a:solidFill>
                <a:latin typeface="Corbel" panose="020B0503020204020204" pitchFamily="34" charset="0"/>
                <a:ea typeface="Ebrima" panose="02000000000000000000" pitchFamily="2" charset="0"/>
                <a:cs typeface="Ebrima" panose="02000000000000000000" pitchFamily="2" charset="0"/>
              </a:defRPr>
            </a:lvl3pPr>
            <a:lvl4pPr marL="2171700" indent="-457200">
              <a:buClr>
                <a:schemeClr val="accent6"/>
              </a:buClr>
              <a:buFont typeface="+mj-lt"/>
              <a:buAutoNum type="alphaLcPeriod"/>
              <a:defRPr>
                <a:solidFill>
                  <a:schemeClr val="tx1"/>
                </a:solidFill>
                <a:latin typeface="Corbel" panose="020B0503020204020204" pitchFamily="34" charset="0"/>
                <a:ea typeface="Ebrima" panose="02000000000000000000" pitchFamily="2" charset="0"/>
                <a:cs typeface="Ebrima" panose="02000000000000000000" pitchFamily="2" charset="0"/>
              </a:defRPr>
            </a:lvl4pPr>
            <a:lvl5pPr marL="2749550" indent="-457200">
              <a:buClr>
                <a:schemeClr val="accent6"/>
              </a:buClr>
              <a:buFont typeface="+mj-lt"/>
              <a:buAutoNum type="romanLcPeriod"/>
              <a:defRPr>
                <a:solidFill>
                  <a:schemeClr val="tx1"/>
                </a:solidFill>
                <a:latin typeface="Corbel" panose="020B0503020204020204" pitchFamily="34" charset="0"/>
                <a:ea typeface="Ebrima" panose="02000000000000000000" pitchFamily="2" charset="0"/>
                <a:cs typeface="Ebrima"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Isosceles Triangle 21"/>
          <p:cNvSpPr/>
          <p:nvPr userDrawn="1"/>
        </p:nvSpPr>
        <p:spPr>
          <a:xfrm>
            <a:off x="1398" y="5867400"/>
            <a:ext cx="5485002" cy="990600"/>
          </a:xfrm>
          <a:prstGeom prst="triangle">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Isosceles Triangle 22"/>
          <p:cNvSpPr/>
          <p:nvPr userDrawn="1"/>
        </p:nvSpPr>
        <p:spPr>
          <a:xfrm>
            <a:off x="1398" y="5867400"/>
            <a:ext cx="4756599" cy="9906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Isosceles Triangle 23"/>
          <p:cNvSpPr/>
          <p:nvPr userDrawn="1"/>
        </p:nvSpPr>
        <p:spPr>
          <a:xfrm>
            <a:off x="0" y="5867400"/>
            <a:ext cx="4106042" cy="990600"/>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0"/>
          </p:nvPr>
        </p:nvSpPr>
        <p:spPr/>
        <p:txBody>
          <a:bodyPr/>
          <a:lstStyle/>
          <a:p>
            <a:fld id="{40E98871-0D1C-407F-833F-F1F85235FF83}" type="slidenum">
              <a:rPr lang="en-US" smtClean="0"/>
              <a:pPr/>
              <a:t>‹#›</a:t>
            </a:fld>
            <a:endParaRPr lang="en-US" dirty="0"/>
          </a:p>
        </p:txBody>
      </p:sp>
      <p:sp>
        <p:nvSpPr>
          <p:cNvPr id="12" name="Footer Placeholder 4"/>
          <p:cNvSpPr txBox="1">
            <a:spLocks/>
          </p:cNvSpPr>
          <p:nvPr userDrawn="1"/>
        </p:nvSpPr>
        <p:spPr>
          <a:xfrm>
            <a:off x="3352800" y="6356350"/>
            <a:ext cx="5334000" cy="4254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00000"/>
              </a:lnSpc>
            </a:pPr>
            <a:r>
              <a:rPr lang="en-US" sz="1000" b="0" dirty="0">
                <a:latin typeface="Corbel" panose="020B0503020204020204" pitchFamily="34" charset="0"/>
              </a:rPr>
              <a:t>U.S.</a:t>
            </a:r>
            <a:r>
              <a:rPr lang="en-US" sz="1000" b="0" baseline="0" dirty="0">
                <a:latin typeface="Corbel" panose="020B0503020204020204" pitchFamily="34" charset="0"/>
              </a:rPr>
              <a:t> Dept. </a:t>
            </a:r>
            <a:r>
              <a:rPr lang="en-US" sz="1000" b="0" dirty="0">
                <a:latin typeface="Corbel" panose="020B0503020204020204" pitchFamily="34" charset="0"/>
              </a:rPr>
              <a:t>of Housing and Urban Development</a:t>
            </a:r>
          </a:p>
          <a:p>
            <a:pPr algn="r">
              <a:lnSpc>
                <a:spcPct val="100000"/>
              </a:lnSpc>
              <a:spcBef>
                <a:spcPts val="0"/>
              </a:spcBef>
            </a:pPr>
            <a:r>
              <a:rPr lang="en-US" sz="1000" b="0" dirty="0">
                <a:latin typeface="Corbel" panose="020B0503020204020204" pitchFamily="34" charset="0"/>
              </a:rPr>
              <a:t> U.S. Small Business Administration</a:t>
            </a:r>
          </a:p>
        </p:txBody>
      </p:sp>
    </p:spTree>
    <p:extLst>
      <p:ext uri="{BB962C8B-B14F-4D97-AF65-F5344CB8AC3E}">
        <p14:creationId xmlns:p14="http://schemas.microsoft.com/office/powerpoint/2010/main" val="216088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WITH TITLE">
    <p:spTree>
      <p:nvGrpSpPr>
        <p:cNvPr id="1" name=""/>
        <p:cNvGrpSpPr/>
        <p:nvPr/>
      </p:nvGrpSpPr>
      <p:grpSpPr>
        <a:xfrm>
          <a:off x="0" y="0"/>
          <a:ext cx="0" cy="0"/>
          <a:chOff x="0" y="0"/>
          <a:chExt cx="0" cy="0"/>
        </a:xfrm>
      </p:grpSpPr>
      <p:sp>
        <p:nvSpPr>
          <p:cNvPr id="28" name="Isosceles Triangle 27"/>
          <p:cNvSpPr/>
          <p:nvPr userDrawn="1"/>
        </p:nvSpPr>
        <p:spPr>
          <a:xfrm>
            <a:off x="1398" y="5867400"/>
            <a:ext cx="5485002" cy="990600"/>
          </a:xfrm>
          <a:prstGeom prst="triangle">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Isosceles Triangle 28"/>
          <p:cNvSpPr/>
          <p:nvPr userDrawn="1"/>
        </p:nvSpPr>
        <p:spPr>
          <a:xfrm>
            <a:off x="1398" y="5867400"/>
            <a:ext cx="4756599" cy="990600"/>
          </a:xfrm>
          <a:prstGeom prst="triangl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Isosceles Triangle 29"/>
          <p:cNvSpPr/>
          <p:nvPr userDrawn="1"/>
        </p:nvSpPr>
        <p:spPr>
          <a:xfrm>
            <a:off x="0" y="5867400"/>
            <a:ext cx="4106042" cy="990600"/>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p:cNvSpPr>
            <a:spLocks noGrp="1"/>
          </p:cNvSpPr>
          <p:nvPr>
            <p:ph type="sldNum" sz="quarter" idx="10"/>
          </p:nvPr>
        </p:nvSpPr>
        <p:spPr/>
        <p:txBody>
          <a:bodyPr/>
          <a:lstStyle/>
          <a:p>
            <a:fld id="{40E98871-0D1C-407F-833F-F1F85235FF83}" type="slidenum">
              <a:rPr lang="en-US" smtClean="0"/>
              <a:pPr/>
              <a:t>‹#›</a:t>
            </a:fld>
            <a:endParaRPr lang="en-US" dirty="0"/>
          </a:p>
        </p:txBody>
      </p:sp>
      <p:sp>
        <p:nvSpPr>
          <p:cNvPr id="2" name="Title 1"/>
          <p:cNvSpPr>
            <a:spLocks noGrp="1"/>
          </p:cNvSpPr>
          <p:nvPr>
            <p:ph type="title"/>
          </p:nvPr>
        </p:nvSpPr>
        <p:spPr/>
        <p:txBody>
          <a:bodyPr/>
          <a:lstStyle/>
          <a:p>
            <a:r>
              <a:rPr lang="en-US"/>
              <a:t>Click to edit Master title style</a:t>
            </a:r>
          </a:p>
        </p:txBody>
      </p:sp>
      <p:sp>
        <p:nvSpPr>
          <p:cNvPr id="11" name="Footer Placeholder 4"/>
          <p:cNvSpPr txBox="1">
            <a:spLocks/>
          </p:cNvSpPr>
          <p:nvPr userDrawn="1"/>
        </p:nvSpPr>
        <p:spPr>
          <a:xfrm>
            <a:off x="3352800" y="6356350"/>
            <a:ext cx="5334000" cy="4254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00000"/>
              </a:lnSpc>
            </a:pPr>
            <a:r>
              <a:rPr lang="en-US" sz="1000" b="0" dirty="0">
                <a:latin typeface="Corbel" panose="020B0503020204020204" pitchFamily="34" charset="0"/>
              </a:rPr>
              <a:t>U.S.</a:t>
            </a:r>
            <a:r>
              <a:rPr lang="en-US" sz="1000" b="0" baseline="0" dirty="0">
                <a:latin typeface="Corbel" panose="020B0503020204020204" pitchFamily="34" charset="0"/>
              </a:rPr>
              <a:t> Dept. </a:t>
            </a:r>
            <a:r>
              <a:rPr lang="en-US" sz="1000" b="0" dirty="0">
                <a:latin typeface="Corbel" panose="020B0503020204020204" pitchFamily="34" charset="0"/>
              </a:rPr>
              <a:t>of Housing and Urban Development</a:t>
            </a:r>
          </a:p>
          <a:p>
            <a:pPr algn="r">
              <a:lnSpc>
                <a:spcPct val="100000"/>
              </a:lnSpc>
              <a:spcBef>
                <a:spcPts val="0"/>
              </a:spcBef>
            </a:pPr>
            <a:r>
              <a:rPr lang="en-US" sz="1000" b="0" dirty="0">
                <a:latin typeface="Corbel" panose="020B0503020204020204" pitchFamily="34" charset="0"/>
              </a:rPr>
              <a:t> U.S. Small Business Administration</a:t>
            </a:r>
          </a:p>
        </p:txBody>
      </p:sp>
    </p:spTree>
    <p:extLst>
      <p:ext uri="{BB962C8B-B14F-4D97-AF65-F5344CB8AC3E}">
        <p14:creationId xmlns:p14="http://schemas.microsoft.com/office/powerpoint/2010/main" val="4261725533"/>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TITLE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4"/>
          </p:nvPr>
        </p:nvSpPr>
        <p:spPr>
          <a:xfrm>
            <a:off x="6858000" y="6356350"/>
            <a:ext cx="2133600" cy="365125"/>
          </a:xfrm>
          <a:prstGeom prst="rect">
            <a:avLst/>
          </a:prstGeom>
        </p:spPr>
        <p:txBody>
          <a:bodyPr vert="horz" lIns="91440" tIns="45720" rIns="91440" bIns="45720" rtlCol="0" anchor="ctr"/>
          <a:lstStyle>
            <a:lvl1pPr algn="r">
              <a:defRPr sz="1200" b="1">
                <a:solidFill>
                  <a:schemeClr val="tx2"/>
                </a:solidFill>
              </a:defRPr>
            </a:lvl1pPr>
          </a:lstStyle>
          <a:p>
            <a:fld id="{40E98871-0D1C-407F-833F-F1F85235FF83}" type="slidenum">
              <a:rPr lang="en-US" smtClean="0"/>
              <a:pPr/>
              <a:t>‹#›</a:t>
            </a:fld>
            <a:endParaRPr lang="en-US" dirty="0"/>
          </a:p>
        </p:txBody>
      </p:sp>
    </p:spTree>
    <p:extLst>
      <p:ext uri="{BB962C8B-B14F-4D97-AF65-F5344CB8AC3E}">
        <p14:creationId xmlns:p14="http://schemas.microsoft.com/office/powerpoint/2010/main" val="2103461505"/>
      </p:ext>
    </p:extLst>
  </p:cSld>
  <p:clrMap bg1="lt1" tx1="dk1" bg2="lt2" tx2="dk2" accent1="accent1" accent2="accent2" accent3="accent3" accent4="accent4" accent5="accent5" accent6="accent6" hlink="hlink" folHlink="folHlink"/>
  <p:sldLayoutIdLst>
    <p:sldLayoutId id="2147483684" r:id="rId1"/>
    <p:sldLayoutId id="2147483649" r:id="rId2"/>
    <p:sldLayoutId id="2147483660" r:id="rId3"/>
    <p:sldLayoutId id="2147483650" r:id="rId4"/>
    <p:sldLayoutId id="2147483651" r:id="rId5"/>
    <p:sldLayoutId id="2147483688" r:id="rId6"/>
  </p:sldLayoutIdLst>
  <p:txStyles>
    <p:titleStyle>
      <a:lvl1pPr algn="l" defTabSz="914400" rtl="0" eaLnBrk="1" latinLnBrk="0" hangingPunct="1">
        <a:spcBef>
          <a:spcPct val="0"/>
        </a:spcBef>
        <a:buNone/>
        <a:defRPr sz="4400" b="1" kern="1200">
          <a:solidFill>
            <a:schemeClr val="tx1">
              <a:lumMod val="65000"/>
              <a:lumOff val="35000"/>
            </a:schemeClr>
          </a:solidFill>
          <a:latin typeface="Corbel" panose="020B0503020204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orbel" panose="020B0503020204020204" pitchFamily="34" charset="0"/>
          <a:ea typeface="Ebrima" panose="02000000000000000000" pitchFamily="2" charset="0"/>
          <a:cs typeface="Ebrima" panose="02000000000000000000" pitchFamily="2"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orbel" panose="020B0503020204020204" pitchFamily="34" charset="0"/>
          <a:ea typeface="Ebrima" panose="02000000000000000000" pitchFamily="2" charset="0"/>
          <a:cs typeface="Ebrima" panose="02000000000000000000" pitchFamily="2"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orbel" panose="020B0503020204020204" pitchFamily="34" charset="0"/>
          <a:ea typeface="Ebrima" panose="02000000000000000000" pitchFamily="2" charset="0"/>
          <a:cs typeface="Ebrima" panose="02000000000000000000" pitchFamily="2"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orbel" panose="020B0503020204020204" pitchFamily="34" charset="0"/>
          <a:ea typeface="Ebrima" panose="02000000000000000000" pitchFamily="2" charset="0"/>
          <a:cs typeface="Ebrima" panose="02000000000000000000" pitchFamily="2"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orbel" panose="020B0503020204020204" pitchFamily="34" charset="0"/>
          <a:ea typeface="Ebrima" panose="02000000000000000000" pitchFamily="2" charset="0"/>
          <a:cs typeface="Ebrima" panose="02000000000000000000" pitchFamily="2"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sba.gov/funding-programs/surety-bond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www.attny.com/gci32djd.html" TargetMode="External"/><Relationship Id="rId5" Type="http://schemas.openxmlformats.org/officeDocument/2006/relationships/hyperlink" Target="http://suretyinfo.org/?wpfb_dl=57" TargetMode="External"/><Relationship Id="rId4" Type="http://schemas.openxmlformats.org/officeDocument/2006/relationships/hyperlink" Target="http://www.jwsuretybonds.com/edu/payment-bond"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www.bplans.com/"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www.sba.gov/" TargetMode="External"/><Relationship Id="rId5" Type="http://schemas.openxmlformats.org/officeDocument/2006/relationships/hyperlink" Target="http://www.nahb.org/" TargetMode="External"/><Relationship Id="rId4" Type="http://schemas.openxmlformats.org/officeDocument/2006/relationships/hyperlink" Target="http://www.businessplanpro.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092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40E98871-0D1C-407F-833F-F1F85235FF83}" type="slidenum">
              <a:rPr lang="en-US" smtClean="0"/>
              <a:pPr/>
              <a:t>10</a:t>
            </a:fld>
            <a:endParaRPr lang="en-US" dirty="0"/>
          </a:p>
        </p:txBody>
      </p:sp>
      <p:pic>
        <p:nvPicPr>
          <p:cNvPr id="6" name="Picture 5" descr="Prequalification stage starts with the obligee (contract or grant authority--federal, state, local government or private entity). They flow down to the Surety (Bond Guaranty) and the Principal (Bidder/Contractor who pays the fee or premium to the Surety).  The reimbursement stage also starts witht the Obligee, but describes what happens if the principal fails to perform. In that case, they are compensated by the Surety. The Surety compensates and the Principal pays restituion. " title="Prequalification Stage and Reimbursement Stag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2" y="1295400"/>
            <a:ext cx="8969827" cy="4829906"/>
          </a:xfrm>
          <a:prstGeom prst="rect">
            <a:avLst/>
          </a:prstGeom>
        </p:spPr>
      </p:pic>
      <p:sp>
        <p:nvSpPr>
          <p:cNvPr id="3" name="Title 2" descr="Circle graphic showing the roles and process of getting a bond"/>
          <p:cNvSpPr>
            <a:spLocks noGrp="1"/>
          </p:cNvSpPr>
          <p:nvPr>
            <p:ph type="title"/>
          </p:nvPr>
        </p:nvSpPr>
        <p:spPr/>
        <p:txBody>
          <a:bodyPr/>
          <a:lstStyle/>
          <a:p>
            <a:r>
              <a:rPr lang="en-US" dirty="0"/>
              <a:t>BONDS IN ACTION</a:t>
            </a:r>
          </a:p>
        </p:txBody>
      </p:sp>
    </p:spTree>
    <p:extLst>
      <p:ext uri="{BB962C8B-B14F-4D97-AF65-F5344CB8AC3E}">
        <p14:creationId xmlns:p14="http://schemas.microsoft.com/office/powerpoint/2010/main" val="4227691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DO I NEED A SURETY BOND?</a:t>
            </a:r>
          </a:p>
        </p:txBody>
      </p:sp>
      <p:sp>
        <p:nvSpPr>
          <p:cNvPr id="3" name="Content Placeholder 2"/>
          <p:cNvSpPr>
            <a:spLocks noGrp="1"/>
          </p:cNvSpPr>
          <p:nvPr>
            <p:ph idx="1"/>
          </p:nvPr>
        </p:nvSpPr>
        <p:spPr/>
        <p:txBody>
          <a:bodyPr>
            <a:noAutofit/>
          </a:bodyPr>
          <a:lstStyle/>
          <a:p>
            <a:r>
              <a:rPr lang="en-US" dirty="0"/>
              <a:t>Establishes your company as credible and capable.</a:t>
            </a:r>
          </a:p>
          <a:p>
            <a:r>
              <a:rPr lang="en-US" dirty="0"/>
              <a:t>Lowers the risk of hiring your company.</a:t>
            </a:r>
          </a:p>
          <a:p>
            <a:r>
              <a:rPr lang="en-US" dirty="0"/>
              <a:t>May be required by an agency, owner, or general contractor—will therefore allow you to access more opportunities.</a:t>
            </a:r>
          </a:p>
          <a:p>
            <a:r>
              <a:rPr lang="en-US" dirty="0"/>
              <a:t>Federal construction contracts over $150,000 require surety bonds, as do most State and municipal governments and many private entities.</a:t>
            </a:r>
          </a:p>
        </p:txBody>
      </p:sp>
      <p:sp>
        <p:nvSpPr>
          <p:cNvPr id="4" name="Slide Number Placeholder 3"/>
          <p:cNvSpPr>
            <a:spLocks noGrp="1"/>
          </p:cNvSpPr>
          <p:nvPr>
            <p:ph type="sldNum" sz="quarter" idx="10"/>
          </p:nvPr>
        </p:nvSpPr>
        <p:spPr/>
        <p:txBody>
          <a:bodyPr/>
          <a:lstStyle/>
          <a:p>
            <a:fld id="{40E98871-0D1C-407F-833F-F1F85235FF83}" type="slidenum">
              <a:rPr lang="en-US" smtClean="0"/>
              <a:pPr/>
              <a:t>11</a:t>
            </a:fld>
            <a:endParaRPr lang="en-US" dirty="0"/>
          </a:p>
        </p:txBody>
      </p:sp>
    </p:spTree>
    <p:extLst>
      <p:ext uri="{BB962C8B-B14F-4D97-AF65-F5344CB8AC3E}">
        <p14:creationId xmlns:p14="http://schemas.microsoft.com/office/powerpoint/2010/main" val="3183616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0E98871-0D1C-407F-833F-F1F85235FF83}" type="slidenum">
              <a:rPr lang="en-US" smtClean="0"/>
              <a:pPr/>
              <a:t>12</a:t>
            </a:fld>
            <a:endParaRPr lang="en-US" dirty="0"/>
          </a:p>
        </p:txBody>
      </p:sp>
      <p:sp>
        <p:nvSpPr>
          <p:cNvPr id="8" name="Rectangle 7"/>
          <p:cNvSpPr/>
          <p:nvPr/>
        </p:nvSpPr>
        <p:spPr>
          <a:xfrm>
            <a:off x="-84084" y="1352021"/>
            <a:ext cx="8770883" cy="4541756"/>
          </a:xfrm>
          <a:prstGeom prst="rect">
            <a:avLst/>
          </a:prstGeom>
        </p:spPr>
        <p:txBody>
          <a:bodyPr wrap="square">
            <a:spAutoFit/>
          </a:bodyPr>
          <a:lstStyle/>
          <a:p>
            <a:pPr marL="914400" lvl="1" indent="-285750">
              <a:lnSpc>
                <a:spcPct val="90000"/>
              </a:lnSpc>
              <a:spcAft>
                <a:spcPts val="500"/>
              </a:spcAft>
              <a:buClr>
                <a:srgbClr val="2CA746"/>
              </a:buClr>
              <a:buSzPct val="60000"/>
              <a:buFont typeface="Corbel" panose="020B0503020204020204" pitchFamily="34" charset="0"/>
              <a:buChar char="○"/>
            </a:pPr>
            <a:r>
              <a:rPr lang="en-US" sz="2800" dirty="0">
                <a:solidFill>
                  <a:prstClr val="black"/>
                </a:solidFill>
                <a:latin typeface="Corbel" panose="020B0503020204020204" pitchFamily="34" charset="0"/>
                <a:ea typeface="Ebrima" panose="02000000000000000000" pitchFamily="2" charset="0"/>
                <a:cs typeface="Ebrima" panose="02000000000000000000" pitchFamily="2" charset="0"/>
              </a:rPr>
              <a:t>Insurance policies cover damages or loss to people or property.</a:t>
            </a:r>
          </a:p>
          <a:p>
            <a:pPr marL="914400" lvl="1" indent="-285750">
              <a:lnSpc>
                <a:spcPct val="90000"/>
              </a:lnSpc>
              <a:spcAft>
                <a:spcPts val="500"/>
              </a:spcAft>
              <a:buClr>
                <a:srgbClr val="2CA746"/>
              </a:buClr>
              <a:buSzPct val="60000"/>
              <a:buFont typeface="Corbel" panose="020B0503020204020204" pitchFamily="34" charset="0"/>
              <a:buChar char="○"/>
            </a:pPr>
            <a:r>
              <a:rPr lang="en-US" sz="2800" dirty="0">
                <a:solidFill>
                  <a:prstClr val="black"/>
                </a:solidFill>
                <a:latin typeface="Corbel" panose="020B0503020204020204" pitchFamily="34" charset="0"/>
                <a:ea typeface="Ebrima" panose="02000000000000000000" pitchFamily="2" charset="0"/>
                <a:cs typeface="Ebrima" panose="02000000000000000000" pitchFamily="2" charset="0"/>
              </a:rPr>
              <a:t>To get fire insurance, you pay a premium.</a:t>
            </a:r>
          </a:p>
          <a:p>
            <a:pPr marL="1280160" lvl="2" indent="-228600">
              <a:spcBef>
                <a:spcPct val="20000"/>
              </a:spcBef>
              <a:buClr>
                <a:srgbClr val="2CA746"/>
              </a:buClr>
              <a:buFont typeface="Arial" panose="020B0604020202020204" pitchFamily="34" charset="0"/>
              <a:buChar char="•"/>
            </a:pPr>
            <a:r>
              <a:rPr lang="en-US" sz="2400" dirty="0">
                <a:solidFill>
                  <a:prstClr val="black"/>
                </a:solidFill>
                <a:latin typeface="Corbel" panose="020B0503020204020204" pitchFamily="34" charset="0"/>
                <a:ea typeface="Ebrima" panose="02000000000000000000" pitchFamily="2" charset="0"/>
                <a:cs typeface="Ebrima" panose="02000000000000000000" pitchFamily="2" charset="0"/>
              </a:rPr>
              <a:t>If the house burns, insurance covers the cost to rebuild. </a:t>
            </a:r>
          </a:p>
          <a:p>
            <a:pPr marL="1280160" lvl="2" indent="-228600">
              <a:spcBef>
                <a:spcPct val="20000"/>
              </a:spcBef>
              <a:buClr>
                <a:srgbClr val="2CA746"/>
              </a:buClr>
              <a:buFont typeface="Arial" panose="020B0604020202020204" pitchFamily="34" charset="0"/>
              <a:buChar char="•"/>
            </a:pPr>
            <a:r>
              <a:rPr lang="en-US" sz="2400" dirty="0">
                <a:solidFill>
                  <a:prstClr val="black"/>
                </a:solidFill>
                <a:latin typeface="Corbel" panose="020B0503020204020204" pitchFamily="34" charset="0"/>
                <a:ea typeface="Ebrima" panose="02000000000000000000" pitchFamily="2" charset="0"/>
                <a:cs typeface="Ebrima" panose="02000000000000000000" pitchFamily="2" charset="0"/>
              </a:rPr>
              <a:t>Insurance does not cover losses if a contractor fails to perform. </a:t>
            </a:r>
          </a:p>
          <a:p>
            <a:pPr marL="822960" lvl="1" indent="-228600">
              <a:spcBef>
                <a:spcPct val="20000"/>
              </a:spcBef>
              <a:buClr>
                <a:srgbClr val="2CA746"/>
              </a:buClr>
              <a:buFont typeface="Arial" panose="020B0604020202020204" pitchFamily="34" charset="0"/>
              <a:buChar char="•"/>
            </a:pPr>
            <a:r>
              <a:rPr lang="en-US" sz="2800" dirty="0">
                <a:latin typeface="Corbel" charset="0"/>
                <a:ea typeface="Corbel" charset="0"/>
                <a:cs typeface="Corbel" charset="0"/>
              </a:rPr>
              <a:t>To get a bond, you also pay a premium.</a:t>
            </a:r>
          </a:p>
          <a:p>
            <a:pPr marL="1280160" lvl="2" indent="-228600">
              <a:spcBef>
                <a:spcPct val="20000"/>
              </a:spcBef>
              <a:buClr>
                <a:srgbClr val="2CA746"/>
              </a:buClr>
              <a:buFont typeface="Arial" panose="020B0604020202020204" pitchFamily="34" charset="0"/>
              <a:buChar char="•"/>
            </a:pPr>
            <a:r>
              <a:rPr lang="en-US" dirty="0">
                <a:latin typeface="Corbel" charset="0"/>
                <a:ea typeface="Corbel" charset="0"/>
                <a:cs typeface="Corbel" charset="0"/>
              </a:rPr>
              <a:t>If you default on your contract, the surety ensures that the work is completed </a:t>
            </a:r>
            <a:br>
              <a:rPr lang="en-US" dirty="0">
                <a:latin typeface="Corbel" charset="0"/>
                <a:ea typeface="Corbel" charset="0"/>
                <a:cs typeface="Corbel" charset="0"/>
              </a:rPr>
            </a:br>
            <a:r>
              <a:rPr lang="en-US" dirty="0">
                <a:latin typeface="Corbel" charset="0"/>
                <a:ea typeface="Corbel" charset="0"/>
                <a:cs typeface="Corbel" charset="0"/>
              </a:rPr>
              <a:t>and everyone is paid.</a:t>
            </a:r>
          </a:p>
          <a:p>
            <a:pPr marL="1280160" lvl="2" indent="-228600">
              <a:spcBef>
                <a:spcPct val="20000"/>
              </a:spcBef>
              <a:buClr>
                <a:srgbClr val="2CA746"/>
              </a:buClr>
              <a:buFont typeface="Arial" panose="020B0604020202020204" pitchFamily="34" charset="0"/>
              <a:buChar char="•"/>
            </a:pPr>
            <a:r>
              <a:rPr lang="en-US" dirty="0">
                <a:latin typeface="Corbel" charset="0"/>
                <a:ea typeface="Corbel" charset="0"/>
                <a:cs typeface="Corbel" charset="0"/>
              </a:rPr>
              <a:t>The surety then looks to you to recover all their losses.</a:t>
            </a:r>
          </a:p>
          <a:p>
            <a:pPr marL="1280160" lvl="2" indent="-228600">
              <a:spcBef>
                <a:spcPct val="20000"/>
              </a:spcBef>
              <a:buClr>
                <a:srgbClr val="2CA746"/>
              </a:buClr>
              <a:buFont typeface="Arial" panose="020B0604020202020204" pitchFamily="34" charset="0"/>
              <a:buChar char="•"/>
            </a:pPr>
            <a:endParaRPr lang="en-US" sz="2400" dirty="0">
              <a:solidFill>
                <a:prstClr val="black"/>
              </a:solidFill>
              <a:latin typeface="Corbel" panose="020B0503020204020204" pitchFamily="34" charset="0"/>
              <a:ea typeface="Ebrima" panose="02000000000000000000" pitchFamily="2" charset="0"/>
              <a:cs typeface="Ebrima" panose="02000000000000000000" pitchFamily="2" charset="0"/>
            </a:endParaRPr>
          </a:p>
        </p:txBody>
      </p:sp>
      <p:sp>
        <p:nvSpPr>
          <p:cNvPr id="2" name="Title 1"/>
          <p:cNvSpPr>
            <a:spLocks noGrp="1"/>
          </p:cNvSpPr>
          <p:nvPr>
            <p:ph type="title"/>
          </p:nvPr>
        </p:nvSpPr>
        <p:spPr/>
        <p:txBody>
          <a:bodyPr/>
          <a:lstStyle/>
          <a:p>
            <a:r>
              <a:rPr lang="en-US" dirty="0">
                <a:solidFill>
                  <a:schemeClr val="tx1">
                    <a:lumMod val="65000"/>
                    <a:lumOff val="35000"/>
                  </a:schemeClr>
                </a:solidFill>
              </a:rPr>
              <a:t>BONDS vs. INSURANCE</a:t>
            </a:r>
          </a:p>
        </p:txBody>
      </p:sp>
    </p:spTree>
    <p:extLst>
      <p:ext uri="{BB962C8B-B14F-4D97-AF65-F5344CB8AC3E}">
        <p14:creationId xmlns:p14="http://schemas.microsoft.com/office/powerpoint/2010/main" val="978289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TYPES OF SURETY BONDS</a:t>
            </a:r>
          </a:p>
        </p:txBody>
      </p:sp>
      <p:sp>
        <p:nvSpPr>
          <p:cNvPr id="3" name="Content Placeholder 2"/>
          <p:cNvSpPr>
            <a:spLocks noGrp="1"/>
          </p:cNvSpPr>
          <p:nvPr>
            <p:ph idx="1"/>
          </p:nvPr>
        </p:nvSpPr>
        <p:spPr>
          <a:xfrm>
            <a:off x="457200" y="1219201"/>
            <a:ext cx="8229600" cy="5137149"/>
          </a:xfrm>
        </p:spPr>
        <p:txBody>
          <a:bodyPr>
            <a:normAutofit lnSpcReduction="10000"/>
          </a:bodyPr>
          <a:lstStyle/>
          <a:p>
            <a:pPr>
              <a:spcAft>
                <a:spcPts val="1500"/>
              </a:spcAft>
            </a:pPr>
            <a:r>
              <a:rPr lang="en-US" sz="2600" dirty="0"/>
              <a:t>BID BONDs </a:t>
            </a:r>
            <a:r>
              <a:rPr lang="en-US" sz="2600" b="0" dirty="0"/>
              <a:t>ensure that the bidder on a contract will enter into the contract and will furnish the required payment and performance bonds if awarded the contract.</a:t>
            </a:r>
          </a:p>
          <a:p>
            <a:pPr>
              <a:spcAft>
                <a:spcPts val="1500"/>
              </a:spcAft>
            </a:pPr>
            <a:r>
              <a:rPr lang="en-US" sz="2600" dirty="0"/>
              <a:t>PAYMENT BONDs </a:t>
            </a:r>
            <a:r>
              <a:rPr lang="en-US" sz="2600" b="0" dirty="0"/>
              <a:t>ensure that suppliers and subcontractors are paid for work performed under the contract.</a:t>
            </a:r>
          </a:p>
          <a:p>
            <a:pPr>
              <a:spcAft>
                <a:spcPts val="1500"/>
              </a:spcAft>
            </a:pPr>
            <a:r>
              <a:rPr lang="en-US" sz="2600" dirty="0"/>
              <a:t>PERFORMANCE BONDs </a:t>
            </a:r>
            <a:r>
              <a:rPr lang="en-US" sz="2600" b="0" dirty="0"/>
              <a:t>ensure that the contract will be completed in accordance with its terms and conditions.</a:t>
            </a:r>
          </a:p>
          <a:p>
            <a:pPr>
              <a:spcAft>
                <a:spcPts val="1500"/>
              </a:spcAft>
            </a:pPr>
            <a:r>
              <a:rPr lang="en-US" sz="2600" dirty="0"/>
              <a:t>ANCILLARY BONDs </a:t>
            </a:r>
            <a:r>
              <a:rPr lang="en-US" sz="2600" b="0" dirty="0"/>
              <a:t>ensure that requirements integral to the contract, but not directly performance-related, are performed.</a:t>
            </a:r>
          </a:p>
        </p:txBody>
      </p:sp>
      <p:sp>
        <p:nvSpPr>
          <p:cNvPr id="4" name="Slide Number Placeholder 3"/>
          <p:cNvSpPr>
            <a:spLocks noGrp="1"/>
          </p:cNvSpPr>
          <p:nvPr>
            <p:ph type="sldNum" sz="quarter" idx="10"/>
          </p:nvPr>
        </p:nvSpPr>
        <p:spPr/>
        <p:txBody>
          <a:bodyPr/>
          <a:lstStyle/>
          <a:p>
            <a:fld id="{40E98871-0D1C-407F-833F-F1F85235FF83}" type="slidenum">
              <a:rPr lang="en-US" smtClean="0"/>
              <a:pPr/>
              <a:t>13</a:t>
            </a:fld>
            <a:endParaRPr lang="en-US" dirty="0"/>
          </a:p>
        </p:txBody>
      </p:sp>
    </p:spTree>
    <p:extLst>
      <p:ext uri="{BB962C8B-B14F-4D97-AF65-F5344CB8AC3E}">
        <p14:creationId xmlns:p14="http://schemas.microsoft.com/office/powerpoint/2010/main" val="857338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WHY GET A BOND?</a:t>
            </a:r>
          </a:p>
        </p:txBody>
      </p:sp>
      <p:sp>
        <p:nvSpPr>
          <p:cNvPr id="3" name="Content Placeholder 2"/>
          <p:cNvSpPr>
            <a:spLocks noGrp="1"/>
          </p:cNvSpPr>
          <p:nvPr>
            <p:ph idx="1"/>
          </p:nvPr>
        </p:nvSpPr>
        <p:spPr>
          <a:xfrm>
            <a:off x="457200" y="1417637"/>
            <a:ext cx="7543800" cy="3535363"/>
          </a:xfrm>
        </p:spPr>
        <p:txBody>
          <a:bodyPr>
            <a:noAutofit/>
          </a:bodyPr>
          <a:lstStyle/>
          <a:p>
            <a:pPr marL="0" indent="0">
              <a:buNone/>
            </a:pPr>
            <a:r>
              <a:rPr lang="en-US" sz="2800" dirty="0"/>
              <a:t>Construction is a risky business. </a:t>
            </a:r>
          </a:p>
          <a:p>
            <a:pPr>
              <a:buClr>
                <a:schemeClr val="tx2"/>
              </a:buClr>
            </a:pPr>
            <a:r>
              <a:rPr lang="en-US" sz="2400" b="0" dirty="0"/>
              <a:t>According to BizMiner, one in four contractors fails.</a:t>
            </a:r>
          </a:p>
          <a:p>
            <a:pPr>
              <a:buClr>
                <a:schemeClr val="tx2"/>
              </a:buClr>
            </a:pPr>
            <a:r>
              <a:rPr lang="en-US" sz="2400" b="0" dirty="0"/>
              <a:t>The owner should rely on a surety bond for the best protection on a project.</a:t>
            </a:r>
          </a:p>
          <a:p>
            <a:pPr>
              <a:buClr>
                <a:schemeClr val="tx2"/>
              </a:buClr>
            </a:pPr>
            <a:r>
              <a:rPr lang="en-US" sz="2400" b="0" dirty="0"/>
              <a:t>The surety guarantees that the contractor has the means to complete the project.</a:t>
            </a:r>
          </a:p>
        </p:txBody>
      </p:sp>
      <p:sp>
        <p:nvSpPr>
          <p:cNvPr id="4" name="Slide Number Placeholder 3"/>
          <p:cNvSpPr>
            <a:spLocks noGrp="1"/>
          </p:cNvSpPr>
          <p:nvPr>
            <p:ph type="sldNum" sz="quarter" idx="10"/>
          </p:nvPr>
        </p:nvSpPr>
        <p:spPr/>
        <p:txBody>
          <a:bodyPr/>
          <a:lstStyle/>
          <a:p>
            <a:fld id="{40E98871-0D1C-407F-833F-F1F85235FF83}" type="slidenum">
              <a:rPr lang="en-US" smtClean="0"/>
              <a:pPr/>
              <a:t>14</a:t>
            </a:fld>
            <a:endParaRPr lang="en-US" dirty="0"/>
          </a:p>
        </p:txBody>
      </p:sp>
    </p:spTree>
    <p:extLst>
      <p:ext uri="{BB962C8B-B14F-4D97-AF65-F5344CB8AC3E}">
        <p14:creationId xmlns:p14="http://schemas.microsoft.com/office/powerpoint/2010/main" val="2847066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0E98871-0D1C-407F-833F-F1F85235FF83}" type="slidenum">
              <a:rPr lang="en-US" smtClean="0"/>
              <a:pPr/>
              <a:t>15</a:t>
            </a:fld>
            <a:endParaRPr lang="en-US" dirty="0"/>
          </a:p>
        </p:txBody>
      </p:sp>
      <p:sp>
        <p:nvSpPr>
          <p:cNvPr id="5" name="TextBox 4">
            <a:extLst>
              <a:ext uri="{FF2B5EF4-FFF2-40B4-BE49-F238E27FC236}">
                <a16:creationId xmlns:a16="http://schemas.microsoft.com/office/drawing/2014/main" xmlns="" id="{0C4C5094-DE4C-4F18-8CF9-A3214BF37FEB}"/>
              </a:ext>
            </a:extLst>
          </p:cNvPr>
          <p:cNvSpPr txBox="1"/>
          <p:nvPr/>
        </p:nvSpPr>
        <p:spPr>
          <a:xfrm>
            <a:off x="533400" y="3810001"/>
            <a:ext cx="8153400" cy="1569660"/>
          </a:xfrm>
          <a:prstGeom prst="rect">
            <a:avLst/>
          </a:prstGeom>
          <a:noFill/>
        </p:spPr>
        <p:txBody>
          <a:bodyPr wrap="square" rtlCol="0">
            <a:spAutoFit/>
          </a:bodyPr>
          <a:lstStyle/>
          <a:p>
            <a:r>
              <a:rPr lang="en-US" sz="2400" i="1" dirty="0"/>
              <a:t>What is surety underwriting? It is the process of vetting the business to decide on the risks that the suretor is willing to take. The bonder must review the business’s status to understand whether it can take the risk of issuing the bond. </a:t>
            </a:r>
          </a:p>
        </p:txBody>
      </p:sp>
      <p:sp>
        <p:nvSpPr>
          <p:cNvPr id="3" name="Content Placeholder 2"/>
          <p:cNvSpPr>
            <a:spLocks noGrp="1"/>
          </p:cNvSpPr>
          <p:nvPr>
            <p:ph idx="1"/>
          </p:nvPr>
        </p:nvSpPr>
        <p:spPr>
          <a:xfrm>
            <a:off x="457200" y="1417639"/>
            <a:ext cx="8229600" cy="2392362"/>
          </a:xfrm>
        </p:spPr>
        <p:txBody>
          <a:bodyPr/>
          <a:lstStyle/>
          <a:p>
            <a:pPr marL="514350" indent="-514350">
              <a:buClr>
                <a:schemeClr val="accent1"/>
              </a:buClr>
              <a:buFont typeface="+mj-lt"/>
              <a:buAutoNum type="arabicPeriod"/>
            </a:pPr>
            <a:r>
              <a:rPr lang="en-US" dirty="0"/>
              <a:t>Capacity and Experience</a:t>
            </a:r>
          </a:p>
          <a:p>
            <a:pPr marL="514350" indent="-514350">
              <a:buClr>
                <a:schemeClr val="accent1"/>
              </a:buClr>
              <a:buFont typeface="+mj-lt"/>
              <a:buAutoNum type="arabicPeriod"/>
            </a:pPr>
            <a:r>
              <a:rPr lang="en-US" dirty="0"/>
              <a:t>Financial Strength (Business and Personal)</a:t>
            </a:r>
          </a:p>
          <a:p>
            <a:pPr marL="514350" indent="-514350">
              <a:buClr>
                <a:schemeClr val="accent1"/>
              </a:buClr>
              <a:buFont typeface="+mj-lt"/>
              <a:buAutoNum type="arabicPeriod"/>
            </a:pPr>
            <a:r>
              <a:rPr lang="en-US" dirty="0"/>
              <a:t>Character and Management </a:t>
            </a:r>
          </a:p>
          <a:p>
            <a:pPr marL="514350" indent="-514350">
              <a:buClr>
                <a:schemeClr val="accent1"/>
              </a:buClr>
              <a:buFont typeface="+mj-lt"/>
              <a:buAutoNum type="arabicPeriod"/>
            </a:pPr>
            <a:r>
              <a:rPr lang="en-US" dirty="0"/>
              <a:t>Guarantee</a:t>
            </a:r>
          </a:p>
        </p:txBody>
      </p:sp>
      <p:sp>
        <p:nvSpPr>
          <p:cNvPr id="2" name="Title 1"/>
          <p:cNvSpPr>
            <a:spLocks noGrp="1"/>
          </p:cNvSpPr>
          <p:nvPr>
            <p:ph type="title"/>
          </p:nvPr>
        </p:nvSpPr>
        <p:spPr/>
        <p:txBody>
          <a:bodyPr/>
          <a:lstStyle/>
          <a:p>
            <a:r>
              <a:rPr lang="en-US" dirty="0">
                <a:solidFill>
                  <a:schemeClr val="tx1">
                    <a:lumMod val="65000"/>
                    <a:lumOff val="35000"/>
                  </a:schemeClr>
                </a:solidFill>
              </a:rPr>
              <a:t>KEY UNDERWRITING CRITERIA</a:t>
            </a:r>
          </a:p>
        </p:txBody>
      </p:sp>
    </p:spTree>
    <p:extLst>
      <p:ext uri="{BB962C8B-B14F-4D97-AF65-F5344CB8AC3E}">
        <p14:creationId xmlns:p14="http://schemas.microsoft.com/office/powerpoint/2010/main" val="3906699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1. CAPACITY and EXPERIENCE</a:t>
            </a:r>
          </a:p>
        </p:txBody>
      </p:sp>
      <p:sp>
        <p:nvSpPr>
          <p:cNvPr id="3" name="Content Placeholder 2"/>
          <p:cNvSpPr>
            <a:spLocks noGrp="1"/>
          </p:cNvSpPr>
          <p:nvPr>
            <p:ph idx="1"/>
          </p:nvPr>
        </p:nvSpPr>
        <p:spPr>
          <a:xfrm>
            <a:off x="457200" y="1417637"/>
            <a:ext cx="8610600" cy="4525963"/>
          </a:xfrm>
        </p:spPr>
        <p:txBody>
          <a:bodyPr>
            <a:noAutofit/>
          </a:bodyPr>
          <a:lstStyle/>
          <a:p>
            <a:pPr marL="0" indent="0">
              <a:buNone/>
            </a:pPr>
            <a:r>
              <a:rPr lang="en-US" dirty="0"/>
              <a:t>Can I manage the construction work and business aspects of the job?</a:t>
            </a:r>
          </a:p>
          <a:p>
            <a:pPr lvl="1"/>
            <a:r>
              <a:rPr lang="en-US" dirty="0"/>
              <a:t>Abilities.</a:t>
            </a:r>
          </a:p>
          <a:p>
            <a:pPr lvl="1"/>
            <a:r>
              <a:rPr lang="en-US" dirty="0"/>
              <a:t>Management.</a:t>
            </a:r>
          </a:p>
          <a:p>
            <a:pPr lvl="1"/>
            <a:r>
              <a:rPr lang="en-US" dirty="0"/>
              <a:t>Work experience.</a:t>
            </a:r>
          </a:p>
          <a:p>
            <a:pPr lvl="1"/>
            <a:r>
              <a:rPr lang="en-US" dirty="0"/>
              <a:t>Company history.</a:t>
            </a:r>
          </a:p>
          <a:p>
            <a:pPr marL="0" indent="0">
              <a:buNone/>
            </a:pPr>
            <a:r>
              <a:rPr lang="en-US" dirty="0"/>
              <a:t>How will I demonstrate that I have the capacity?</a:t>
            </a:r>
          </a:p>
          <a:p>
            <a:pPr lvl="1"/>
            <a:r>
              <a:rPr lang="en-US" dirty="0"/>
              <a:t>Business Plan.</a:t>
            </a:r>
          </a:p>
          <a:p>
            <a:pPr lvl="1"/>
            <a:r>
              <a:rPr lang="en-US" dirty="0"/>
              <a:t>Track record.</a:t>
            </a:r>
          </a:p>
          <a:p>
            <a:pPr lvl="1"/>
            <a:r>
              <a:rPr lang="en-US" dirty="0"/>
              <a:t>Licenses and certifications.</a:t>
            </a:r>
          </a:p>
        </p:txBody>
      </p:sp>
      <p:sp>
        <p:nvSpPr>
          <p:cNvPr id="4" name="Slide Number Placeholder 3"/>
          <p:cNvSpPr>
            <a:spLocks noGrp="1"/>
          </p:cNvSpPr>
          <p:nvPr>
            <p:ph type="sldNum" sz="quarter" idx="10"/>
          </p:nvPr>
        </p:nvSpPr>
        <p:spPr/>
        <p:txBody>
          <a:bodyPr/>
          <a:lstStyle/>
          <a:p>
            <a:fld id="{40E98871-0D1C-407F-833F-F1F85235FF83}" type="slidenum">
              <a:rPr lang="en-US" smtClean="0"/>
              <a:pPr/>
              <a:t>16</a:t>
            </a:fld>
            <a:endParaRPr lang="en-US" dirty="0"/>
          </a:p>
        </p:txBody>
      </p:sp>
    </p:spTree>
    <p:extLst>
      <p:ext uri="{BB962C8B-B14F-4D97-AF65-F5344CB8AC3E}">
        <p14:creationId xmlns:p14="http://schemas.microsoft.com/office/powerpoint/2010/main" val="848747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2. FINANCIAL STRENGTH</a:t>
            </a:r>
          </a:p>
        </p:txBody>
      </p:sp>
      <p:sp>
        <p:nvSpPr>
          <p:cNvPr id="3" name="Content Placeholder 2"/>
          <p:cNvSpPr>
            <a:spLocks noGrp="1"/>
          </p:cNvSpPr>
          <p:nvPr>
            <p:ph idx="1"/>
          </p:nvPr>
        </p:nvSpPr>
        <p:spPr/>
        <p:txBody>
          <a:bodyPr>
            <a:noAutofit/>
          </a:bodyPr>
          <a:lstStyle/>
          <a:p>
            <a:pPr marL="0" indent="0">
              <a:buNone/>
            </a:pPr>
            <a:r>
              <a:rPr lang="en-US" sz="2800" dirty="0"/>
              <a:t>Does your business have a demonstrated ability to manage its finances well and maintain working capital?</a:t>
            </a:r>
          </a:p>
          <a:p>
            <a:pPr lvl="1"/>
            <a:r>
              <a:rPr lang="en-US" dirty="0"/>
              <a:t>Financial history.</a:t>
            </a:r>
          </a:p>
          <a:p>
            <a:pPr lvl="1"/>
            <a:r>
              <a:rPr lang="en-US" dirty="0"/>
              <a:t>Financial management systems.</a:t>
            </a:r>
          </a:p>
          <a:p>
            <a:pPr lvl="1"/>
            <a:r>
              <a:rPr lang="en-US" dirty="0"/>
              <a:t>Working capital available.</a:t>
            </a:r>
          </a:p>
          <a:p>
            <a:pPr marL="0" indent="0">
              <a:buNone/>
            </a:pPr>
            <a:r>
              <a:rPr lang="en-US" sz="2800" dirty="0"/>
              <a:t>How will I demonstrate this?</a:t>
            </a:r>
          </a:p>
          <a:p>
            <a:pPr lvl="1"/>
            <a:r>
              <a:rPr lang="en-US" dirty="0"/>
              <a:t>Financial statements.</a:t>
            </a:r>
          </a:p>
          <a:p>
            <a:pPr lvl="1"/>
            <a:r>
              <a:rPr lang="en-US" dirty="0"/>
              <a:t>Systems in place, or supports available.</a:t>
            </a:r>
          </a:p>
          <a:p>
            <a:pPr lvl="1"/>
            <a:r>
              <a:rPr lang="en-US" dirty="0"/>
              <a:t>Cash on-hand and/or line of credit.</a:t>
            </a:r>
          </a:p>
        </p:txBody>
      </p:sp>
      <p:sp>
        <p:nvSpPr>
          <p:cNvPr id="4" name="Slide Number Placeholder 3"/>
          <p:cNvSpPr>
            <a:spLocks noGrp="1"/>
          </p:cNvSpPr>
          <p:nvPr>
            <p:ph type="sldNum" sz="quarter" idx="10"/>
          </p:nvPr>
        </p:nvSpPr>
        <p:spPr/>
        <p:txBody>
          <a:bodyPr/>
          <a:lstStyle/>
          <a:p>
            <a:fld id="{40E98871-0D1C-407F-833F-F1F85235FF83}" type="slidenum">
              <a:rPr lang="en-US" smtClean="0"/>
              <a:pPr/>
              <a:t>17</a:t>
            </a:fld>
            <a:endParaRPr lang="en-US" dirty="0"/>
          </a:p>
        </p:txBody>
      </p:sp>
    </p:spTree>
    <p:extLst>
      <p:ext uri="{BB962C8B-B14F-4D97-AF65-F5344CB8AC3E}">
        <p14:creationId xmlns:p14="http://schemas.microsoft.com/office/powerpoint/2010/main" val="3546019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lstStyle/>
          <a:p>
            <a:r>
              <a:rPr lang="en-US" dirty="0">
                <a:solidFill>
                  <a:schemeClr val="tx1">
                    <a:lumMod val="65000"/>
                    <a:lumOff val="35000"/>
                  </a:schemeClr>
                </a:solidFill>
              </a:rPr>
              <a:t>3. CHARACTER and MANAGEMENT</a:t>
            </a:r>
          </a:p>
        </p:txBody>
      </p:sp>
      <p:sp>
        <p:nvSpPr>
          <p:cNvPr id="3" name="Content Placeholder 2"/>
          <p:cNvSpPr>
            <a:spLocks noGrp="1"/>
          </p:cNvSpPr>
          <p:nvPr>
            <p:ph idx="1"/>
          </p:nvPr>
        </p:nvSpPr>
        <p:spPr/>
        <p:txBody>
          <a:bodyPr/>
          <a:lstStyle/>
          <a:p>
            <a:pPr marL="0" indent="0">
              <a:buNone/>
            </a:pPr>
            <a:r>
              <a:rPr lang="en-US" dirty="0"/>
              <a:t>Can your firm be trusted to deliver on its commitments and complete the work, even if </a:t>
            </a:r>
            <a:br>
              <a:rPr lang="en-US" dirty="0"/>
            </a:br>
            <a:r>
              <a:rPr lang="en-US" dirty="0"/>
              <a:t>it encounters problems on the job?</a:t>
            </a:r>
            <a:endParaRPr lang="en-US" dirty="0">
              <a:solidFill>
                <a:schemeClr val="bg1"/>
              </a:solidFill>
            </a:endParaRPr>
          </a:p>
          <a:p>
            <a:pPr marL="0" indent="0">
              <a:buNone/>
            </a:pPr>
            <a:r>
              <a:rPr lang="en-US" dirty="0"/>
              <a:t>How will you demonstrate this?</a:t>
            </a:r>
          </a:p>
          <a:p>
            <a:pPr lvl="1" indent="-457200"/>
            <a:r>
              <a:rPr lang="en-US" dirty="0"/>
              <a:t>Personal and corporate history and references.</a:t>
            </a:r>
          </a:p>
          <a:p>
            <a:pPr lvl="1" indent="-457200"/>
            <a:r>
              <a:rPr lang="en-US" dirty="0"/>
              <a:t>Credit.</a:t>
            </a:r>
          </a:p>
          <a:p>
            <a:pPr lvl="1" indent="-457200"/>
            <a:r>
              <a:rPr lang="en-US" dirty="0"/>
              <a:t>Evidence of clearing up past problems.</a:t>
            </a:r>
          </a:p>
          <a:p>
            <a:pPr lvl="1" indent="-457200"/>
            <a:r>
              <a:rPr lang="en-US" dirty="0"/>
              <a:t>Continuity plan.</a:t>
            </a:r>
          </a:p>
        </p:txBody>
      </p:sp>
      <p:sp>
        <p:nvSpPr>
          <p:cNvPr id="4" name="Slide Number Placeholder 3"/>
          <p:cNvSpPr>
            <a:spLocks noGrp="1"/>
          </p:cNvSpPr>
          <p:nvPr>
            <p:ph type="sldNum" sz="quarter" idx="10"/>
          </p:nvPr>
        </p:nvSpPr>
        <p:spPr/>
        <p:txBody>
          <a:bodyPr/>
          <a:lstStyle/>
          <a:p>
            <a:fld id="{40E98871-0D1C-407F-833F-F1F85235FF83}" type="slidenum">
              <a:rPr lang="en-US" smtClean="0"/>
              <a:pPr/>
              <a:t>18</a:t>
            </a:fld>
            <a:endParaRPr lang="en-US" dirty="0"/>
          </a:p>
        </p:txBody>
      </p:sp>
    </p:spTree>
    <p:extLst>
      <p:ext uri="{BB962C8B-B14F-4D97-AF65-F5344CB8AC3E}">
        <p14:creationId xmlns:p14="http://schemas.microsoft.com/office/powerpoint/2010/main" val="694130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4. GUARANTEE</a:t>
            </a:r>
          </a:p>
        </p:txBody>
      </p:sp>
      <p:sp>
        <p:nvSpPr>
          <p:cNvPr id="3" name="Content Placeholder 2"/>
          <p:cNvSpPr>
            <a:spLocks noGrp="1"/>
          </p:cNvSpPr>
          <p:nvPr>
            <p:ph idx="1"/>
          </p:nvPr>
        </p:nvSpPr>
        <p:spPr/>
        <p:txBody>
          <a:bodyPr>
            <a:normAutofit lnSpcReduction="10000"/>
          </a:bodyPr>
          <a:lstStyle/>
          <a:p>
            <a:pPr marL="0" indent="0">
              <a:buNone/>
            </a:pPr>
            <a:r>
              <a:rPr lang="en-US" dirty="0"/>
              <a:t>If your capacity and financial strength are not enough, how can you give the surety the confidence they need that they will not suffer </a:t>
            </a:r>
            <a:br>
              <a:rPr lang="en-US" dirty="0"/>
            </a:br>
            <a:r>
              <a:rPr lang="en-US" dirty="0"/>
              <a:t>a loss on this job?</a:t>
            </a:r>
          </a:p>
          <a:p>
            <a:pPr lvl="1"/>
            <a:r>
              <a:rPr lang="en-US" dirty="0"/>
              <a:t>Funds control:</a:t>
            </a:r>
          </a:p>
          <a:p>
            <a:pPr lvl="2"/>
            <a:r>
              <a:rPr lang="en-US" dirty="0"/>
              <a:t>Proper control by management to ensure authorized use.</a:t>
            </a:r>
          </a:p>
          <a:p>
            <a:pPr lvl="1"/>
            <a:r>
              <a:rPr lang="en-US" dirty="0"/>
              <a:t>Collateral:</a:t>
            </a:r>
          </a:p>
          <a:p>
            <a:pPr lvl="2"/>
            <a:r>
              <a:rPr lang="en-US" dirty="0"/>
              <a:t>Security pledged for payment of a loan.</a:t>
            </a:r>
          </a:p>
          <a:p>
            <a:pPr lvl="1"/>
            <a:r>
              <a:rPr lang="en-US" dirty="0"/>
              <a:t>Co-Obligee or partner.</a:t>
            </a:r>
          </a:p>
          <a:p>
            <a:pPr lvl="1"/>
            <a:r>
              <a:rPr lang="en-US" dirty="0"/>
              <a:t>SBA Bond Guarantee.</a:t>
            </a:r>
          </a:p>
        </p:txBody>
      </p:sp>
      <p:sp>
        <p:nvSpPr>
          <p:cNvPr id="4" name="Slide Number Placeholder 3"/>
          <p:cNvSpPr>
            <a:spLocks noGrp="1"/>
          </p:cNvSpPr>
          <p:nvPr>
            <p:ph type="sldNum" sz="quarter" idx="10"/>
          </p:nvPr>
        </p:nvSpPr>
        <p:spPr/>
        <p:txBody>
          <a:bodyPr/>
          <a:lstStyle/>
          <a:p>
            <a:fld id="{40E98871-0D1C-407F-833F-F1F85235FF83}" type="slidenum">
              <a:rPr lang="en-US" smtClean="0"/>
              <a:pPr/>
              <a:t>19</a:t>
            </a:fld>
            <a:endParaRPr lang="en-US" dirty="0"/>
          </a:p>
        </p:txBody>
      </p:sp>
    </p:spTree>
    <p:extLst>
      <p:ext uri="{BB962C8B-B14F-4D97-AF65-F5344CB8AC3E}">
        <p14:creationId xmlns:p14="http://schemas.microsoft.com/office/powerpoint/2010/main" val="255436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SESSION 1</a:t>
            </a:r>
          </a:p>
        </p:txBody>
      </p:sp>
      <p:sp>
        <p:nvSpPr>
          <p:cNvPr id="3" name="Text Placeholder 2"/>
          <p:cNvSpPr>
            <a:spLocks noGrp="1"/>
          </p:cNvSpPr>
          <p:nvPr>
            <p:ph type="body" sz="quarter" idx="11"/>
          </p:nvPr>
        </p:nvSpPr>
        <p:spPr>
          <a:xfrm>
            <a:off x="914400" y="2362201"/>
            <a:ext cx="7315200" cy="1981200"/>
          </a:xfrm>
        </p:spPr>
        <p:txBody>
          <a:bodyPr/>
          <a:lstStyle/>
          <a:p>
            <a:r>
              <a:rPr lang="en-US" dirty="0"/>
              <a:t>INTRODUCTION </a:t>
            </a:r>
            <a:br>
              <a:rPr lang="en-US" dirty="0"/>
            </a:br>
            <a:r>
              <a:rPr lang="en-US" dirty="0"/>
              <a:t>TO BONDING AND </a:t>
            </a:r>
            <a:br>
              <a:rPr lang="en-US" dirty="0"/>
            </a:br>
            <a:r>
              <a:rPr lang="en-US" dirty="0"/>
              <a:t>BUSINESS PLANNING</a:t>
            </a:r>
          </a:p>
        </p:txBody>
      </p:sp>
      <p:sp>
        <p:nvSpPr>
          <p:cNvPr id="6" name="Title 5"/>
          <p:cNvSpPr>
            <a:spLocks noGrp="1"/>
          </p:cNvSpPr>
          <p:nvPr>
            <p:ph type="title" idx="4294967295"/>
          </p:nvPr>
        </p:nvSpPr>
        <p:spPr/>
        <p:txBody>
          <a:bodyPr>
            <a:normAutofit fontScale="90000"/>
          </a:bodyPr>
          <a:lstStyle/>
          <a:p>
            <a:r>
              <a:rPr lang="en-US" dirty="0"/>
              <a:t>SMALL CONTRACTORS INITIATIVE</a:t>
            </a:r>
          </a:p>
        </p:txBody>
      </p:sp>
    </p:spTree>
    <p:extLst>
      <p:ext uri="{BB962C8B-B14F-4D97-AF65-F5344CB8AC3E}">
        <p14:creationId xmlns:p14="http://schemas.microsoft.com/office/powerpoint/2010/main" val="1622773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REVIEW OF KEY IDEAS</a:t>
            </a:r>
          </a:p>
        </p:txBody>
      </p:sp>
      <p:sp>
        <p:nvSpPr>
          <p:cNvPr id="3" name="Content Placeholder 2"/>
          <p:cNvSpPr>
            <a:spLocks noGrp="1"/>
          </p:cNvSpPr>
          <p:nvPr>
            <p:ph idx="1"/>
          </p:nvPr>
        </p:nvSpPr>
        <p:spPr/>
        <p:txBody>
          <a:bodyPr>
            <a:normAutofit/>
          </a:bodyPr>
          <a:lstStyle/>
          <a:p>
            <a:r>
              <a:rPr lang="en-US" sz="2600" dirty="0"/>
              <a:t>Key components designed to help you establish </a:t>
            </a:r>
            <a:br>
              <a:rPr lang="en-US" sz="2600" dirty="0"/>
            </a:br>
            <a:r>
              <a:rPr lang="en-US" sz="2600" dirty="0"/>
              <a:t>your qualification for a bond:</a:t>
            </a:r>
          </a:p>
          <a:p>
            <a:pPr lvl="1"/>
            <a:r>
              <a:rPr lang="en-US" sz="2400" dirty="0"/>
              <a:t>Business planning.</a:t>
            </a:r>
          </a:p>
          <a:p>
            <a:pPr lvl="1"/>
            <a:r>
              <a:rPr lang="en-US" sz="2400" dirty="0"/>
              <a:t>Financial management.</a:t>
            </a:r>
          </a:p>
          <a:p>
            <a:pPr lvl="1"/>
            <a:r>
              <a:rPr lang="en-US" sz="2400" dirty="0"/>
              <a:t>Working capital.</a:t>
            </a:r>
          </a:p>
          <a:p>
            <a:pPr lvl="1"/>
            <a:r>
              <a:rPr lang="en-US" sz="2400" dirty="0"/>
              <a:t>The bonding process.</a:t>
            </a:r>
          </a:p>
          <a:p>
            <a:r>
              <a:rPr lang="en-US" sz="2600" dirty="0"/>
              <a:t>Other components will help you search for contracting opportunities and understand likely benefits and challenges of those opportunities:  </a:t>
            </a:r>
          </a:p>
          <a:p>
            <a:pPr lvl="1"/>
            <a:r>
              <a:rPr lang="en-US" sz="2400" dirty="0"/>
              <a:t>Procurement and partnering.</a:t>
            </a:r>
          </a:p>
          <a:p>
            <a:pPr lvl="1"/>
            <a:r>
              <a:rPr lang="en-US" sz="2400" dirty="0"/>
              <a:t>Federal requirements.</a:t>
            </a:r>
            <a:endParaRPr lang="en-US" sz="2600" dirty="0"/>
          </a:p>
        </p:txBody>
      </p:sp>
      <p:sp>
        <p:nvSpPr>
          <p:cNvPr id="4" name="Slide Number Placeholder 3"/>
          <p:cNvSpPr>
            <a:spLocks noGrp="1"/>
          </p:cNvSpPr>
          <p:nvPr>
            <p:ph type="sldNum" sz="quarter" idx="10"/>
          </p:nvPr>
        </p:nvSpPr>
        <p:spPr/>
        <p:txBody>
          <a:bodyPr/>
          <a:lstStyle/>
          <a:p>
            <a:fld id="{40E98871-0D1C-407F-833F-F1F85235FF83}" type="slidenum">
              <a:rPr lang="en-US" smtClean="0"/>
              <a:pPr/>
              <a:t>20</a:t>
            </a:fld>
            <a:endParaRPr lang="en-US" dirty="0"/>
          </a:p>
        </p:txBody>
      </p:sp>
    </p:spTree>
    <p:extLst>
      <p:ext uri="{BB962C8B-B14F-4D97-AF65-F5344CB8AC3E}">
        <p14:creationId xmlns:p14="http://schemas.microsoft.com/office/powerpoint/2010/main" val="138917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LINK TO ACTION PLAN</a:t>
            </a:r>
          </a:p>
        </p:txBody>
      </p:sp>
      <p:sp>
        <p:nvSpPr>
          <p:cNvPr id="3" name="Content Placeholder 2"/>
          <p:cNvSpPr>
            <a:spLocks noGrp="1"/>
          </p:cNvSpPr>
          <p:nvPr>
            <p:ph idx="1"/>
          </p:nvPr>
        </p:nvSpPr>
        <p:spPr/>
        <p:txBody>
          <a:bodyPr/>
          <a:lstStyle/>
          <a:p>
            <a:r>
              <a:rPr lang="en-US" dirty="0"/>
              <a:t>Contractors review their draft Action Plan.</a:t>
            </a:r>
          </a:p>
          <a:p>
            <a:pPr lvl="1"/>
            <a:r>
              <a:rPr lang="en-US" dirty="0"/>
              <a:t>We will identify where each action item is addressed in the course.</a:t>
            </a:r>
          </a:p>
          <a:p>
            <a:pPr lvl="1"/>
            <a:r>
              <a:rPr lang="en-US" dirty="0"/>
              <a:t>Review with facilitator for required updates </a:t>
            </a:r>
            <a:br>
              <a:rPr lang="en-US" dirty="0"/>
            </a:br>
            <a:r>
              <a:rPr lang="en-US" dirty="0"/>
              <a:t>or revisions.</a:t>
            </a:r>
          </a:p>
          <a:p>
            <a:r>
              <a:rPr lang="en-US" dirty="0"/>
              <a:t>Participants share highlights of their Action Plans with the cohort.</a:t>
            </a:r>
          </a:p>
        </p:txBody>
      </p:sp>
      <p:sp>
        <p:nvSpPr>
          <p:cNvPr id="4" name="Slide Number Placeholder 3"/>
          <p:cNvSpPr>
            <a:spLocks noGrp="1"/>
          </p:cNvSpPr>
          <p:nvPr>
            <p:ph type="sldNum" sz="quarter" idx="10"/>
          </p:nvPr>
        </p:nvSpPr>
        <p:spPr/>
        <p:txBody>
          <a:bodyPr/>
          <a:lstStyle/>
          <a:p>
            <a:fld id="{40E98871-0D1C-407F-833F-F1F85235FF83}" type="slidenum">
              <a:rPr lang="en-US" smtClean="0"/>
              <a:pPr/>
              <a:t>21</a:t>
            </a:fld>
            <a:endParaRPr lang="en-US" dirty="0"/>
          </a:p>
        </p:txBody>
      </p:sp>
    </p:spTree>
    <p:extLst>
      <p:ext uri="{BB962C8B-B14F-4D97-AF65-F5344CB8AC3E}">
        <p14:creationId xmlns:p14="http://schemas.microsoft.com/office/powerpoint/2010/main" val="4181029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BONDING RESOURCES</a:t>
            </a:r>
          </a:p>
        </p:txBody>
      </p:sp>
      <p:sp>
        <p:nvSpPr>
          <p:cNvPr id="3" name="Content Placeholder 2"/>
          <p:cNvSpPr>
            <a:spLocks noGrp="1"/>
          </p:cNvSpPr>
          <p:nvPr>
            <p:ph idx="1"/>
          </p:nvPr>
        </p:nvSpPr>
        <p:spPr>
          <a:xfrm>
            <a:off x="457200" y="1417637"/>
            <a:ext cx="8229600" cy="4602163"/>
          </a:xfrm>
        </p:spPr>
        <p:txBody>
          <a:bodyPr>
            <a:normAutofit/>
          </a:bodyPr>
          <a:lstStyle/>
          <a:p>
            <a:pPr marL="0" indent="0">
              <a:buNone/>
            </a:pPr>
            <a:r>
              <a:rPr lang="en-US" sz="2400" dirty="0"/>
              <a:t>Links with detailed information on bonding:</a:t>
            </a:r>
          </a:p>
          <a:p>
            <a:r>
              <a:rPr lang="en-US" sz="2000" b="0" dirty="0"/>
              <a:t>SBA, “</a:t>
            </a:r>
            <a:r>
              <a:rPr lang="en-US" sz="2000" b="0" dirty="0">
                <a:hlinkClick r:id="rId3"/>
              </a:rPr>
              <a:t>Surety Bonds</a:t>
            </a:r>
            <a:r>
              <a:rPr lang="en-US" sz="2000" b="0" dirty="0"/>
              <a:t>.”</a:t>
            </a:r>
          </a:p>
          <a:p>
            <a:r>
              <a:rPr lang="en-US" sz="2000" b="0" dirty="0"/>
              <a:t>JW Surety, “</a:t>
            </a:r>
            <a:r>
              <a:rPr lang="en-US" sz="2000" b="0" dirty="0">
                <a:hlinkClick r:id="rId4"/>
              </a:rPr>
              <a:t>What is a Payment Bond</a:t>
            </a:r>
            <a:r>
              <a:rPr lang="en-US" sz="2000" b="0" dirty="0"/>
              <a:t>?” </a:t>
            </a:r>
          </a:p>
          <a:p>
            <a:r>
              <a:rPr lang="en-US" sz="2000" b="0" dirty="0"/>
              <a:t>Surety Information Office, “</a:t>
            </a:r>
            <a:r>
              <a:rPr lang="en-US" sz="2000" b="0" dirty="0">
                <a:hlinkClick r:id="rId5"/>
              </a:rPr>
              <a:t>How to Obtain Surety Bonds</a:t>
            </a:r>
            <a:r>
              <a:rPr lang="en-US" sz="2000" b="0" dirty="0"/>
              <a:t>.” </a:t>
            </a:r>
          </a:p>
          <a:p>
            <a:r>
              <a:rPr lang="en-US" sz="2000" b="0" dirty="0"/>
              <a:t>Donahue &amp; Thomas, “</a:t>
            </a:r>
            <a:r>
              <a:rPr lang="en-US" sz="2000" b="0" dirty="0">
                <a:hlinkClick r:id="rId6"/>
              </a:rPr>
              <a:t>Construction Surety Bonds In Plain English</a:t>
            </a:r>
            <a:r>
              <a:rPr lang="en-US" sz="2000" b="0" dirty="0"/>
              <a:t>.”  </a:t>
            </a:r>
            <a:endParaRPr lang="en-US" sz="1600" b="0" dirty="0"/>
          </a:p>
          <a:p>
            <a:pPr marL="0" indent="0">
              <a:buNone/>
            </a:pPr>
            <a:r>
              <a:rPr lang="en-US" sz="2400" dirty="0"/>
              <a:t>Attachments with more information on bonding:</a:t>
            </a:r>
          </a:p>
          <a:p>
            <a:r>
              <a:rPr lang="en-US" sz="2000" b="0" dirty="0"/>
              <a:t>Performance Bond Application</a:t>
            </a:r>
          </a:p>
          <a:p>
            <a:r>
              <a:rPr lang="en-US" sz="2000" b="0" dirty="0"/>
              <a:t>Payment Bond Application</a:t>
            </a:r>
          </a:p>
          <a:p>
            <a:r>
              <a:rPr lang="en-US" sz="2000" b="0" dirty="0"/>
              <a:t>Surety 101</a:t>
            </a:r>
          </a:p>
        </p:txBody>
      </p:sp>
      <p:sp>
        <p:nvSpPr>
          <p:cNvPr id="4" name="Slide Number Placeholder 3"/>
          <p:cNvSpPr>
            <a:spLocks noGrp="1"/>
          </p:cNvSpPr>
          <p:nvPr>
            <p:ph type="sldNum" sz="quarter" idx="10"/>
          </p:nvPr>
        </p:nvSpPr>
        <p:spPr/>
        <p:txBody>
          <a:bodyPr/>
          <a:lstStyle/>
          <a:p>
            <a:fld id="{40E98871-0D1C-407F-833F-F1F85235FF83}" type="slidenum">
              <a:rPr lang="en-US" smtClean="0"/>
              <a:pPr/>
              <a:t>22</a:t>
            </a:fld>
            <a:endParaRPr lang="en-US" dirty="0"/>
          </a:p>
        </p:txBody>
      </p:sp>
    </p:spTree>
    <p:extLst>
      <p:ext uri="{BB962C8B-B14F-4D97-AF65-F5344CB8AC3E}">
        <p14:creationId xmlns:p14="http://schemas.microsoft.com/office/powerpoint/2010/main" val="3008826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PART B:</a:t>
            </a:r>
          </a:p>
        </p:txBody>
      </p:sp>
      <p:sp>
        <p:nvSpPr>
          <p:cNvPr id="3" name="Text Placeholder 2"/>
          <p:cNvSpPr>
            <a:spLocks noGrp="1"/>
          </p:cNvSpPr>
          <p:nvPr>
            <p:ph type="body" sz="quarter" idx="11"/>
          </p:nvPr>
        </p:nvSpPr>
        <p:spPr/>
        <p:txBody>
          <a:bodyPr>
            <a:normAutofit/>
          </a:bodyPr>
          <a:lstStyle/>
          <a:p>
            <a:r>
              <a:rPr lang="en-US" dirty="0"/>
              <a:t>INTRODUCTION TO BUSINESS PLANNING</a:t>
            </a:r>
          </a:p>
        </p:txBody>
      </p:sp>
    </p:spTree>
    <p:extLst>
      <p:ext uri="{BB962C8B-B14F-4D97-AF65-F5344CB8AC3E}">
        <p14:creationId xmlns:p14="http://schemas.microsoft.com/office/powerpoint/2010/main" val="474384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Picture of construction cranes against a foggy sky is behind the text. " title="Background pictu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272118"/>
            <a:ext cx="9144000" cy="358588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descr="Background photo of construction cranes in back and white." title="Background cranes"/>
          <p:cNvSpPr/>
          <p:nvPr/>
        </p:nvSpPr>
        <p:spPr>
          <a:xfrm>
            <a:off x="8467" y="0"/>
            <a:ext cx="9144000" cy="6858000"/>
          </a:xfrm>
          <a:prstGeom prst="rect">
            <a:avLst/>
          </a:prstGeom>
          <a:gradFill>
            <a:gsLst>
              <a:gs pos="0">
                <a:schemeClr val="bg1">
                  <a:alpha val="0"/>
                </a:schemeClr>
              </a:gs>
              <a:gs pos="45000">
                <a:schemeClr val="bg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p:cNvSpPr>
            <a:spLocks noGrp="1"/>
          </p:cNvSpPr>
          <p:nvPr>
            <p:ph idx="1"/>
          </p:nvPr>
        </p:nvSpPr>
        <p:spPr/>
        <p:txBody>
          <a:bodyPr/>
          <a:lstStyle/>
          <a:p>
            <a:pPr>
              <a:spcAft>
                <a:spcPts val="1500"/>
              </a:spcAft>
              <a:buClr>
                <a:schemeClr val="tx2"/>
              </a:buClr>
            </a:pPr>
            <a:r>
              <a:rPr lang="en-US" dirty="0"/>
              <a:t>Understand how this course will help to prepare a business plan.</a:t>
            </a:r>
          </a:p>
          <a:p>
            <a:pPr>
              <a:spcAft>
                <a:spcPts val="1500"/>
              </a:spcAft>
              <a:buClr>
                <a:schemeClr val="tx2"/>
              </a:buClr>
            </a:pPr>
            <a:r>
              <a:rPr lang="en-US" dirty="0"/>
              <a:t>Understand what a business plan is.</a:t>
            </a:r>
          </a:p>
          <a:p>
            <a:pPr>
              <a:spcAft>
                <a:spcPts val="1500"/>
              </a:spcAft>
              <a:buClr>
                <a:schemeClr val="tx2"/>
              </a:buClr>
            </a:pPr>
            <a:r>
              <a:rPr lang="en-US" dirty="0"/>
              <a:t>Understand how a business plan will aid </a:t>
            </a:r>
            <a:br>
              <a:rPr lang="en-US" dirty="0"/>
            </a:br>
            <a:r>
              <a:rPr lang="en-US" dirty="0"/>
              <a:t>in obtaining a bond.</a:t>
            </a:r>
          </a:p>
          <a:p>
            <a:pPr>
              <a:buClr>
                <a:schemeClr val="tx2"/>
              </a:buClr>
            </a:pPr>
            <a:r>
              <a:rPr lang="en-US" dirty="0"/>
              <a:t>Identify the essential sections of a business plan that are required for a bonding application.</a:t>
            </a:r>
          </a:p>
        </p:txBody>
      </p:sp>
      <p:sp>
        <p:nvSpPr>
          <p:cNvPr id="4" name="Slide Number Placeholder 3"/>
          <p:cNvSpPr>
            <a:spLocks noGrp="1"/>
          </p:cNvSpPr>
          <p:nvPr>
            <p:ph type="sldNum" sz="quarter" idx="10"/>
          </p:nvPr>
        </p:nvSpPr>
        <p:spPr/>
        <p:txBody>
          <a:bodyPr/>
          <a:lstStyle/>
          <a:p>
            <a:fld id="{40E98871-0D1C-407F-833F-F1F85235FF83}" type="slidenum">
              <a:rPr lang="en-US" smtClean="0"/>
              <a:pPr/>
              <a:t>24</a:t>
            </a:fld>
            <a:endParaRPr lang="en-US" dirty="0"/>
          </a:p>
        </p:txBody>
      </p:sp>
      <p:sp>
        <p:nvSpPr>
          <p:cNvPr id="9" name="Footer Placeholder 4"/>
          <p:cNvSpPr txBox="1">
            <a:spLocks/>
          </p:cNvSpPr>
          <p:nvPr/>
        </p:nvSpPr>
        <p:spPr>
          <a:xfrm>
            <a:off x="3352800" y="6356350"/>
            <a:ext cx="5334000" cy="4254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00000"/>
              </a:lnSpc>
            </a:pPr>
            <a:r>
              <a:rPr lang="en-US" sz="1000" b="0" dirty="0">
                <a:solidFill>
                  <a:schemeClr val="bg1"/>
                </a:solidFill>
                <a:latin typeface="Corbel" panose="020B0503020204020204" pitchFamily="34" charset="0"/>
              </a:rPr>
              <a:t>U.S.</a:t>
            </a:r>
            <a:r>
              <a:rPr lang="en-US" sz="1000" b="0" baseline="0" dirty="0">
                <a:solidFill>
                  <a:schemeClr val="bg1"/>
                </a:solidFill>
                <a:latin typeface="Corbel" panose="020B0503020204020204" pitchFamily="34" charset="0"/>
              </a:rPr>
              <a:t> Dept. </a:t>
            </a:r>
            <a:r>
              <a:rPr lang="en-US" sz="1000" b="0" dirty="0">
                <a:solidFill>
                  <a:schemeClr val="bg1"/>
                </a:solidFill>
                <a:latin typeface="Corbel" panose="020B0503020204020204" pitchFamily="34" charset="0"/>
              </a:rPr>
              <a:t>of Housing and Urban Development</a:t>
            </a:r>
          </a:p>
          <a:p>
            <a:pPr algn="r">
              <a:lnSpc>
                <a:spcPct val="100000"/>
              </a:lnSpc>
              <a:spcBef>
                <a:spcPts val="0"/>
              </a:spcBef>
            </a:pPr>
            <a:r>
              <a:rPr lang="en-US" sz="1000" b="0" dirty="0">
                <a:solidFill>
                  <a:schemeClr val="bg1"/>
                </a:solidFill>
                <a:latin typeface="Corbel" panose="020B0503020204020204" pitchFamily="34" charset="0"/>
              </a:rPr>
              <a:t> U.S. Small Business Administration</a:t>
            </a:r>
          </a:p>
        </p:txBody>
      </p:sp>
      <p:sp>
        <p:nvSpPr>
          <p:cNvPr id="2" name="Title 1"/>
          <p:cNvSpPr>
            <a:spLocks noGrp="1"/>
          </p:cNvSpPr>
          <p:nvPr>
            <p:ph type="title"/>
          </p:nvPr>
        </p:nvSpPr>
        <p:spPr/>
        <p:txBody>
          <a:bodyPr/>
          <a:lstStyle/>
          <a:p>
            <a:r>
              <a:rPr lang="en-US" dirty="0">
                <a:solidFill>
                  <a:schemeClr val="tx1">
                    <a:lumMod val="65000"/>
                    <a:lumOff val="35000"/>
                  </a:schemeClr>
                </a:solidFill>
              </a:rPr>
              <a:t>LEARNING OBJECTIVES	</a:t>
            </a:r>
          </a:p>
        </p:txBody>
      </p:sp>
    </p:spTree>
    <p:extLst>
      <p:ext uri="{BB962C8B-B14F-4D97-AF65-F5344CB8AC3E}">
        <p14:creationId xmlns:p14="http://schemas.microsoft.com/office/powerpoint/2010/main" val="261404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0E98871-0D1C-407F-833F-F1F85235FF83}" type="slidenum">
              <a:rPr lang="en-US" smtClean="0"/>
              <a:pPr/>
              <a:t>25</a:t>
            </a:fld>
            <a:endParaRPr lang="en-US" dirty="0"/>
          </a:p>
        </p:txBody>
      </p:sp>
      <p:pic>
        <p:nvPicPr>
          <p:cNvPr id="8195" name="Picture 3" descr="Construction workers on job site talking." title="Construction worke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1447800"/>
            <a:ext cx="3657600" cy="24395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029200" y="3702724"/>
            <a:ext cx="4572000" cy="184666"/>
          </a:xfrm>
          <a:prstGeom prst="rect">
            <a:avLst/>
          </a:prstGeom>
        </p:spPr>
        <p:txBody>
          <a:bodyPr>
            <a:spAutoFit/>
          </a:bodyPr>
          <a:lstStyle/>
          <a:p>
            <a:r>
              <a:rPr lang="en-US" sz="600" b="1" dirty="0">
                <a:solidFill>
                  <a:schemeClr val="bg1"/>
                </a:solidFill>
                <a:latin typeface="Corbel" panose="020B0503020204020204" pitchFamily="34" charset="0"/>
              </a:rPr>
              <a:t>https://www.flickr.com/photos/usacehq/6141166487</a:t>
            </a:r>
          </a:p>
        </p:txBody>
      </p:sp>
      <p:sp>
        <p:nvSpPr>
          <p:cNvPr id="3" name="Content Placeholder 2"/>
          <p:cNvSpPr>
            <a:spLocks noGrp="1"/>
          </p:cNvSpPr>
          <p:nvPr>
            <p:ph idx="1"/>
          </p:nvPr>
        </p:nvSpPr>
        <p:spPr>
          <a:xfrm>
            <a:off x="457200" y="1417637"/>
            <a:ext cx="4114800" cy="4525963"/>
          </a:xfrm>
        </p:spPr>
        <p:txBody>
          <a:bodyPr/>
          <a:lstStyle/>
          <a:p>
            <a:r>
              <a:rPr lang="en-US" dirty="0"/>
              <a:t>Avoid failure.</a:t>
            </a:r>
          </a:p>
          <a:p>
            <a:r>
              <a:rPr lang="en-US" dirty="0"/>
              <a:t>Apply for a working capital loan.</a:t>
            </a:r>
          </a:p>
          <a:p>
            <a:r>
              <a:rPr lang="en-US" dirty="0"/>
              <a:t>Receive a bond.</a:t>
            </a:r>
          </a:p>
          <a:p>
            <a:r>
              <a:rPr lang="en-US" dirty="0"/>
              <a:t>Grow your business.</a:t>
            </a:r>
          </a:p>
        </p:txBody>
      </p:sp>
      <p:sp>
        <p:nvSpPr>
          <p:cNvPr id="2" name="Title 1"/>
          <p:cNvSpPr>
            <a:spLocks noGrp="1"/>
          </p:cNvSpPr>
          <p:nvPr>
            <p:ph type="title"/>
          </p:nvPr>
        </p:nvSpPr>
        <p:spPr/>
        <p:txBody>
          <a:bodyPr/>
          <a:lstStyle/>
          <a:p>
            <a:r>
              <a:rPr lang="en-US" dirty="0">
                <a:solidFill>
                  <a:schemeClr val="tx1">
                    <a:lumMod val="65000"/>
                    <a:lumOff val="35000"/>
                  </a:schemeClr>
                </a:solidFill>
              </a:rPr>
              <a:t>WHY PLAN A BUSINESS?</a:t>
            </a:r>
          </a:p>
        </p:txBody>
      </p:sp>
    </p:spTree>
    <p:extLst>
      <p:ext uri="{BB962C8B-B14F-4D97-AF65-F5344CB8AC3E}">
        <p14:creationId xmlns:p14="http://schemas.microsoft.com/office/powerpoint/2010/main" val="1829813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0E98871-0D1C-407F-833F-F1F85235FF83}" type="slidenum">
              <a:rPr lang="en-US" smtClean="0"/>
              <a:pPr/>
              <a:t>26</a:t>
            </a:fld>
            <a:endParaRPr lang="en-US" dirty="0"/>
          </a:p>
        </p:txBody>
      </p:sp>
      <p:grpSp>
        <p:nvGrpSpPr>
          <p:cNvPr id="3" name="Group 2" descr="1950's era photo of men in suits looking at plans" title="Architects and bosses"/>
          <p:cNvGrpSpPr/>
          <p:nvPr/>
        </p:nvGrpSpPr>
        <p:grpSpPr>
          <a:xfrm>
            <a:off x="5867400" y="1414607"/>
            <a:ext cx="2903419" cy="2319193"/>
            <a:chOff x="6781800" y="1219200"/>
            <a:chExt cx="2903419" cy="2319193"/>
          </a:xfrm>
        </p:grpSpPr>
        <p:pic>
          <p:nvPicPr>
            <p:cNvPr id="8" name="Picture 2" descr="Picture to the right of the main text. Group of men in suits reviwing a large paper that could be blueprints. " title="Business men revieiwing pla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1219200"/>
              <a:ext cx="2903419" cy="231919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781800" y="3352800"/>
              <a:ext cx="2819400" cy="184666"/>
            </a:xfrm>
            <a:prstGeom prst="rect">
              <a:avLst/>
            </a:prstGeom>
          </p:spPr>
          <p:txBody>
            <a:bodyPr wrap="square">
              <a:spAutoFit/>
            </a:bodyPr>
            <a:lstStyle/>
            <a:p>
              <a:r>
                <a:rPr lang="en-US" sz="600" b="1" dirty="0">
                  <a:solidFill>
                    <a:schemeClr val="bg1"/>
                  </a:solidFill>
                  <a:latin typeface="Corbel" panose="020B0503020204020204" pitchFamily="34" charset="0"/>
                </a:rPr>
                <a:t>https://www.flickr.com/photos/ocarchives/3952964087/</a:t>
              </a:r>
            </a:p>
          </p:txBody>
        </p:sp>
      </p:grpSp>
      <p:pic>
        <p:nvPicPr>
          <p:cNvPr id="10" name="Picture 9" descr="Graphic with 4 sections showing what a business plan is comprised of.  First section is &quot;your organizational structure&quot;.  Second section is &quot;a progress report&quot;.  Third section is &quot;a substantial report&quot;.  Fourth section is &quot;your key to bonding and capital&quot;." title="Graphic of business pl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441" y="1295400"/>
            <a:ext cx="6131923" cy="4481878"/>
          </a:xfrm>
          <a:prstGeom prst="rect">
            <a:avLst/>
          </a:prstGeom>
        </p:spPr>
      </p:pic>
      <p:sp>
        <p:nvSpPr>
          <p:cNvPr id="2" name="Title 1"/>
          <p:cNvSpPr>
            <a:spLocks noGrp="1"/>
          </p:cNvSpPr>
          <p:nvPr>
            <p:ph type="title"/>
          </p:nvPr>
        </p:nvSpPr>
        <p:spPr/>
        <p:txBody>
          <a:bodyPr/>
          <a:lstStyle/>
          <a:p>
            <a:r>
              <a:rPr lang="en-US" dirty="0"/>
              <a:t>A BUSINESS PLAN IS…</a:t>
            </a:r>
          </a:p>
        </p:txBody>
      </p:sp>
    </p:spTree>
    <p:extLst>
      <p:ext uri="{BB962C8B-B14F-4D97-AF65-F5344CB8AC3E}">
        <p14:creationId xmlns:p14="http://schemas.microsoft.com/office/powerpoint/2010/main" val="13384029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0E98871-0D1C-407F-833F-F1F85235FF83}" type="slidenum">
              <a:rPr lang="en-US" smtClean="0"/>
              <a:pPr/>
              <a:t>27</a:t>
            </a:fld>
            <a:endParaRPr lang="en-US" dirty="0"/>
          </a:p>
        </p:txBody>
      </p:sp>
      <p:pic>
        <p:nvPicPr>
          <p:cNvPr id="1027" name="Picture 3" descr="A graphic that lists the key elements of a buisiness plan: 1. Economic Assumptions. 2. Group Decisions. 3. Sales Media. 4. Request for Money. 4. Contingency Plans. " title="Buisness plan element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8600" y="1219200"/>
            <a:ext cx="7437621" cy="42053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BUSINESS PLANS CONTAIN:</a:t>
            </a:r>
          </a:p>
        </p:txBody>
      </p:sp>
    </p:spTree>
    <p:extLst>
      <p:ext uri="{BB962C8B-B14F-4D97-AF65-F5344CB8AC3E}">
        <p14:creationId xmlns:p14="http://schemas.microsoft.com/office/powerpoint/2010/main" val="3744208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A BONDABLE PLAN…</a:t>
            </a:r>
          </a:p>
        </p:txBody>
      </p:sp>
      <p:sp>
        <p:nvSpPr>
          <p:cNvPr id="3" name="Content Placeholder 2"/>
          <p:cNvSpPr>
            <a:spLocks noGrp="1"/>
          </p:cNvSpPr>
          <p:nvPr>
            <p:ph idx="1"/>
          </p:nvPr>
        </p:nvSpPr>
        <p:spPr>
          <a:xfrm>
            <a:off x="457200" y="1417637"/>
            <a:ext cx="7543800" cy="4525963"/>
          </a:xfrm>
        </p:spPr>
        <p:txBody>
          <a:bodyPr>
            <a:normAutofit lnSpcReduction="10000"/>
          </a:bodyPr>
          <a:lstStyle/>
          <a:p>
            <a:pPr>
              <a:buClr>
                <a:schemeClr val="tx2"/>
              </a:buClr>
            </a:pPr>
            <a:r>
              <a:rPr lang="en-US" dirty="0"/>
              <a:t>Is feasible and realistic.</a:t>
            </a:r>
          </a:p>
          <a:p>
            <a:pPr>
              <a:buClr>
                <a:schemeClr val="tx2"/>
              </a:buClr>
            </a:pPr>
            <a:r>
              <a:rPr lang="en-US" dirty="0"/>
              <a:t>Indicates pipeline.</a:t>
            </a:r>
          </a:p>
          <a:p>
            <a:pPr>
              <a:buClr>
                <a:schemeClr val="tx2"/>
              </a:buClr>
            </a:pPr>
            <a:r>
              <a:rPr lang="en-US" dirty="0"/>
              <a:t>Offers sophisticated management and accounting.</a:t>
            </a:r>
          </a:p>
          <a:p>
            <a:pPr>
              <a:buClr>
                <a:schemeClr val="tx2"/>
              </a:buClr>
            </a:pPr>
            <a:r>
              <a:rPr lang="en-US" dirty="0"/>
              <a:t>Highlights profit.</a:t>
            </a:r>
          </a:p>
          <a:p>
            <a:pPr>
              <a:buClr>
                <a:schemeClr val="tx2"/>
              </a:buClr>
            </a:pPr>
            <a:r>
              <a:rPr lang="en-US" dirty="0"/>
              <a:t>Provides continuity.</a:t>
            </a:r>
          </a:p>
          <a:p>
            <a:pPr>
              <a:buClr>
                <a:schemeClr val="tx2"/>
              </a:buClr>
            </a:pPr>
            <a:r>
              <a:rPr lang="en-US" dirty="0"/>
              <a:t>Proves capacity.</a:t>
            </a:r>
          </a:p>
          <a:p>
            <a:pPr>
              <a:buClr>
                <a:schemeClr val="tx2"/>
              </a:buClr>
            </a:pPr>
            <a:r>
              <a:rPr lang="en-US" dirty="0"/>
              <a:t>Provides a good financial and operational picture of the business.</a:t>
            </a:r>
          </a:p>
        </p:txBody>
      </p:sp>
      <p:sp>
        <p:nvSpPr>
          <p:cNvPr id="4" name="Slide Number Placeholder 3"/>
          <p:cNvSpPr>
            <a:spLocks noGrp="1"/>
          </p:cNvSpPr>
          <p:nvPr>
            <p:ph type="sldNum" sz="quarter" idx="10"/>
          </p:nvPr>
        </p:nvSpPr>
        <p:spPr/>
        <p:txBody>
          <a:bodyPr/>
          <a:lstStyle/>
          <a:p>
            <a:fld id="{40E98871-0D1C-407F-833F-F1F85235FF83}" type="slidenum">
              <a:rPr lang="en-US" smtClean="0"/>
              <a:pPr/>
              <a:t>28</a:t>
            </a:fld>
            <a:endParaRPr lang="en-US" dirty="0"/>
          </a:p>
        </p:txBody>
      </p:sp>
    </p:spTree>
    <p:extLst>
      <p:ext uri="{BB962C8B-B14F-4D97-AF65-F5344CB8AC3E}">
        <p14:creationId xmlns:p14="http://schemas.microsoft.com/office/powerpoint/2010/main" val="3013325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0E98871-0D1C-407F-833F-F1F85235FF83}" type="slidenum">
              <a:rPr lang="en-US" smtClean="0"/>
              <a:pPr/>
              <a:t>29</a:t>
            </a:fld>
            <a:endParaRPr lang="en-US" dirty="0"/>
          </a:p>
        </p:txBody>
      </p:sp>
      <p:pic>
        <p:nvPicPr>
          <p:cNvPr id="11266" name="Picture 2" descr="Photo of construction worker putting joint compound on drywall." title="Finishing drywall"/>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1207"/>
          <a:stretch/>
        </p:blipFill>
        <p:spPr bwMode="auto">
          <a:xfrm>
            <a:off x="5486400" y="1439333"/>
            <a:ext cx="3332162" cy="277124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486400" y="4034380"/>
            <a:ext cx="4572000" cy="184666"/>
          </a:xfrm>
          <a:prstGeom prst="rect">
            <a:avLst/>
          </a:prstGeom>
        </p:spPr>
        <p:txBody>
          <a:bodyPr>
            <a:spAutoFit/>
          </a:bodyPr>
          <a:lstStyle/>
          <a:p>
            <a:r>
              <a:rPr lang="en-US" sz="600" b="1" dirty="0">
                <a:solidFill>
                  <a:schemeClr val="bg1"/>
                </a:solidFill>
                <a:latin typeface="Corbel" panose="020B0503020204020204" pitchFamily="34" charset="0"/>
              </a:rPr>
              <a:t>https://www.flickr.com/photos/ganatlguard/5891371057</a:t>
            </a:r>
          </a:p>
        </p:txBody>
      </p:sp>
      <p:sp>
        <p:nvSpPr>
          <p:cNvPr id="3" name="Content Placeholder 2"/>
          <p:cNvSpPr>
            <a:spLocks noGrp="1"/>
          </p:cNvSpPr>
          <p:nvPr>
            <p:ph idx="1"/>
          </p:nvPr>
        </p:nvSpPr>
        <p:spPr>
          <a:xfrm>
            <a:off x="457200" y="1417637"/>
            <a:ext cx="5029200" cy="4525963"/>
          </a:xfrm>
        </p:spPr>
        <p:txBody>
          <a:bodyPr/>
          <a:lstStyle/>
          <a:p>
            <a:r>
              <a:rPr lang="en-US" dirty="0"/>
              <a:t>Large general contractor.</a:t>
            </a:r>
          </a:p>
          <a:p>
            <a:r>
              <a:rPr lang="en-US" dirty="0"/>
              <a:t>Small general contractor.</a:t>
            </a:r>
          </a:p>
          <a:p>
            <a:r>
              <a:rPr lang="en-US" dirty="0"/>
              <a:t>Electrical subcontractor.</a:t>
            </a:r>
          </a:p>
        </p:txBody>
      </p:sp>
      <p:sp>
        <p:nvSpPr>
          <p:cNvPr id="2" name="Title 1"/>
          <p:cNvSpPr>
            <a:spLocks noGrp="1"/>
          </p:cNvSpPr>
          <p:nvPr>
            <p:ph type="title"/>
          </p:nvPr>
        </p:nvSpPr>
        <p:spPr/>
        <p:txBody>
          <a:bodyPr/>
          <a:lstStyle/>
          <a:p>
            <a:r>
              <a:rPr lang="en-US" dirty="0">
                <a:solidFill>
                  <a:schemeClr val="tx1">
                    <a:lumMod val="65000"/>
                    <a:lumOff val="35000"/>
                  </a:schemeClr>
                </a:solidFill>
              </a:rPr>
              <a:t>EXAMPLES OF PLANS</a:t>
            </a:r>
          </a:p>
        </p:txBody>
      </p:sp>
    </p:spTree>
    <p:extLst>
      <p:ext uri="{BB962C8B-B14F-4D97-AF65-F5344CB8AC3E}">
        <p14:creationId xmlns:p14="http://schemas.microsoft.com/office/powerpoint/2010/main" val="1813843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WELCOME</a:t>
            </a:r>
          </a:p>
        </p:txBody>
      </p:sp>
      <p:sp>
        <p:nvSpPr>
          <p:cNvPr id="3" name="Content Placeholder 2"/>
          <p:cNvSpPr>
            <a:spLocks noGrp="1"/>
          </p:cNvSpPr>
          <p:nvPr>
            <p:ph idx="1"/>
          </p:nvPr>
        </p:nvSpPr>
        <p:spPr/>
        <p:txBody>
          <a:bodyPr/>
          <a:lstStyle/>
          <a:p>
            <a:r>
              <a:rPr lang="en-US" dirty="0"/>
              <a:t>Introductions </a:t>
            </a:r>
          </a:p>
          <a:p>
            <a:r>
              <a:rPr lang="en-US" dirty="0"/>
              <a:t>Course overview</a:t>
            </a:r>
          </a:p>
          <a:p>
            <a:pPr>
              <a:spcAft>
                <a:spcPts val="1200"/>
              </a:spcAft>
            </a:pPr>
            <a:r>
              <a:rPr lang="en-US" dirty="0"/>
              <a:t>Sponsored by the U.S. Department of Housing and Urban Development (HUD)</a:t>
            </a:r>
          </a:p>
          <a:p>
            <a:pPr lvl="1"/>
            <a:r>
              <a:rPr lang="en-US" dirty="0"/>
              <a:t>Delivered by a local intermediary.</a:t>
            </a:r>
          </a:p>
        </p:txBody>
      </p:sp>
      <p:sp>
        <p:nvSpPr>
          <p:cNvPr id="4" name="Slide Number Placeholder 3"/>
          <p:cNvSpPr>
            <a:spLocks noGrp="1"/>
          </p:cNvSpPr>
          <p:nvPr>
            <p:ph type="sldNum" sz="quarter" idx="10"/>
          </p:nvPr>
        </p:nvSpPr>
        <p:spPr/>
        <p:txBody>
          <a:bodyPr/>
          <a:lstStyle/>
          <a:p>
            <a:fld id="{40E98871-0D1C-407F-833F-F1F85235FF83}" type="slidenum">
              <a:rPr lang="en-US" smtClean="0"/>
              <a:pPr/>
              <a:t>3</a:t>
            </a:fld>
            <a:endParaRPr lang="en-US" dirty="0"/>
          </a:p>
        </p:txBody>
      </p:sp>
    </p:spTree>
    <p:extLst>
      <p:ext uri="{BB962C8B-B14F-4D97-AF65-F5344CB8AC3E}">
        <p14:creationId xmlns:p14="http://schemas.microsoft.com/office/powerpoint/2010/main" val="188436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WE WILL USE… </a:t>
            </a:r>
          </a:p>
        </p:txBody>
      </p:sp>
      <p:sp>
        <p:nvSpPr>
          <p:cNvPr id="3" name="Content Placeholder 2"/>
          <p:cNvSpPr>
            <a:spLocks noGrp="1"/>
          </p:cNvSpPr>
          <p:nvPr>
            <p:ph idx="1"/>
          </p:nvPr>
        </p:nvSpPr>
        <p:spPr>
          <a:xfrm>
            <a:off x="457200" y="1417637"/>
            <a:ext cx="5334000" cy="3611563"/>
          </a:xfrm>
        </p:spPr>
        <p:txBody>
          <a:bodyPr/>
          <a:lstStyle/>
          <a:p>
            <a:pPr>
              <a:buFont typeface=".HelveticaNeueDeskInterface-Regular" charset="-120"/>
              <a:buChar char="–"/>
            </a:pPr>
            <a:r>
              <a:rPr lang="en-US" dirty="0"/>
              <a:t>Reference manual.</a:t>
            </a:r>
          </a:p>
          <a:p>
            <a:pPr>
              <a:buFont typeface=".HelveticaNeueDeskInterface-Regular" charset="-120"/>
              <a:buChar char="–"/>
            </a:pPr>
            <a:r>
              <a:rPr lang="en-US" dirty="0"/>
              <a:t>Business Plan template.</a:t>
            </a:r>
          </a:p>
          <a:p>
            <a:pPr>
              <a:buFont typeface=".HelveticaNeueDeskInterface-Regular" charset="-120"/>
              <a:buChar char="–"/>
            </a:pPr>
            <a:r>
              <a:rPr lang="en-US" dirty="0"/>
              <a:t>Examples.</a:t>
            </a:r>
          </a:p>
          <a:p>
            <a:pPr>
              <a:buFont typeface=".HelveticaNeueDeskInterface-Regular" charset="-120"/>
              <a:buChar char="–"/>
            </a:pPr>
            <a:r>
              <a:rPr lang="en-US" dirty="0"/>
              <a:t>Your business.</a:t>
            </a:r>
          </a:p>
          <a:p>
            <a:pPr>
              <a:buFont typeface=".HelveticaNeueDeskInterface-Regular" charset="-120"/>
              <a:buChar char="–"/>
            </a:pPr>
            <a:r>
              <a:rPr lang="en-US" dirty="0"/>
              <a:t>Mentoring site visits.</a:t>
            </a:r>
          </a:p>
          <a:p>
            <a:pPr>
              <a:buFont typeface=".HelveticaNeueDeskInterface-Regular" charset="-120"/>
              <a:buChar char="–"/>
            </a:pPr>
            <a:r>
              <a:rPr lang="en-US" dirty="0"/>
              <a:t>Multiple edits.</a:t>
            </a:r>
          </a:p>
        </p:txBody>
      </p:sp>
      <p:sp>
        <p:nvSpPr>
          <p:cNvPr id="4" name="Slide Number Placeholder 3"/>
          <p:cNvSpPr>
            <a:spLocks noGrp="1"/>
          </p:cNvSpPr>
          <p:nvPr>
            <p:ph type="sldNum" sz="quarter" idx="10"/>
          </p:nvPr>
        </p:nvSpPr>
        <p:spPr/>
        <p:txBody>
          <a:bodyPr/>
          <a:lstStyle/>
          <a:p>
            <a:fld id="{40E98871-0D1C-407F-833F-F1F85235FF83}" type="slidenum">
              <a:rPr lang="en-US" smtClean="0"/>
              <a:pPr/>
              <a:t>30</a:t>
            </a:fld>
            <a:endParaRPr lang="en-US" dirty="0"/>
          </a:p>
        </p:txBody>
      </p:sp>
    </p:spTree>
    <p:extLst>
      <p:ext uri="{BB962C8B-B14F-4D97-AF65-F5344CB8AC3E}">
        <p14:creationId xmlns:p14="http://schemas.microsoft.com/office/powerpoint/2010/main" val="2216766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BUSINESS PLAN TEMPLATE</a:t>
            </a:r>
          </a:p>
        </p:txBody>
      </p:sp>
      <p:sp>
        <p:nvSpPr>
          <p:cNvPr id="3" name="Content Placeholder 2"/>
          <p:cNvSpPr>
            <a:spLocks noGrp="1"/>
          </p:cNvSpPr>
          <p:nvPr>
            <p:ph idx="1"/>
          </p:nvPr>
        </p:nvSpPr>
        <p:spPr/>
        <p:txBody>
          <a:bodyPr/>
          <a:lstStyle/>
          <a:p>
            <a:r>
              <a:rPr lang="en-US" dirty="0"/>
              <a:t>On USB drive.</a:t>
            </a:r>
          </a:p>
          <a:p>
            <a:r>
              <a:rPr lang="en-US" dirty="0"/>
              <a:t>Word document.</a:t>
            </a:r>
          </a:p>
          <a:p>
            <a:r>
              <a:rPr lang="en-US" dirty="0"/>
              <a:t>Excel workbooks.</a:t>
            </a:r>
          </a:p>
          <a:p>
            <a:r>
              <a:rPr lang="en-US" dirty="0"/>
              <a:t>PowerPoint shell.</a:t>
            </a:r>
          </a:p>
          <a:p>
            <a:r>
              <a:rPr lang="en-US" dirty="0"/>
              <a:t>Rename file.</a:t>
            </a:r>
          </a:p>
          <a:p>
            <a:r>
              <a:rPr lang="en-US" dirty="0"/>
              <a:t>Two-minute cover page.</a:t>
            </a:r>
          </a:p>
        </p:txBody>
      </p:sp>
      <p:sp>
        <p:nvSpPr>
          <p:cNvPr id="4" name="Slide Number Placeholder 3"/>
          <p:cNvSpPr>
            <a:spLocks noGrp="1"/>
          </p:cNvSpPr>
          <p:nvPr>
            <p:ph type="sldNum" sz="quarter" idx="10"/>
          </p:nvPr>
        </p:nvSpPr>
        <p:spPr/>
        <p:txBody>
          <a:bodyPr/>
          <a:lstStyle/>
          <a:p>
            <a:fld id="{40E98871-0D1C-407F-833F-F1F85235FF83}" type="slidenum">
              <a:rPr lang="en-US" smtClean="0"/>
              <a:pPr/>
              <a:t>31</a:t>
            </a:fld>
            <a:endParaRPr lang="en-US" dirty="0"/>
          </a:p>
        </p:txBody>
      </p:sp>
    </p:spTree>
    <p:extLst>
      <p:ext uri="{BB962C8B-B14F-4D97-AF65-F5344CB8AC3E}">
        <p14:creationId xmlns:p14="http://schemas.microsoft.com/office/powerpoint/2010/main" val="4044320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0E98871-0D1C-407F-833F-F1F85235FF83}" type="slidenum">
              <a:rPr lang="en-US" smtClean="0"/>
              <a:pPr/>
              <a:t>32</a:t>
            </a:fld>
            <a:endParaRPr lang="en-US" dirty="0"/>
          </a:p>
        </p:txBody>
      </p:sp>
      <p:grpSp>
        <p:nvGrpSpPr>
          <p:cNvPr id="6" name="Group 5" descr="Background for the text boxes in the graphic on this slide. " title="8 Planning Steps"/>
          <p:cNvGrpSpPr/>
          <p:nvPr/>
        </p:nvGrpSpPr>
        <p:grpSpPr>
          <a:xfrm>
            <a:off x="470793" y="1600200"/>
            <a:ext cx="8226892" cy="2743200"/>
            <a:chOff x="470793" y="1600200"/>
            <a:chExt cx="8226892" cy="2743200"/>
          </a:xfrm>
        </p:grpSpPr>
        <p:pic>
          <p:nvPicPr>
            <p:cNvPr id="3" name="Picture 2" descr="1. Clarify vision and mission. 2. Describe your business. 3. Verify your environment. 4. Build a team. 5. Project financials. 6. Marketing for image and products. 7. Identify and defeat risk. 8. Revis, develop, sell. " title="8 Planning st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793" y="1600200"/>
              <a:ext cx="8226892" cy="2743200"/>
            </a:xfrm>
            <a:prstGeom prst="rect">
              <a:avLst/>
            </a:prstGeom>
          </p:spPr>
        </p:pic>
        <p:sp>
          <p:nvSpPr>
            <p:cNvPr id="15" name="TextBox 14"/>
            <p:cNvSpPr txBox="1"/>
            <p:nvPr/>
          </p:nvSpPr>
          <p:spPr>
            <a:xfrm>
              <a:off x="5635365" y="3791858"/>
              <a:ext cx="3048000" cy="400110"/>
            </a:xfrm>
            <a:prstGeom prst="rect">
              <a:avLst/>
            </a:prstGeom>
            <a:noFill/>
          </p:spPr>
          <p:txBody>
            <a:bodyPr wrap="square" rtlCol="0">
              <a:spAutoFit/>
            </a:bodyPr>
            <a:lstStyle/>
            <a:p>
              <a:pPr lvl="0"/>
              <a:r>
                <a:rPr lang="en-US" sz="2000" b="1" dirty="0">
                  <a:solidFill>
                    <a:schemeClr val="bg1"/>
                  </a:solidFill>
                  <a:latin typeface="Corbel" panose="020B0503020204020204" pitchFamily="34" charset="0"/>
                </a:rPr>
                <a:t>Revise, develop, sell</a:t>
              </a:r>
            </a:p>
          </p:txBody>
        </p:sp>
        <p:sp>
          <p:nvSpPr>
            <p:cNvPr id="14" name="TextBox 13"/>
            <p:cNvSpPr txBox="1"/>
            <p:nvPr/>
          </p:nvSpPr>
          <p:spPr>
            <a:xfrm>
              <a:off x="5384800" y="3109686"/>
              <a:ext cx="3048000" cy="400110"/>
            </a:xfrm>
            <a:prstGeom prst="rect">
              <a:avLst/>
            </a:prstGeom>
            <a:noFill/>
          </p:spPr>
          <p:txBody>
            <a:bodyPr wrap="square" rtlCol="0">
              <a:spAutoFit/>
            </a:bodyPr>
            <a:lstStyle/>
            <a:p>
              <a:pPr lvl="0"/>
              <a:r>
                <a:rPr lang="en-US" sz="2000" b="1" dirty="0">
                  <a:solidFill>
                    <a:schemeClr val="bg1"/>
                  </a:solidFill>
                  <a:latin typeface="Corbel" panose="020B0503020204020204" pitchFamily="34" charset="0"/>
                </a:rPr>
                <a:t>Identify &amp; defeat risk</a:t>
              </a:r>
            </a:p>
          </p:txBody>
        </p:sp>
        <p:sp>
          <p:nvSpPr>
            <p:cNvPr id="13" name="TextBox 12"/>
            <p:cNvSpPr txBox="1"/>
            <p:nvPr/>
          </p:nvSpPr>
          <p:spPr>
            <a:xfrm>
              <a:off x="5105400" y="2434771"/>
              <a:ext cx="3276600" cy="400110"/>
            </a:xfrm>
            <a:prstGeom prst="rect">
              <a:avLst/>
            </a:prstGeom>
            <a:noFill/>
          </p:spPr>
          <p:txBody>
            <a:bodyPr wrap="square" rtlCol="0">
              <a:spAutoFit/>
            </a:bodyPr>
            <a:lstStyle/>
            <a:p>
              <a:pPr lvl="0"/>
              <a:r>
                <a:rPr lang="en-US" sz="2000" b="1" kern="800" spc="-100" dirty="0">
                  <a:solidFill>
                    <a:schemeClr val="bg1"/>
                  </a:solidFill>
                  <a:latin typeface="Corbel" panose="020B0503020204020204" pitchFamily="34" charset="0"/>
                </a:rPr>
                <a:t>Marketing for image &amp; products</a:t>
              </a:r>
            </a:p>
          </p:txBody>
        </p:sp>
        <p:sp>
          <p:nvSpPr>
            <p:cNvPr id="12" name="TextBox 11"/>
            <p:cNvSpPr txBox="1"/>
            <p:nvPr/>
          </p:nvSpPr>
          <p:spPr>
            <a:xfrm>
              <a:off x="4927600" y="1752600"/>
              <a:ext cx="2844800" cy="400110"/>
            </a:xfrm>
            <a:prstGeom prst="rect">
              <a:avLst/>
            </a:prstGeom>
            <a:noFill/>
          </p:spPr>
          <p:txBody>
            <a:bodyPr wrap="square" rtlCol="0">
              <a:spAutoFit/>
            </a:bodyPr>
            <a:lstStyle/>
            <a:p>
              <a:pPr lvl="0"/>
              <a:r>
                <a:rPr lang="en-US" sz="2000" b="1" dirty="0">
                  <a:solidFill>
                    <a:schemeClr val="bg1"/>
                  </a:solidFill>
                  <a:latin typeface="Corbel" panose="020B0503020204020204" pitchFamily="34" charset="0"/>
                </a:rPr>
                <a:t>Project financials</a:t>
              </a:r>
            </a:p>
          </p:txBody>
        </p:sp>
        <p:sp>
          <p:nvSpPr>
            <p:cNvPr id="11" name="TextBox 10"/>
            <p:cNvSpPr txBox="1"/>
            <p:nvPr/>
          </p:nvSpPr>
          <p:spPr>
            <a:xfrm>
              <a:off x="1774565" y="3791858"/>
              <a:ext cx="3048000" cy="400110"/>
            </a:xfrm>
            <a:prstGeom prst="rect">
              <a:avLst/>
            </a:prstGeom>
            <a:noFill/>
          </p:spPr>
          <p:txBody>
            <a:bodyPr wrap="square" rtlCol="0">
              <a:spAutoFit/>
            </a:bodyPr>
            <a:lstStyle/>
            <a:p>
              <a:pPr lvl="0"/>
              <a:r>
                <a:rPr lang="en-US" sz="2000" b="1" dirty="0">
                  <a:solidFill>
                    <a:schemeClr val="bg1"/>
                  </a:solidFill>
                  <a:latin typeface="Corbel" panose="020B0503020204020204" pitchFamily="34" charset="0"/>
                </a:rPr>
                <a:t>Build a team</a:t>
              </a:r>
            </a:p>
          </p:txBody>
        </p:sp>
        <p:sp>
          <p:nvSpPr>
            <p:cNvPr id="10" name="TextBox 9"/>
            <p:cNvSpPr txBox="1"/>
            <p:nvPr/>
          </p:nvSpPr>
          <p:spPr>
            <a:xfrm>
              <a:off x="1524000" y="3109686"/>
              <a:ext cx="3048000" cy="400110"/>
            </a:xfrm>
            <a:prstGeom prst="rect">
              <a:avLst/>
            </a:prstGeom>
            <a:noFill/>
          </p:spPr>
          <p:txBody>
            <a:bodyPr wrap="square" rtlCol="0">
              <a:spAutoFit/>
            </a:bodyPr>
            <a:lstStyle/>
            <a:p>
              <a:pPr lvl="0"/>
              <a:r>
                <a:rPr lang="en-US" sz="2000" b="1" dirty="0">
                  <a:solidFill>
                    <a:schemeClr val="bg1"/>
                  </a:solidFill>
                  <a:latin typeface="Corbel" panose="020B0503020204020204" pitchFamily="34" charset="0"/>
                </a:rPr>
                <a:t>Verify your environment</a:t>
              </a:r>
            </a:p>
          </p:txBody>
        </p:sp>
        <p:sp>
          <p:nvSpPr>
            <p:cNvPr id="8" name="TextBox 7"/>
            <p:cNvSpPr txBox="1"/>
            <p:nvPr/>
          </p:nvSpPr>
          <p:spPr>
            <a:xfrm>
              <a:off x="1219200" y="2434771"/>
              <a:ext cx="3048000" cy="400110"/>
            </a:xfrm>
            <a:prstGeom prst="rect">
              <a:avLst/>
            </a:prstGeom>
            <a:noFill/>
          </p:spPr>
          <p:txBody>
            <a:bodyPr wrap="square" rtlCol="0">
              <a:spAutoFit/>
            </a:bodyPr>
            <a:lstStyle/>
            <a:p>
              <a:pPr lvl="0"/>
              <a:r>
                <a:rPr lang="en-US" sz="2000" b="1" dirty="0">
                  <a:solidFill>
                    <a:schemeClr val="bg1"/>
                  </a:solidFill>
                  <a:latin typeface="Corbel" panose="020B0503020204020204" pitchFamily="34" charset="0"/>
                </a:rPr>
                <a:t>Describe your business</a:t>
              </a:r>
            </a:p>
          </p:txBody>
        </p:sp>
        <p:sp>
          <p:nvSpPr>
            <p:cNvPr id="5" name="TextBox 4"/>
            <p:cNvSpPr txBox="1"/>
            <p:nvPr/>
          </p:nvSpPr>
          <p:spPr>
            <a:xfrm>
              <a:off x="998512" y="1752600"/>
              <a:ext cx="3048000" cy="400110"/>
            </a:xfrm>
            <a:prstGeom prst="rect">
              <a:avLst/>
            </a:prstGeom>
            <a:noFill/>
          </p:spPr>
          <p:txBody>
            <a:bodyPr wrap="square" rtlCol="0">
              <a:spAutoFit/>
            </a:bodyPr>
            <a:lstStyle/>
            <a:p>
              <a:pPr lvl="0"/>
              <a:r>
                <a:rPr lang="en-US" sz="2000" b="1" dirty="0">
                  <a:solidFill>
                    <a:schemeClr val="bg1"/>
                  </a:solidFill>
                  <a:latin typeface="Corbel" panose="020B0503020204020204" pitchFamily="34" charset="0"/>
                </a:rPr>
                <a:t>Clarify vision &amp; mission</a:t>
              </a:r>
            </a:p>
          </p:txBody>
        </p:sp>
      </p:grpSp>
      <p:sp>
        <p:nvSpPr>
          <p:cNvPr id="2" name="Title 1"/>
          <p:cNvSpPr>
            <a:spLocks noGrp="1"/>
          </p:cNvSpPr>
          <p:nvPr>
            <p:ph type="title"/>
          </p:nvPr>
        </p:nvSpPr>
        <p:spPr/>
        <p:txBody>
          <a:bodyPr/>
          <a:lstStyle/>
          <a:p>
            <a:r>
              <a:rPr lang="en-US" dirty="0"/>
              <a:t>8 PLANNING STEPS</a:t>
            </a:r>
          </a:p>
        </p:txBody>
      </p:sp>
    </p:spTree>
    <p:extLst>
      <p:ext uri="{BB962C8B-B14F-4D97-AF65-F5344CB8AC3E}">
        <p14:creationId xmlns:p14="http://schemas.microsoft.com/office/powerpoint/2010/main" val="2331389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lstStyle/>
          <a:p>
            <a:pPr>
              <a:lnSpc>
                <a:spcPts val="4280"/>
              </a:lnSpc>
            </a:pPr>
            <a:r>
              <a:rPr lang="en-US" dirty="0">
                <a:solidFill>
                  <a:schemeClr val="tx1">
                    <a:lumMod val="65000"/>
                    <a:lumOff val="35000"/>
                  </a:schemeClr>
                </a:solidFill>
              </a:rPr>
              <a:t>CREATING YOUR BUSINESS PLAN</a:t>
            </a:r>
          </a:p>
        </p:txBody>
      </p:sp>
      <p:sp>
        <p:nvSpPr>
          <p:cNvPr id="3" name="Content Placeholder 2"/>
          <p:cNvSpPr>
            <a:spLocks noGrp="1"/>
          </p:cNvSpPr>
          <p:nvPr>
            <p:ph idx="1"/>
          </p:nvPr>
        </p:nvSpPr>
        <p:spPr/>
        <p:txBody>
          <a:bodyPr/>
          <a:lstStyle/>
          <a:p>
            <a:pPr>
              <a:buClr>
                <a:schemeClr val="tx2"/>
              </a:buClr>
            </a:pPr>
            <a:r>
              <a:rPr lang="en-US" dirty="0"/>
              <a:t>How will you create a powerful document?</a:t>
            </a:r>
          </a:p>
          <a:p>
            <a:pPr lvl="1">
              <a:buClr>
                <a:schemeClr val="tx2"/>
              </a:buClr>
            </a:pPr>
            <a:r>
              <a:rPr lang="en-US" dirty="0"/>
              <a:t>Who</a:t>
            </a:r>
          </a:p>
          <a:p>
            <a:pPr lvl="1">
              <a:buClr>
                <a:schemeClr val="tx2"/>
              </a:buClr>
            </a:pPr>
            <a:r>
              <a:rPr lang="en-US" dirty="0"/>
              <a:t>When</a:t>
            </a:r>
          </a:p>
          <a:p>
            <a:pPr lvl="1">
              <a:buClr>
                <a:schemeClr val="tx2"/>
              </a:buClr>
            </a:pPr>
            <a:r>
              <a:rPr lang="en-US" dirty="0"/>
              <a:t>What</a:t>
            </a:r>
          </a:p>
          <a:p>
            <a:pPr>
              <a:buClr>
                <a:schemeClr val="tx2"/>
              </a:buClr>
            </a:pPr>
            <a:r>
              <a:rPr lang="en-US" dirty="0"/>
              <a:t>List tasks for preparing company-specific business plan.</a:t>
            </a:r>
          </a:p>
          <a:p>
            <a:pPr lvl="1">
              <a:buClr>
                <a:schemeClr val="tx2"/>
              </a:buClr>
            </a:pPr>
            <a:r>
              <a:rPr lang="en-US" dirty="0"/>
              <a:t>Due dates</a:t>
            </a:r>
          </a:p>
          <a:p>
            <a:pPr lvl="1">
              <a:buClr>
                <a:schemeClr val="tx2"/>
              </a:buClr>
            </a:pPr>
            <a:r>
              <a:rPr lang="en-US" dirty="0"/>
              <a:t>Assignments</a:t>
            </a:r>
          </a:p>
        </p:txBody>
      </p:sp>
      <p:sp>
        <p:nvSpPr>
          <p:cNvPr id="4" name="Slide Number Placeholder 3"/>
          <p:cNvSpPr>
            <a:spLocks noGrp="1"/>
          </p:cNvSpPr>
          <p:nvPr>
            <p:ph type="sldNum" sz="quarter" idx="10"/>
          </p:nvPr>
        </p:nvSpPr>
        <p:spPr/>
        <p:txBody>
          <a:bodyPr/>
          <a:lstStyle/>
          <a:p>
            <a:fld id="{40E98871-0D1C-407F-833F-F1F85235FF83}" type="slidenum">
              <a:rPr lang="en-US" smtClean="0"/>
              <a:pPr/>
              <a:t>33</a:t>
            </a:fld>
            <a:endParaRPr lang="en-US" dirty="0"/>
          </a:p>
        </p:txBody>
      </p:sp>
    </p:spTree>
    <p:extLst>
      <p:ext uri="{BB962C8B-B14F-4D97-AF65-F5344CB8AC3E}">
        <p14:creationId xmlns:p14="http://schemas.microsoft.com/office/powerpoint/2010/main" val="3859722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0E98871-0D1C-407F-833F-F1F85235FF83}" type="slidenum">
              <a:rPr lang="en-US" smtClean="0"/>
              <a:pPr/>
              <a:t>34</a:t>
            </a:fld>
            <a:endParaRPr lang="en-US" dirty="0"/>
          </a:p>
        </p:txBody>
      </p:sp>
      <p:sp>
        <p:nvSpPr>
          <p:cNvPr id="7" name="TextBox 6"/>
          <p:cNvSpPr txBox="1"/>
          <p:nvPr/>
        </p:nvSpPr>
        <p:spPr>
          <a:xfrm>
            <a:off x="457200" y="2755952"/>
            <a:ext cx="8077200" cy="1406154"/>
          </a:xfrm>
          <a:prstGeom prst="rect">
            <a:avLst/>
          </a:prstGeom>
          <a:noFill/>
        </p:spPr>
        <p:txBody>
          <a:bodyPr wrap="square" rtlCol="0">
            <a:spAutoFit/>
          </a:bodyPr>
          <a:lstStyle/>
          <a:p>
            <a:pPr algn="ctr">
              <a:lnSpc>
                <a:spcPct val="85000"/>
              </a:lnSpc>
            </a:pPr>
            <a:r>
              <a:rPr lang="en-US" sz="5000" b="1" dirty="0">
                <a:solidFill>
                  <a:schemeClr val="accent5">
                    <a:lumMod val="50000"/>
                  </a:schemeClr>
                </a:solidFill>
                <a:latin typeface="Corbel" panose="020B0503020204020204" pitchFamily="34" charset="0"/>
              </a:rPr>
              <a:t>THE 1-HOUR BUSINESS PLAN APPLICATION</a:t>
            </a:r>
          </a:p>
        </p:txBody>
      </p:sp>
      <p:sp>
        <p:nvSpPr>
          <p:cNvPr id="6" name="TextBox 5"/>
          <p:cNvSpPr txBox="1"/>
          <p:nvPr/>
        </p:nvSpPr>
        <p:spPr>
          <a:xfrm>
            <a:off x="457200" y="2213759"/>
            <a:ext cx="8077200" cy="523220"/>
          </a:xfrm>
          <a:prstGeom prst="rect">
            <a:avLst/>
          </a:prstGeom>
          <a:noFill/>
        </p:spPr>
        <p:txBody>
          <a:bodyPr wrap="square" rtlCol="0">
            <a:spAutoFit/>
          </a:bodyPr>
          <a:lstStyle/>
          <a:p>
            <a:pPr algn="ctr"/>
            <a:r>
              <a:rPr lang="en-US" sz="2800" b="1" dirty="0">
                <a:solidFill>
                  <a:schemeClr val="accent6"/>
                </a:solidFill>
                <a:latin typeface="Ebrima" panose="02000000000000000000" pitchFamily="2" charset="0"/>
                <a:ea typeface="Ebrima" panose="02000000000000000000" pitchFamily="2" charset="0"/>
                <a:cs typeface="Ebrima" panose="02000000000000000000" pitchFamily="2" charset="0"/>
              </a:rPr>
              <a:t>DESCRIBE YOUR BUSINESS:</a:t>
            </a:r>
          </a:p>
        </p:txBody>
      </p:sp>
      <p:sp>
        <p:nvSpPr>
          <p:cNvPr id="2" name="Title 1"/>
          <p:cNvSpPr>
            <a:spLocks noGrp="1"/>
          </p:cNvSpPr>
          <p:nvPr>
            <p:ph type="title"/>
          </p:nvPr>
        </p:nvSpPr>
        <p:spPr/>
        <p:txBody>
          <a:bodyPr/>
          <a:lstStyle/>
          <a:p>
            <a:r>
              <a:rPr lang="en-US" dirty="0"/>
              <a:t>HOW WILL YOU BEGIN?</a:t>
            </a:r>
          </a:p>
        </p:txBody>
      </p:sp>
    </p:spTree>
    <p:extLst>
      <p:ext uri="{BB962C8B-B14F-4D97-AF65-F5344CB8AC3E}">
        <p14:creationId xmlns:p14="http://schemas.microsoft.com/office/powerpoint/2010/main" val="24919654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PLANNING RESOURCES</a:t>
            </a:r>
          </a:p>
        </p:txBody>
      </p:sp>
      <p:sp>
        <p:nvSpPr>
          <p:cNvPr id="3" name="Content Placeholder 2"/>
          <p:cNvSpPr>
            <a:spLocks noGrp="1"/>
          </p:cNvSpPr>
          <p:nvPr>
            <p:ph idx="1"/>
          </p:nvPr>
        </p:nvSpPr>
        <p:spPr>
          <a:xfrm>
            <a:off x="457200" y="1417637"/>
            <a:ext cx="8229600" cy="4678363"/>
          </a:xfrm>
        </p:spPr>
        <p:txBody>
          <a:bodyPr>
            <a:noAutofit/>
          </a:bodyPr>
          <a:lstStyle/>
          <a:p>
            <a:pPr marL="0" indent="0">
              <a:buNone/>
            </a:pPr>
            <a:r>
              <a:rPr lang="en-US" sz="2600" dirty="0"/>
              <a:t>Links with detailed information on business planning:</a:t>
            </a:r>
          </a:p>
          <a:p>
            <a:r>
              <a:rPr lang="en-US" sz="2400" dirty="0"/>
              <a:t>Business planning software.</a:t>
            </a:r>
          </a:p>
          <a:p>
            <a:pPr lvl="1"/>
            <a:r>
              <a:rPr lang="en-US" sz="2200" dirty="0" err="1">
                <a:hlinkClick r:id="rId3"/>
              </a:rPr>
              <a:t>Bplans</a:t>
            </a:r>
            <a:r>
              <a:rPr lang="en-US" sz="2200" dirty="0">
                <a:hlinkClick r:id="rId3"/>
              </a:rPr>
              <a:t>: The Complete Guide to Business Planning</a:t>
            </a:r>
            <a:r>
              <a:rPr lang="en-US" sz="2200" dirty="0"/>
              <a:t> </a:t>
            </a:r>
          </a:p>
          <a:p>
            <a:pPr lvl="1"/>
            <a:r>
              <a:rPr lang="en-US" sz="2200" dirty="0">
                <a:hlinkClick r:id="rId4"/>
              </a:rPr>
              <a:t>Business Plan Pro: Business Planning Software Solution</a:t>
            </a:r>
            <a:r>
              <a:rPr lang="en-US" sz="2200" dirty="0"/>
              <a:t> </a:t>
            </a:r>
          </a:p>
          <a:p>
            <a:r>
              <a:rPr lang="en-US" sz="2400" dirty="0">
                <a:hlinkClick r:id="rId5"/>
              </a:rPr>
              <a:t>National Association of Home Builders (NAHB)</a:t>
            </a:r>
            <a:r>
              <a:rPr lang="en-US" sz="2400" dirty="0"/>
              <a:t> </a:t>
            </a:r>
          </a:p>
          <a:p>
            <a:pPr lvl="1"/>
            <a:r>
              <a:rPr lang="en-US" sz="2200" dirty="0"/>
              <a:t>Market analysis.</a:t>
            </a:r>
          </a:p>
          <a:p>
            <a:pPr lvl="1"/>
            <a:r>
              <a:rPr lang="en-US" sz="2200" dirty="0"/>
              <a:t>Markup benchmarks.</a:t>
            </a:r>
          </a:p>
          <a:p>
            <a:r>
              <a:rPr lang="en-US" sz="2400" dirty="0">
                <a:hlinkClick r:id="rId6"/>
              </a:rPr>
              <a:t>US Small Business Administration</a:t>
            </a:r>
            <a:r>
              <a:rPr lang="en-US" sz="2400" dirty="0"/>
              <a:t> </a:t>
            </a:r>
          </a:p>
          <a:p>
            <a:pPr lvl="1"/>
            <a:r>
              <a:rPr lang="en-US" sz="2200" dirty="0"/>
              <a:t>Learning Center. </a:t>
            </a:r>
          </a:p>
          <a:p>
            <a:pPr lvl="1"/>
            <a:r>
              <a:rPr lang="en-US" sz="2200" i="1" dirty="0"/>
              <a:t>Create Your Business Plan</a:t>
            </a:r>
            <a:r>
              <a:rPr lang="en-US" sz="2200" dirty="0"/>
              <a:t>.</a:t>
            </a:r>
          </a:p>
        </p:txBody>
      </p:sp>
      <p:sp>
        <p:nvSpPr>
          <p:cNvPr id="4" name="Slide Number Placeholder 3"/>
          <p:cNvSpPr>
            <a:spLocks noGrp="1"/>
          </p:cNvSpPr>
          <p:nvPr>
            <p:ph type="sldNum" sz="quarter" idx="10"/>
          </p:nvPr>
        </p:nvSpPr>
        <p:spPr/>
        <p:txBody>
          <a:bodyPr/>
          <a:lstStyle/>
          <a:p>
            <a:fld id="{40E98871-0D1C-407F-833F-F1F85235FF83}" type="slidenum">
              <a:rPr lang="en-US" smtClean="0"/>
              <a:pPr/>
              <a:t>35</a:t>
            </a:fld>
            <a:endParaRPr lang="en-US" dirty="0"/>
          </a:p>
        </p:txBody>
      </p:sp>
    </p:spTree>
    <p:extLst>
      <p:ext uri="{BB962C8B-B14F-4D97-AF65-F5344CB8AC3E}">
        <p14:creationId xmlns:p14="http://schemas.microsoft.com/office/powerpoint/2010/main" val="3609680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COURSE OVERVIEW</a:t>
            </a:r>
            <a:endParaRPr lang="en-US" dirty="0"/>
          </a:p>
        </p:txBody>
      </p:sp>
      <p:sp>
        <p:nvSpPr>
          <p:cNvPr id="3" name="Content Placeholder 2"/>
          <p:cNvSpPr>
            <a:spLocks noGrp="1"/>
          </p:cNvSpPr>
          <p:nvPr>
            <p:ph idx="1"/>
          </p:nvPr>
        </p:nvSpPr>
        <p:spPr/>
        <p:txBody>
          <a:bodyPr>
            <a:normAutofit fontScale="92500"/>
          </a:bodyPr>
          <a:lstStyle/>
          <a:p>
            <a:r>
              <a:rPr lang="en-US" dirty="0"/>
              <a:t>Session 1: Introduction to Bonding and Business Planning</a:t>
            </a:r>
          </a:p>
          <a:p>
            <a:r>
              <a:rPr lang="en-US" dirty="0"/>
              <a:t>Session 2: Requirements: Applicability &amp; Reporting</a:t>
            </a:r>
          </a:p>
          <a:p>
            <a:r>
              <a:rPr lang="en-US" dirty="0"/>
              <a:t>Session 3: Business Planning</a:t>
            </a:r>
          </a:p>
          <a:p>
            <a:pPr>
              <a:spcBef>
                <a:spcPts val="0"/>
              </a:spcBef>
            </a:pPr>
            <a:r>
              <a:rPr lang="en-US" dirty="0"/>
              <a:t>Session 4: Financial Management</a:t>
            </a:r>
          </a:p>
          <a:p>
            <a:pPr>
              <a:spcBef>
                <a:spcPts val="0"/>
              </a:spcBef>
            </a:pPr>
            <a:r>
              <a:rPr lang="en-US" dirty="0"/>
              <a:t>Session 5: Working Capital and Loan Applications</a:t>
            </a:r>
          </a:p>
          <a:p>
            <a:pPr>
              <a:spcBef>
                <a:spcPts val="0"/>
              </a:spcBef>
            </a:pPr>
            <a:r>
              <a:rPr lang="en-US" dirty="0"/>
              <a:t>Session 6: Contracting Opportunities</a:t>
            </a:r>
          </a:p>
          <a:p>
            <a:pPr>
              <a:spcBef>
                <a:spcPts val="0"/>
              </a:spcBef>
            </a:pPr>
            <a:r>
              <a:rPr lang="en-US" dirty="0"/>
              <a:t>Session 7: Bonding </a:t>
            </a:r>
          </a:p>
          <a:p>
            <a:pPr>
              <a:spcBef>
                <a:spcPts val="0"/>
              </a:spcBef>
            </a:pPr>
            <a:r>
              <a:rPr lang="en-US" dirty="0"/>
              <a:t>Session 8: Wrap-up</a:t>
            </a:r>
          </a:p>
        </p:txBody>
      </p:sp>
      <p:sp>
        <p:nvSpPr>
          <p:cNvPr id="4" name="Slide Number Placeholder 3"/>
          <p:cNvSpPr>
            <a:spLocks noGrp="1"/>
          </p:cNvSpPr>
          <p:nvPr>
            <p:ph type="sldNum" sz="quarter" idx="10"/>
          </p:nvPr>
        </p:nvSpPr>
        <p:spPr/>
        <p:txBody>
          <a:bodyPr/>
          <a:lstStyle/>
          <a:p>
            <a:fld id="{40E98871-0D1C-407F-833F-F1F85235FF83}" type="slidenum">
              <a:rPr lang="en-US" smtClean="0"/>
              <a:pPr/>
              <a:t>4</a:t>
            </a:fld>
            <a:endParaRPr lang="en-US" dirty="0"/>
          </a:p>
        </p:txBody>
      </p:sp>
    </p:spTree>
    <p:extLst>
      <p:ext uri="{BB962C8B-B14F-4D97-AF65-F5344CB8AC3E}">
        <p14:creationId xmlns:p14="http://schemas.microsoft.com/office/powerpoint/2010/main" val="210211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SESSION OVERVIEW</a:t>
            </a:r>
          </a:p>
        </p:txBody>
      </p:sp>
      <p:sp>
        <p:nvSpPr>
          <p:cNvPr id="3" name="Content Placeholder 2"/>
          <p:cNvSpPr>
            <a:spLocks noGrp="1"/>
          </p:cNvSpPr>
          <p:nvPr>
            <p:ph idx="1"/>
          </p:nvPr>
        </p:nvSpPr>
        <p:spPr/>
        <p:txBody>
          <a:bodyPr>
            <a:normAutofit fontScale="92500" lnSpcReduction="20000"/>
          </a:bodyPr>
          <a:lstStyle/>
          <a:p>
            <a:r>
              <a:rPr lang="en-US" dirty="0"/>
              <a:t>Part A: Bonding</a:t>
            </a:r>
          </a:p>
          <a:p>
            <a:pPr lvl="1"/>
            <a:r>
              <a:rPr lang="en-US" dirty="0"/>
              <a:t>Surety Bond Basics</a:t>
            </a:r>
          </a:p>
          <a:p>
            <a:pPr lvl="1"/>
            <a:r>
              <a:rPr lang="en-US" dirty="0"/>
              <a:t>Bonds vs. Insurance</a:t>
            </a:r>
          </a:p>
          <a:p>
            <a:pPr lvl="1"/>
            <a:r>
              <a:rPr lang="en-US" dirty="0"/>
              <a:t>Types of Surety Bonds</a:t>
            </a:r>
          </a:p>
          <a:p>
            <a:pPr lvl="1"/>
            <a:r>
              <a:rPr lang="en-US" dirty="0"/>
              <a:t>Why Get a Bond?</a:t>
            </a:r>
          </a:p>
          <a:p>
            <a:pPr lvl="1"/>
            <a:r>
              <a:rPr lang="en-US" dirty="0"/>
              <a:t>Underwriting: Capacity, Financial Strength, Character, Guarantee</a:t>
            </a:r>
          </a:p>
          <a:p>
            <a:r>
              <a:rPr lang="en-US" dirty="0"/>
              <a:t>Part B: Business Plan</a:t>
            </a:r>
          </a:p>
          <a:p>
            <a:pPr lvl="1"/>
            <a:r>
              <a:rPr lang="en-US" dirty="0"/>
              <a:t>Why Plan? </a:t>
            </a:r>
          </a:p>
          <a:p>
            <a:pPr lvl="1"/>
            <a:r>
              <a:rPr lang="en-US" dirty="0"/>
              <a:t>Parts of a Business Plan</a:t>
            </a:r>
          </a:p>
          <a:p>
            <a:pPr lvl="1"/>
            <a:r>
              <a:rPr lang="en-US" dirty="0"/>
              <a:t>Examples</a:t>
            </a:r>
          </a:p>
          <a:p>
            <a:r>
              <a:rPr lang="en-US" dirty="0"/>
              <a:t>Resources</a:t>
            </a:r>
          </a:p>
        </p:txBody>
      </p:sp>
      <p:sp>
        <p:nvSpPr>
          <p:cNvPr id="4" name="Slide Number Placeholder 3"/>
          <p:cNvSpPr>
            <a:spLocks noGrp="1"/>
          </p:cNvSpPr>
          <p:nvPr>
            <p:ph type="sldNum" sz="quarter" idx="10"/>
          </p:nvPr>
        </p:nvSpPr>
        <p:spPr/>
        <p:txBody>
          <a:bodyPr/>
          <a:lstStyle/>
          <a:p>
            <a:fld id="{40E98871-0D1C-407F-833F-F1F85235FF83}" type="slidenum">
              <a:rPr lang="en-US" smtClean="0"/>
              <a:pPr/>
              <a:t>5</a:t>
            </a:fld>
            <a:endParaRPr lang="en-US" dirty="0"/>
          </a:p>
        </p:txBody>
      </p:sp>
    </p:spTree>
    <p:extLst>
      <p:ext uri="{BB962C8B-B14F-4D97-AF65-F5344CB8AC3E}">
        <p14:creationId xmlns:p14="http://schemas.microsoft.com/office/powerpoint/2010/main" val="1817238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PART A:</a:t>
            </a:r>
          </a:p>
        </p:txBody>
      </p:sp>
      <p:sp>
        <p:nvSpPr>
          <p:cNvPr id="3" name="Text Placeholder 2"/>
          <p:cNvSpPr>
            <a:spLocks noGrp="1"/>
          </p:cNvSpPr>
          <p:nvPr>
            <p:ph type="body" sz="quarter" idx="11"/>
          </p:nvPr>
        </p:nvSpPr>
        <p:spPr/>
        <p:txBody>
          <a:bodyPr>
            <a:normAutofit/>
          </a:bodyPr>
          <a:lstStyle/>
          <a:p>
            <a:r>
              <a:rPr lang="en-US" dirty="0"/>
              <a:t>INTRODUCTION TO BONDING</a:t>
            </a:r>
          </a:p>
        </p:txBody>
      </p:sp>
    </p:spTree>
    <p:extLst>
      <p:ext uri="{BB962C8B-B14F-4D97-AF65-F5344CB8AC3E}">
        <p14:creationId xmlns:p14="http://schemas.microsoft.com/office/powerpoint/2010/main" val="743038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rPr>
              <a:t>LEARNING OBJECTIVES</a:t>
            </a:r>
          </a:p>
        </p:txBody>
      </p:sp>
      <p:sp>
        <p:nvSpPr>
          <p:cNvPr id="3" name="Content Placeholder 2"/>
          <p:cNvSpPr>
            <a:spLocks noGrp="1"/>
          </p:cNvSpPr>
          <p:nvPr>
            <p:ph idx="1"/>
          </p:nvPr>
        </p:nvSpPr>
        <p:spPr/>
        <p:txBody>
          <a:bodyPr/>
          <a:lstStyle/>
          <a:p>
            <a:pPr>
              <a:spcAft>
                <a:spcPts val="1600"/>
              </a:spcAft>
            </a:pPr>
            <a:r>
              <a:rPr lang="en-US" dirty="0"/>
              <a:t>Learn why bonds are important and desirable for your business.</a:t>
            </a:r>
          </a:p>
          <a:p>
            <a:pPr>
              <a:spcAft>
                <a:spcPts val="1600"/>
              </a:spcAft>
            </a:pPr>
            <a:r>
              <a:rPr lang="en-US" dirty="0"/>
              <a:t>Learn the history of bonds and the different types of bonds.</a:t>
            </a:r>
          </a:p>
          <a:p>
            <a:pPr>
              <a:spcAft>
                <a:spcPts val="1600"/>
              </a:spcAft>
            </a:pPr>
            <a:r>
              <a:rPr lang="en-US" dirty="0"/>
              <a:t>Learn how to obtain performance bonds.</a:t>
            </a:r>
          </a:p>
          <a:p>
            <a:pPr>
              <a:spcAft>
                <a:spcPts val="1600"/>
              </a:spcAft>
            </a:pPr>
            <a:r>
              <a:rPr lang="en-US" dirty="0"/>
              <a:t>Identify criteria and/or documentation your company already has in place and what to focus on during course.</a:t>
            </a:r>
          </a:p>
        </p:txBody>
      </p:sp>
      <p:sp>
        <p:nvSpPr>
          <p:cNvPr id="4" name="Slide Number Placeholder 3"/>
          <p:cNvSpPr>
            <a:spLocks noGrp="1"/>
          </p:cNvSpPr>
          <p:nvPr>
            <p:ph type="sldNum" sz="quarter" idx="10"/>
          </p:nvPr>
        </p:nvSpPr>
        <p:spPr/>
        <p:txBody>
          <a:bodyPr/>
          <a:lstStyle/>
          <a:p>
            <a:fld id="{40E98871-0D1C-407F-833F-F1F85235FF83}" type="slidenum">
              <a:rPr lang="en-US" smtClean="0"/>
              <a:pPr/>
              <a:t>7</a:t>
            </a:fld>
            <a:endParaRPr lang="en-US" dirty="0"/>
          </a:p>
        </p:txBody>
      </p:sp>
    </p:spTree>
    <p:extLst>
      <p:ext uri="{BB962C8B-B14F-4D97-AF65-F5344CB8AC3E}">
        <p14:creationId xmlns:p14="http://schemas.microsoft.com/office/powerpoint/2010/main" val="2305447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6F311D-1650-4D84-9DF3-C771D26F9FEC}"/>
              </a:ext>
            </a:extLst>
          </p:cNvPr>
          <p:cNvSpPr>
            <a:spLocks noGrp="1"/>
          </p:cNvSpPr>
          <p:nvPr>
            <p:ph type="title"/>
          </p:nvPr>
        </p:nvSpPr>
        <p:spPr/>
        <p:txBody>
          <a:bodyPr/>
          <a:lstStyle/>
          <a:p>
            <a:r>
              <a:rPr lang="en-US" dirty="0">
                <a:solidFill>
                  <a:schemeClr val="tx1">
                    <a:lumMod val="65000"/>
                    <a:lumOff val="35000"/>
                  </a:schemeClr>
                </a:solidFill>
              </a:rPr>
              <a:t>HISTORY OF BONDING</a:t>
            </a:r>
          </a:p>
        </p:txBody>
      </p:sp>
      <p:sp>
        <p:nvSpPr>
          <p:cNvPr id="3" name="Content Placeholder 2">
            <a:extLst>
              <a:ext uri="{FF2B5EF4-FFF2-40B4-BE49-F238E27FC236}">
                <a16:creationId xmlns:a16="http://schemas.microsoft.com/office/drawing/2014/main" xmlns="" id="{77B36D87-1941-477F-A0C0-7A9CAF536FF9}"/>
              </a:ext>
            </a:extLst>
          </p:cNvPr>
          <p:cNvSpPr>
            <a:spLocks noGrp="1"/>
          </p:cNvSpPr>
          <p:nvPr>
            <p:ph idx="1"/>
          </p:nvPr>
        </p:nvSpPr>
        <p:spPr/>
        <p:txBody>
          <a:bodyPr>
            <a:normAutofit/>
          </a:bodyPr>
          <a:lstStyle/>
          <a:p>
            <a:r>
              <a:rPr lang="en-US" dirty="0"/>
              <a:t>Surety bonds have existed for thousands </a:t>
            </a:r>
            <a:br>
              <a:rPr lang="en-US" dirty="0"/>
            </a:br>
            <a:r>
              <a:rPr lang="en-US" dirty="0"/>
              <a:t>of years.</a:t>
            </a:r>
          </a:p>
          <a:p>
            <a:pPr lvl="1"/>
            <a:r>
              <a:rPr lang="en-US" sz="1900" dirty="0"/>
              <a:t>First known example is from 2750 BCE:</a:t>
            </a:r>
          </a:p>
          <a:p>
            <a:pPr lvl="2"/>
            <a:r>
              <a:rPr lang="en-US" sz="1600" dirty="0"/>
              <a:t>A Mesopotamian tablet stated that a farmer would work another farmer’s field because he had to serve in the army. The two farmers agreed to </a:t>
            </a:r>
            <a:br>
              <a:rPr lang="en-US" sz="1600" dirty="0"/>
            </a:br>
            <a:r>
              <a:rPr lang="en-US" sz="1600" dirty="0"/>
              <a:t>split the profit evenly. A local merchant served as the world's first known surety </a:t>
            </a:r>
            <a:br>
              <a:rPr lang="en-US" sz="1600" dirty="0"/>
            </a:br>
            <a:r>
              <a:rPr lang="en-US" sz="1600" dirty="0"/>
              <a:t>by guaranteeing that the second farmer would keep his word.</a:t>
            </a:r>
          </a:p>
          <a:p>
            <a:pPr lvl="1"/>
            <a:r>
              <a:rPr lang="en-US" sz="2000" dirty="0"/>
              <a:t>In the mid-1800s, surety companies were established in the </a:t>
            </a:r>
            <a:br>
              <a:rPr lang="en-US" sz="2000" dirty="0"/>
            </a:br>
            <a:r>
              <a:rPr lang="en-US" sz="2000" dirty="0"/>
              <a:t>United States and England.</a:t>
            </a:r>
          </a:p>
          <a:p>
            <a:pPr lvl="1"/>
            <a:r>
              <a:rPr lang="en-US" sz="2000" b="1" dirty="0"/>
              <a:t>In 1894, </a:t>
            </a:r>
            <a:r>
              <a:rPr lang="en-US" sz="2000" dirty="0"/>
              <a:t>Congress passed the Heard Act, which required surety bonds on all federally funded projects.</a:t>
            </a:r>
            <a:endParaRPr lang="en-US" dirty="0"/>
          </a:p>
          <a:p>
            <a:r>
              <a:rPr lang="en-US" dirty="0"/>
              <a:t>Bonds provide a guarantee against failure </a:t>
            </a:r>
            <a:br>
              <a:rPr lang="en-US" dirty="0"/>
            </a:br>
            <a:r>
              <a:rPr lang="en-US" dirty="0"/>
              <a:t>to perform work. </a:t>
            </a:r>
          </a:p>
        </p:txBody>
      </p:sp>
      <p:sp>
        <p:nvSpPr>
          <p:cNvPr id="4" name="Slide Number Placeholder 3">
            <a:extLst>
              <a:ext uri="{FF2B5EF4-FFF2-40B4-BE49-F238E27FC236}">
                <a16:creationId xmlns:a16="http://schemas.microsoft.com/office/drawing/2014/main" xmlns="" id="{028B0B97-0BFB-47E9-BF65-A211351C00A1}"/>
              </a:ext>
            </a:extLst>
          </p:cNvPr>
          <p:cNvSpPr>
            <a:spLocks noGrp="1"/>
          </p:cNvSpPr>
          <p:nvPr>
            <p:ph type="sldNum" sz="quarter" idx="10"/>
          </p:nvPr>
        </p:nvSpPr>
        <p:spPr/>
        <p:txBody>
          <a:bodyPr/>
          <a:lstStyle/>
          <a:p>
            <a:fld id="{40E98871-0D1C-407F-833F-F1F85235FF83}" type="slidenum">
              <a:rPr lang="en-US" smtClean="0"/>
              <a:pPr/>
              <a:t>8</a:t>
            </a:fld>
            <a:endParaRPr lang="en-US" dirty="0"/>
          </a:p>
        </p:txBody>
      </p:sp>
    </p:spTree>
    <p:extLst>
      <p:ext uri="{BB962C8B-B14F-4D97-AF65-F5344CB8AC3E}">
        <p14:creationId xmlns:p14="http://schemas.microsoft.com/office/powerpoint/2010/main" val="1666785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161B0F82-3F7D-415E-B476-7E89CE0094A1}"/>
              </a:ext>
            </a:extLst>
          </p:cNvPr>
          <p:cNvSpPr>
            <a:spLocks noGrp="1"/>
          </p:cNvSpPr>
          <p:nvPr>
            <p:ph type="sldNum" sz="quarter" idx="10"/>
          </p:nvPr>
        </p:nvSpPr>
        <p:spPr/>
        <p:txBody>
          <a:bodyPr/>
          <a:lstStyle/>
          <a:p>
            <a:fld id="{40E98871-0D1C-407F-833F-F1F85235FF83}" type="slidenum">
              <a:rPr lang="en-US" smtClean="0"/>
              <a:pPr/>
              <a:t>9</a:t>
            </a:fld>
            <a:endParaRPr lang="en-US" dirty="0"/>
          </a:p>
        </p:txBody>
      </p:sp>
      <p:sp>
        <p:nvSpPr>
          <p:cNvPr id="5" name="Content Placeholder 2"/>
          <p:cNvSpPr txBox="1">
            <a:spLocks/>
          </p:cNvSpPr>
          <p:nvPr/>
        </p:nvSpPr>
        <p:spPr>
          <a:xfrm>
            <a:off x="3200400" y="3657600"/>
            <a:ext cx="5791200" cy="2449170"/>
          </a:xfrm>
          <a:prstGeom prst="rect">
            <a:avLst/>
          </a:prstGeom>
        </p:spPr>
        <p:txBody>
          <a:bodyPr vert="horz" lIns="91440" tIns="45720" rIns="91440" bIns="45720" rtlCol="0">
            <a:noAutofit/>
          </a:bodyPr>
          <a:lstStyle>
            <a:lvl1pPr marL="457200" indent="-457200" algn="l" defTabSz="914400" rtl="0" eaLnBrk="1" latinLnBrk="0" hangingPunct="1">
              <a:lnSpc>
                <a:spcPct val="85000"/>
              </a:lnSpc>
              <a:spcBef>
                <a:spcPts val="700"/>
              </a:spcBef>
              <a:spcAft>
                <a:spcPts val="600"/>
              </a:spcAft>
              <a:buClr>
                <a:schemeClr val="accent6"/>
              </a:buClr>
              <a:buFont typeface="Colaborate-Bold" pitchFamily="50" charset="0"/>
              <a:buChar char="−"/>
              <a:defRPr sz="3000" b="1" kern="1200">
                <a:solidFill>
                  <a:schemeClr val="tx1"/>
                </a:solidFill>
                <a:latin typeface="Corbel" panose="020B0503020204020204" pitchFamily="34" charset="0"/>
                <a:ea typeface="Ebrima" panose="02000000000000000000" pitchFamily="2" charset="0"/>
                <a:cs typeface="Ebrima" panose="02000000000000000000" pitchFamily="2" charset="0"/>
              </a:defRPr>
            </a:lvl1pPr>
            <a:lvl2pPr marL="914400" indent="-285750" algn="l" defTabSz="914400" rtl="0" eaLnBrk="1" latinLnBrk="0" hangingPunct="1">
              <a:lnSpc>
                <a:spcPct val="90000"/>
              </a:lnSpc>
              <a:spcBef>
                <a:spcPts val="200"/>
              </a:spcBef>
              <a:spcAft>
                <a:spcPts val="300"/>
              </a:spcAft>
              <a:buClr>
                <a:schemeClr val="accent6"/>
              </a:buClr>
              <a:buSzPct val="60000"/>
              <a:buFont typeface="Corbel" panose="020B0503020204020204" pitchFamily="34" charset="0"/>
              <a:buChar char="○"/>
              <a:defRPr sz="2800" kern="1200">
                <a:solidFill>
                  <a:schemeClr val="tx1"/>
                </a:solidFill>
                <a:latin typeface="Corbel" panose="020B0503020204020204" pitchFamily="34" charset="0"/>
                <a:ea typeface="Ebrima" panose="02000000000000000000" pitchFamily="2" charset="0"/>
                <a:cs typeface="Ebrima" panose="02000000000000000000" pitchFamily="2" charset="0"/>
              </a:defRPr>
            </a:lvl2pPr>
            <a:lvl3pPr marL="1280160" indent="-228600" algn="l" defTabSz="914400" rtl="0" eaLnBrk="1" latinLnBrk="0" hangingPunct="1">
              <a:spcBef>
                <a:spcPts val="300"/>
              </a:spcBef>
              <a:spcAft>
                <a:spcPts val="300"/>
              </a:spcAft>
              <a:buClr>
                <a:schemeClr val="accent6"/>
              </a:buClr>
              <a:buFont typeface="Arial" panose="020B0604020202020204" pitchFamily="34" charset="0"/>
              <a:buChar char="•"/>
              <a:defRPr sz="2400" kern="1200">
                <a:solidFill>
                  <a:schemeClr val="tx1"/>
                </a:solidFill>
                <a:latin typeface="Corbel" panose="020B0503020204020204" pitchFamily="34" charset="0"/>
                <a:ea typeface="Ebrima" panose="02000000000000000000" pitchFamily="2" charset="0"/>
                <a:cs typeface="Ebrima" panose="02000000000000000000" pitchFamily="2" charset="0"/>
              </a:defRPr>
            </a:lvl3pPr>
            <a:lvl4pPr marL="1828800" indent="-404813" algn="l" defTabSz="914400" rtl="0" eaLnBrk="1" latinLnBrk="0" hangingPunct="1">
              <a:spcBef>
                <a:spcPts val="200"/>
              </a:spcBef>
              <a:spcAft>
                <a:spcPts val="300"/>
              </a:spcAft>
              <a:buClr>
                <a:schemeClr val="accent6"/>
              </a:buClr>
              <a:buFont typeface="Arial" panose="020B0604020202020204" pitchFamily="34" charset="0"/>
              <a:buChar char="–"/>
              <a:defRPr sz="2000" kern="1200">
                <a:solidFill>
                  <a:schemeClr val="tx1"/>
                </a:solidFill>
                <a:latin typeface="Corbel" panose="020B0503020204020204" pitchFamily="34" charset="0"/>
                <a:ea typeface="Ebrima" panose="02000000000000000000" pitchFamily="2" charset="0"/>
                <a:cs typeface="Ebrima" panose="02000000000000000000" pitchFamily="2" charset="0"/>
              </a:defRPr>
            </a:lvl4pPr>
            <a:lvl5pPr marL="2194560" indent="-228600" algn="l" defTabSz="914400" rtl="0" eaLnBrk="1" latinLnBrk="0" hangingPunct="1">
              <a:spcBef>
                <a:spcPts val="200"/>
              </a:spcBef>
              <a:spcAft>
                <a:spcPts val="300"/>
              </a:spcAft>
              <a:buClr>
                <a:schemeClr val="accent6"/>
              </a:buClr>
              <a:buFont typeface="Arial" panose="020B0604020202020204" pitchFamily="34" charset="0"/>
              <a:buChar char="»"/>
              <a:defRPr sz="2000" kern="1200">
                <a:solidFill>
                  <a:schemeClr val="tx1"/>
                </a:solidFill>
                <a:latin typeface="Corbel" panose="020B0503020204020204" pitchFamily="34" charset="0"/>
                <a:ea typeface="Ebrima" panose="02000000000000000000" pitchFamily="2" charset="0"/>
                <a:cs typeface="Ebrima" panose="02000000000000000000" pitchFamily="2"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Colaborate-Bold" pitchFamily="50" charset="0"/>
              <a:buNone/>
            </a:pPr>
            <a:r>
              <a:rPr lang="en-US" sz="2400" dirty="0"/>
              <a:t>What is a surety bond?</a:t>
            </a:r>
          </a:p>
          <a:p>
            <a:pPr marL="0" lvl="1" indent="0">
              <a:buNone/>
            </a:pPr>
            <a:r>
              <a:rPr lang="en-US" sz="2000" dirty="0"/>
              <a:t>“Essentially, a surety bond is an insurance policy between the contractor, the client, and a third-party surety bond company that covers your promise</a:t>
            </a:r>
            <a:r>
              <a:rPr lang="en-US" sz="2000" dirty="0">
                <a:latin typeface="Arial" panose="020B0604020202020204" pitchFamily="34" charset="0"/>
                <a:cs typeface="Arial" panose="020B0604020202020204" pitchFamily="34" charset="0"/>
              </a:rPr>
              <a:t>—</a:t>
            </a:r>
            <a:r>
              <a:rPr lang="en-US" sz="2000" dirty="0"/>
              <a:t>and ability</a:t>
            </a:r>
            <a:r>
              <a:rPr lang="en-US" sz="2000" dirty="0">
                <a:latin typeface="Arial" panose="020B0604020202020204" pitchFamily="34" charset="0"/>
                <a:cs typeface="Arial" panose="020B0604020202020204" pitchFamily="34" charset="0"/>
              </a:rPr>
              <a:t>—</a:t>
            </a:r>
            <a:r>
              <a:rPr lang="en-US" sz="2000" dirty="0"/>
              <a:t>to complete the terms of a contractual agreement. Instead of you having to put up cash as a deposit, you get a surety bond.”</a:t>
            </a:r>
          </a:p>
          <a:p>
            <a:pPr marL="0" lvl="1" indent="0" algn="r">
              <a:buFont typeface="Corbel" panose="020B0503020204020204" pitchFamily="34" charset="0"/>
              <a:buNone/>
            </a:pPr>
            <a:r>
              <a:rPr lang="en-US" sz="2000" dirty="0"/>
              <a:t>-Nico Janssen, U.S. SBA</a:t>
            </a:r>
          </a:p>
        </p:txBody>
      </p:sp>
      <p:sp>
        <p:nvSpPr>
          <p:cNvPr id="3" name="Content Placeholder 2">
            <a:extLst>
              <a:ext uri="{FF2B5EF4-FFF2-40B4-BE49-F238E27FC236}">
                <a16:creationId xmlns:a16="http://schemas.microsoft.com/office/drawing/2014/main" xmlns="" id="{186514FB-D4DB-4933-96B8-10897B428B77}"/>
              </a:ext>
            </a:extLst>
          </p:cNvPr>
          <p:cNvSpPr>
            <a:spLocks noGrp="1"/>
          </p:cNvSpPr>
          <p:nvPr>
            <p:ph idx="1"/>
          </p:nvPr>
        </p:nvSpPr>
        <p:spPr>
          <a:xfrm>
            <a:off x="457200" y="1027385"/>
            <a:ext cx="8208579" cy="2553755"/>
          </a:xfrm>
        </p:spPr>
        <p:txBody>
          <a:bodyPr>
            <a:normAutofit/>
          </a:bodyPr>
          <a:lstStyle/>
          <a:p>
            <a:pPr marL="0" indent="0">
              <a:buNone/>
            </a:pPr>
            <a:r>
              <a:rPr lang="en-US" sz="2000" dirty="0"/>
              <a:t>A surety bond is defined as a contract among at least three parties:</a:t>
            </a:r>
          </a:p>
          <a:p>
            <a:r>
              <a:rPr lang="en-US" sz="2000" dirty="0"/>
              <a:t>The obligee: </a:t>
            </a:r>
            <a:r>
              <a:rPr lang="en-US" sz="2000" b="0" dirty="0"/>
              <a:t>The recipient of an obligation (e.g., the U.S. Government).</a:t>
            </a:r>
          </a:p>
          <a:p>
            <a:r>
              <a:rPr lang="en-US" sz="2000" dirty="0"/>
              <a:t>The principal: </a:t>
            </a:r>
            <a:r>
              <a:rPr lang="en-US" sz="2000" b="0" dirty="0"/>
              <a:t>The primary party who will perform the contractual obligation (e.g., your business).</a:t>
            </a:r>
          </a:p>
          <a:p>
            <a:r>
              <a:rPr lang="en-US" sz="2000" dirty="0"/>
              <a:t>The surety: </a:t>
            </a:r>
            <a:r>
              <a:rPr lang="en-US" sz="2000" b="0" dirty="0"/>
              <a:t>The party who assures the obligee that the principal </a:t>
            </a:r>
            <a:br>
              <a:rPr lang="en-US" sz="2000" b="0" dirty="0"/>
            </a:br>
            <a:r>
              <a:rPr lang="en-US" sz="2000" b="0" dirty="0"/>
              <a:t>can perform the task (e.g., the bonding company).</a:t>
            </a:r>
          </a:p>
        </p:txBody>
      </p:sp>
      <p:sp>
        <p:nvSpPr>
          <p:cNvPr id="2" name="Title 1">
            <a:extLst>
              <a:ext uri="{FF2B5EF4-FFF2-40B4-BE49-F238E27FC236}">
                <a16:creationId xmlns:a16="http://schemas.microsoft.com/office/drawing/2014/main" xmlns="" id="{7E33EB72-67A8-4021-8CCC-B484F940FCFB}"/>
              </a:ext>
            </a:extLst>
          </p:cNvPr>
          <p:cNvSpPr>
            <a:spLocks noGrp="1"/>
          </p:cNvSpPr>
          <p:nvPr>
            <p:ph type="title"/>
          </p:nvPr>
        </p:nvSpPr>
        <p:spPr>
          <a:xfrm>
            <a:off x="457200" y="274638"/>
            <a:ext cx="8229600" cy="715962"/>
          </a:xfrm>
        </p:spPr>
        <p:txBody>
          <a:bodyPr/>
          <a:lstStyle/>
          <a:p>
            <a:r>
              <a:rPr lang="en-US" dirty="0">
                <a:solidFill>
                  <a:schemeClr val="tx1">
                    <a:lumMod val="65000"/>
                    <a:lumOff val="35000"/>
                  </a:schemeClr>
                </a:solidFill>
              </a:rPr>
              <a:t>SURETY BOND BASICS</a:t>
            </a:r>
          </a:p>
        </p:txBody>
      </p:sp>
    </p:spTree>
    <p:extLst>
      <p:ext uri="{BB962C8B-B14F-4D97-AF65-F5344CB8AC3E}">
        <p14:creationId xmlns:p14="http://schemas.microsoft.com/office/powerpoint/2010/main" val="1918415538"/>
      </p:ext>
    </p:extLst>
  </p:cSld>
  <p:clrMapOvr>
    <a:masterClrMapping/>
  </p:clrMapOvr>
</p:sld>
</file>

<file path=ppt/theme/theme1.xml><?xml version="1.0" encoding="utf-8"?>
<a:theme xmlns:a="http://schemas.openxmlformats.org/drawingml/2006/main" name="no page number">
  <a:themeElements>
    <a:clrScheme name="Custom 2">
      <a:dk1>
        <a:sysClr val="windowText" lastClr="000000"/>
      </a:dk1>
      <a:lt1>
        <a:sysClr val="window" lastClr="FFFFFF"/>
      </a:lt1>
      <a:dk2>
        <a:srgbClr val="00AEEF"/>
      </a:dk2>
      <a:lt2>
        <a:srgbClr val="EEECE1"/>
      </a:lt2>
      <a:accent1>
        <a:srgbClr val="00AEEF"/>
      </a:accent1>
      <a:accent2>
        <a:srgbClr val="6D0D03"/>
      </a:accent2>
      <a:accent3>
        <a:srgbClr val="F97A6D"/>
      </a:accent3>
      <a:accent4>
        <a:srgbClr val="E7AA00"/>
      </a:accent4>
      <a:accent5>
        <a:srgbClr val="4BACC6"/>
      </a:accent5>
      <a:accent6>
        <a:srgbClr val="2CA7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6FBE235F732341B983B772615FC7A0" ma:contentTypeVersion="" ma:contentTypeDescription="Create a new document." ma:contentTypeScope="" ma:versionID="d049d5ba6a738be65585c0f512357bab">
  <xsd:schema xmlns:xsd="http://www.w3.org/2001/XMLSchema" xmlns:xs="http://www.w3.org/2001/XMLSchema" xmlns:p="http://schemas.microsoft.com/office/2006/metadata/properties" xmlns:ns2="65eea605-c228-4726-8d71-6d217479f738" targetNamespace="http://schemas.microsoft.com/office/2006/metadata/properties" ma:root="true" ma:fieldsID="9dbea6b172672c5b2cfaafe29a25dd1f" ns2:_="">
    <xsd:import namespace="65eea605-c228-4726-8d71-6d217479f738"/>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eea605-c228-4726-8d71-6d217479f73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B2E753-CDC5-4E74-B2F1-80BBB3B1F6A8}">
  <ds:schemaRef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 ds:uri="http://purl.org/dc/terms/"/>
    <ds:schemaRef ds:uri="65eea605-c228-4726-8d71-6d217479f738"/>
    <ds:schemaRef ds:uri="http://schemas.microsoft.com/office/2006/metadata/properties"/>
  </ds:schemaRefs>
</ds:datastoreItem>
</file>

<file path=customXml/itemProps2.xml><?xml version="1.0" encoding="utf-8"?>
<ds:datastoreItem xmlns:ds="http://schemas.openxmlformats.org/officeDocument/2006/customXml" ds:itemID="{9687FF17-5C78-4430-898B-822B19418F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eea605-c228-4726-8d71-6d217479f7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805369-0CA4-47D1-952C-5CD3D44054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11553</TotalTime>
  <Words>1559</Words>
  <Application>Microsoft Office PowerPoint</Application>
  <PresentationFormat>On-screen Show (4:3)</PresentationFormat>
  <Paragraphs>279</Paragraphs>
  <Slides>35</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.HelveticaNeueDeskInterface-Regular</vt:lpstr>
      <vt:lpstr>Arial</vt:lpstr>
      <vt:lpstr>Calibri</vt:lpstr>
      <vt:lpstr>Colaborate-Bold</vt:lpstr>
      <vt:lpstr>Corbel</vt:lpstr>
      <vt:lpstr>Ebrima</vt:lpstr>
      <vt:lpstr>Mangal</vt:lpstr>
      <vt:lpstr>no page number</vt:lpstr>
      <vt:lpstr>PowerPoint Presentation</vt:lpstr>
      <vt:lpstr>SMALL CONTRACTORS INITIATIVE</vt:lpstr>
      <vt:lpstr>WELCOME</vt:lpstr>
      <vt:lpstr>COURSE OVERVIEW</vt:lpstr>
      <vt:lpstr>SESSION OVERVIEW</vt:lpstr>
      <vt:lpstr>PowerPoint Presentation</vt:lpstr>
      <vt:lpstr>LEARNING OBJECTIVES</vt:lpstr>
      <vt:lpstr>HISTORY OF BONDING</vt:lpstr>
      <vt:lpstr>SURETY BOND BASICS</vt:lpstr>
      <vt:lpstr>BONDS IN ACTION</vt:lpstr>
      <vt:lpstr>DO I NEED A SURETY BOND?</vt:lpstr>
      <vt:lpstr>BONDS vs. INSURANCE</vt:lpstr>
      <vt:lpstr>TYPES OF SURETY BONDS</vt:lpstr>
      <vt:lpstr>WHY GET A BOND?</vt:lpstr>
      <vt:lpstr>KEY UNDERWRITING CRITERIA</vt:lpstr>
      <vt:lpstr>1. CAPACITY and EXPERIENCE</vt:lpstr>
      <vt:lpstr>2. FINANCIAL STRENGTH</vt:lpstr>
      <vt:lpstr>3. CHARACTER and MANAGEMENT</vt:lpstr>
      <vt:lpstr>4. GUARANTEE</vt:lpstr>
      <vt:lpstr>REVIEW OF KEY IDEAS</vt:lpstr>
      <vt:lpstr>LINK TO ACTION PLAN</vt:lpstr>
      <vt:lpstr>BONDING RESOURCES</vt:lpstr>
      <vt:lpstr>PowerPoint Presentation</vt:lpstr>
      <vt:lpstr>LEARNING OBJECTIVES </vt:lpstr>
      <vt:lpstr>WHY PLAN A BUSINESS?</vt:lpstr>
      <vt:lpstr>A BUSINESS PLAN IS…</vt:lpstr>
      <vt:lpstr>BUSINESS PLANS CONTAIN:</vt:lpstr>
      <vt:lpstr>A BONDABLE PLAN…</vt:lpstr>
      <vt:lpstr>EXAMPLES OF PLANS</vt:lpstr>
      <vt:lpstr>WE WILL USE… </vt:lpstr>
      <vt:lpstr>BUSINESS PLAN TEMPLATE</vt:lpstr>
      <vt:lpstr>8 PLANNING STEPS</vt:lpstr>
      <vt:lpstr>CREATING YOUR BUSINESS PLAN</vt:lpstr>
      <vt:lpstr>HOW WILL YOU BEGIN?</vt:lpstr>
      <vt:lpstr>PLANNING RESOURCES</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Contractors Initiative - Session 1: Intro to Bonding and Business Planning</dc:title>
  <dc:subject/>
  <dc:creator>HUD</dc:creator>
  <cp:keywords/>
  <dc:description/>
  <cp:lastModifiedBy>Kristen Cardoza</cp:lastModifiedBy>
  <cp:revision>151</cp:revision>
  <dcterms:created xsi:type="dcterms:W3CDTF">2015-07-08T16:57:55Z</dcterms:created>
  <dcterms:modified xsi:type="dcterms:W3CDTF">2018-07-27T15:20:10Z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0x0101009F6FBE235F732341B983B772615FC7A0</vt:lpwstr>
  </property>
</Properties>
</file>