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7A8"/>
    <a:srgbClr val="36A5C8"/>
    <a:srgbClr val="3E863F"/>
    <a:srgbClr val="0C4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96FBF7D-E16B-4468-85D9-6672C240118D}">
  <a:tblStyle styleId="{796FBF7D-E16B-4468-85D9-6672C240118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5"/>
    <p:restoredTop sz="94694"/>
  </p:normalViewPr>
  <p:slideViewPr>
    <p:cSldViewPr snapToGrid="0">
      <p:cViewPr varScale="1">
        <p:scale>
          <a:sx n="138" d="100"/>
          <a:sy n="138" d="100"/>
        </p:scale>
        <p:origin x="83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cs.google.com/document/d/1XnwpkCKeyr2eafqimbCpdFu_KZX9UvhOrBVduV2m6-s/edit?usp=sharin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8879702d2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8879702d2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4f54b8c1b1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4f54b8c1b1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Notes on the Slide</a:t>
            </a:r>
            <a:r>
              <a:rPr lang="en" dirty="0"/>
              <a:t>: On this slide, you’ll provide an overview of the data project and the role you are hoping PLEE will have on this project. </a:t>
            </a:r>
            <a:r>
              <a:rPr lang="en" dirty="0">
                <a:solidFill>
                  <a:schemeClr val="dk1"/>
                </a:solidFill>
              </a:rPr>
              <a:t>Remember that you are focused on building a collaborative partnership where there is benefit for both parties. Throughout this presentation, it’s important to emphasize your willingness to hear and act on feedback. </a:t>
            </a:r>
            <a:endParaRPr dirty="0">
              <a:solidFill>
                <a:schemeClr val="dk1"/>
              </a:solidFill>
            </a:endParaRPr>
          </a:p>
          <a:p>
            <a:pPr marL="0" lvl="0" indent="0" algn="l" rtl="0">
              <a:spcBef>
                <a:spcPts val="0"/>
              </a:spcBef>
              <a:spcAft>
                <a:spcPts val="0"/>
              </a:spcAft>
              <a:buNone/>
            </a:pPr>
            <a:endParaRPr dirty="0">
              <a:solidFill>
                <a:schemeClr val="dk1"/>
              </a:solidFill>
            </a:endParaRPr>
          </a:p>
          <a:p>
            <a:pPr marL="0" lvl="0" indent="0" algn="l" rtl="0">
              <a:spcBef>
                <a:spcPts val="0"/>
              </a:spcBef>
              <a:spcAft>
                <a:spcPts val="0"/>
              </a:spcAft>
              <a:buNone/>
            </a:pPr>
            <a:r>
              <a:rPr lang="en" dirty="0">
                <a:solidFill>
                  <a:schemeClr val="dk1"/>
                </a:solidFill>
              </a:rPr>
              <a:t>This is your first opportunity to stop and ensure that all meeting participants understand what’s included on this slide. Take your time explaining the content of this slide. Rushing through this component of the presentation may lead to unintended confusion later in the presentation. </a:t>
            </a:r>
            <a:endParaRPr dirty="0">
              <a:solidFill>
                <a:schemeClr val="dk1"/>
              </a:solidFill>
            </a:endParaRPr>
          </a:p>
          <a:p>
            <a:pPr marL="0" lvl="0" indent="0" algn="l" rtl="0">
              <a:spcBef>
                <a:spcPts val="0"/>
              </a:spcBef>
              <a:spcAft>
                <a:spcPts val="0"/>
              </a:spcAft>
              <a:buNone/>
            </a:pPr>
            <a:endParaRPr dirty="0"/>
          </a:p>
          <a:p>
            <a:pPr marL="457200" lvl="0" indent="-298450" algn="l" rtl="0">
              <a:spcBef>
                <a:spcPts val="0"/>
              </a:spcBef>
              <a:spcAft>
                <a:spcPts val="0"/>
              </a:spcAft>
              <a:buSzPts val="1100"/>
              <a:buChar char="●"/>
            </a:pPr>
            <a:r>
              <a:rPr lang="en" dirty="0"/>
              <a:t>For more information about designing a data project, </a:t>
            </a:r>
            <a:r>
              <a:rPr lang="en" dirty="0">
                <a:highlight>
                  <a:schemeClr val="accent4"/>
                </a:highlight>
              </a:rPr>
              <a:t>SEE HERE</a:t>
            </a:r>
            <a:r>
              <a:rPr lang="en" dirty="0"/>
              <a:t>. </a:t>
            </a:r>
            <a:endParaRPr dirty="0"/>
          </a:p>
          <a:p>
            <a:pPr marL="457200" lvl="0" indent="-298450" algn="l" rtl="0">
              <a:spcBef>
                <a:spcPts val="0"/>
              </a:spcBef>
              <a:spcAft>
                <a:spcPts val="0"/>
              </a:spcAft>
              <a:buSzPts val="1100"/>
              <a:buChar char="●"/>
            </a:pPr>
            <a:r>
              <a:rPr lang="en" dirty="0"/>
              <a:t>For more information about roles for persons with lived experience, </a:t>
            </a:r>
            <a:r>
              <a:rPr lang="en" dirty="0">
                <a:highlight>
                  <a:schemeClr val="accent4"/>
                </a:highlight>
              </a:rPr>
              <a:t>SEE HERE</a:t>
            </a:r>
            <a:r>
              <a:rPr lang="en" dirty="0"/>
              <a:t>. </a:t>
            </a:r>
            <a:endParaRPr dirty="0"/>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e57f0c5eee_0_4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e57f0c5eee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One of the essential elements of partnership is setting realistic expectations about the responsibilities on each partner. On this slide, you’ll explain the role of the CoC Lead Agency on the data project. As much as possible, try to emphasize the role of partnership in the elements the CoC will be leading. For example: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Instead of: “CoC Lead Agency will distribute the survey to provider agencies across the community”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Consider: “CoC Lead Agency will work the partners with lived experience to identify provider agencies to distribute the surveys.”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e57f0c5eee_0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e57f0c5eee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Notes on the Slide</a:t>
            </a:r>
            <a:r>
              <a:rPr lang="en">
                <a:solidFill>
                  <a:schemeClr val="dk1"/>
                </a:solidFill>
              </a:rPr>
              <a:t>: On this slide, explain the role the CoC Lead Agency is hoping that partners with lived experience will have on this project. Try to be as specific as possible when presenting the proposed role. Invite meeting participants to offer feedback on the proposed role and ask questions.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It’s important to emphasize that partners with lived experience can change their role or leave the project at any time. Their participation in this data project is completely voluntary. It’s important that participants understand that their participation in this data project will not impact their ability to access housing, shelter, or services within the Continuum of Care.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206fee644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206fee64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Notes on the Slide</a:t>
            </a:r>
            <a:r>
              <a:rPr lang="en">
                <a:solidFill>
                  <a:schemeClr val="dk1"/>
                </a:solidFill>
              </a:rPr>
              <a:t>: This slide can help you acknowledge the emotional labor that your partners with lived experience will be experiencing through this work. Leading with lived experience of homelessness is challenging. This should be acknowledged throughout your partnership, but slide can be a good place for acknowledging that.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It’s also important to acknowledge any past harms that the CoC may have perpetuated in similar data projects. For example, maybe you asked persons with lived experience to complete a survey that didn’t lead to any change. Maybe you brought a person with lived experience onto an advisory committee, but they left after a few meetings because the CoC did not offer appropriate onboarding materials. To truly engage persons with lived experience of homelessness as partners on a data project, it’s important to acknowledge these past harms and commit to a better process for this project. </a:t>
            </a:r>
            <a:endParaRPr>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e57f0c5eee_0_4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e57f0c5eee_0_4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Notes on the Slide</a:t>
            </a:r>
            <a:r>
              <a:rPr lang="en">
                <a:solidFill>
                  <a:schemeClr val="dk1"/>
                </a:solidFill>
              </a:rPr>
              <a:t>: It’s important to ask your partners with lived experience what they think about the proposed partnership structure. This slide includes three sample questions to guide this discussion.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Question 1 ensures that all participants are clear about what has been proposed.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Question 2 asks for reactions to the proposed structure, as well as suggestions for change. This can open up a dialogue and help build toward a shared vision of the work.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Question 3 asks for participants’ goals for the data partnership. As the convenor of the data project, the CoC has a clear sense of it’s own goals for the project. It’s important to work with your partners with lived experience to hear their goals and arrive at a shared understanding.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e57f0c5eee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e57f0c5eee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This section will focus on the specifics of your proposed data project. You’ll provide an overview of the components of a data project, as well as clarify the specific question you’ll be exploring as a group. This component of the agenda will take ~20 minutes to complete.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5206fee6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5206fee6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Notes on the Slide</a:t>
            </a:r>
            <a:r>
              <a:rPr lang="en">
                <a:solidFill>
                  <a:schemeClr val="dk1"/>
                </a:solidFill>
              </a:rPr>
              <a:t>: This slide provides an overview of the typical steps involved in a data project. It can be beneficial to provide a brief overview of each of the steps and explain your current position in the project. For example, at the time of this on-boarding slide deck, you’re likely on step 2. </a:t>
            </a:r>
            <a:endParaRPr>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For more information, please see </a:t>
            </a:r>
            <a:r>
              <a:rPr lang="en">
                <a:highlight>
                  <a:srgbClr val="FFFF00"/>
                </a:highlight>
              </a:rPr>
              <a:t>HUD’s Steps of a Data Project</a:t>
            </a:r>
            <a:r>
              <a:rPr lang="en"/>
              <a: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5206fee644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5206fee644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At this point in the presentation, you’ll prompt a more in-depth discussion about the data project questions. Explain the questions that the CoC is proposing for exploration. Explain how these specific questions we introduced, including if persons with lived experience were involved in the drafting process. Consider offering an explanation of the anticipated impact of answering these questions. For example, if you’re asking “What resources do we need to build in order to address homelessness for everyone in our community?” explain how this data will be used to create new resources in the community.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e57f0c5eee_0_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e57f0c5eee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This slide offers several discussion questions to improve the data project questions. Take your time with discussing these questions. Establishing a strong set of questions, with buy-in from all partners, is an important step in the data project process.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2aa9a2eae7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2aa9a2eae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This section will focus on all the logistical information that partners need to know to participate in the data project. This component of the agenda will take ~10 minutes to complete.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2aa9a2eae7_4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2aa9a2eae7_4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How to Use the Speaker’s Notes</a:t>
            </a:r>
            <a:r>
              <a:rPr lang="en"/>
              <a:t>: The speaker notes in this deck will provide links to additional materials to help you develop the content of each slide. Some slides will also include information about the purpose of the slide in the context of building an effective data partnership with individuals with lived experience of homelessness. The Speaker's’ Notes are </a:t>
            </a:r>
            <a:r>
              <a:rPr lang="en" u="sng"/>
              <a:t>not</a:t>
            </a:r>
            <a:r>
              <a:rPr lang="en"/>
              <a:t> a script for the presentation. </a:t>
            </a:r>
            <a:endParaRPr/>
          </a:p>
          <a:p>
            <a:pPr marL="0" lvl="0" indent="0" algn="l" rtl="0">
              <a:spcBef>
                <a:spcPts val="0"/>
              </a:spcBef>
              <a:spcAft>
                <a:spcPts val="0"/>
              </a:spcAft>
              <a:buNone/>
            </a:pPr>
            <a:endParaRPr/>
          </a:p>
          <a:p>
            <a:pPr marL="0" lvl="0" indent="0" algn="l" rtl="0">
              <a:spcBef>
                <a:spcPts val="0"/>
              </a:spcBef>
              <a:spcAft>
                <a:spcPts val="0"/>
              </a:spcAft>
              <a:buNone/>
            </a:pPr>
            <a:r>
              <a:rPr lang="en"/>
              <a:t>This slide should be deleted before giving the presentation.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e57f0c5eee_0_4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e57f0c5eee_0_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Fair compensation is an important component of partnering with individuals with lived experience of homelessness. Information about compensation should be shared transparently and openly. For more information, </a:t>
            </a:r>
            <a:r>
              <a:rPr lang="en">
                <a:solidFill>
                  <a:schemeClr val="dk1"/>
                </a:solidFill>
                <a:highlight>
                  <a:srgbClr val="FFFF00"/>
                </a:highlight>
              </a:rPr>
              <a:t>see the Compensation document</a:t>
            </a:r>
            <a:r>
              <a:rPr lang="en">
                <a:solidFill>
                  <a:schemeClr val="dk1"/>
                </a:solidFill>
              </a:rPr>
              <a:t>.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e587bd71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e587bd71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rPr>
              <a:t>Notes on the Slide</a:t>
            </a:r>
            <a:r>
              <a:rPr lang="en">
                <a:solidFill>
                  <a:schemeClr val="dk1"/>
                </a:solidFill>
              </a:rPr>
              <a:t>: This slide provides an overview of the anticipated timeline for the project. You can do this within the context of the steps of the project (like in the template slide) or simply share key dates that partners with lived experience should know. </a:t>
            </a:r>
            <a:endParaRPr>
              <a:solidFill>
                <a:srgbClr val="595959"/>
              </a:solidFill>
            </a:endParaRPr>
          </a:p>
          <a:p>
            <a:pPr marL="0" lvl="0" indent="0" algn="l" rtl="0">
              <a:spcBef>
                <a:spcPts val="120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e57f0c5eee_0_4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e57f0c5eee_0_4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rPr>
              <a:t>Notes on the Slide</a:t>
            </a:r>
            <a:r>
              <a:rPr lang="en">
                <a:solidFill>
                  <a:schemeClr val="dk1"/>
                </a:solidFill>
              </a:rPr>
              <a:t>: This slide provides an overview of need-to-know scheduling information. Transparent information about the process for scheduling can reduce confusion later in the process. </a:t>
            </a:r>
            <a:endParaRPr>
              <a:solidFill>
                <a:schemeClr val="dk1"/>
              </a:solidFill>
            </a:endParaRPr>
          </a:p>
          <a:p>
            <a:pPr marL="0" lvl="0" indent="0" algn="l" rtl="0">
              <a:lnSpc>
                <a:spcPct val="115000"/>
              </a:lnSpc>
              <a:spcBef>
                <a:spcPts val="1200"/>
              </a:spcBef>
              <a:spcAft>
                <a:spcPts val="1200"/>
              </a:spcAft>
              <a:buClr>
                <a:schemeClr val="dk1"/>
              </a:buClr>
              <a:buSzPts val="1100"/>
              <a:buFont typeface="Arial"/>
              <a:buNone/>
            </a:pPr>
            <a:r>
              <a:rPr lang="en">
                <a:solidFill>
                  <a:schemeClr val="dk1"/>
                </a:solidFill>
              </a:rPr>
              <a:t>This can also be a good time to check for accessibility needs and offer accommodations. It can be beneficial to follow up in more one-on-one settings before or after the meeting to reiterate the availability of this level of support.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2aa9a2eae7_6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2aa9a2eae7_6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1100"/>
              <a:buFont typeface="Arial"/>
              <a:buNone/>
            </a:pPr>
            <a:r>
              <a:rPr lang="en" b="1">
                <a:solidFill>
                  <a:schemeClr val="dk1"/>
                </a:solidFill>
              </a:rPr>
              <a:t>Notes on the Slide</a:t>
            </a:r>
            <a:r>
              <a:rPr lang="en">
                <a:solidFill>
                  <a:schemeClr val="dk1"/>
                </a:solidFill>
              </a:rPr>
              <a:t>: Assigning one person as a point of contact for the CoC on this data project can be invaluable for building an effective communication structure. Make sure this person’s name and contact information are readily available and included on materials sent before and after the meeting. It can be helpful to make this point of contact the main person reaching out with materials, calendar invites, and other communications related to the meeting, to build up rapport and name recognition.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e57f0c5eee_0_4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e57f0c5eee_0_4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1100"/>
              <a:buFont typeface="Arial"/>
              <a:buNone/>
            </a:pPr>
            <a:r>
              <a:rPr lang="en" b="1">
                <a:solidFill>
                  <a:schemeClr val="dk1"/>
                </a:solidFill>
              </a:rPr>
              <a:t>Notes on the Slide</a:t>
            </a:r>
            <a:r>
              <a:rPr lang="en">
                <a:solidFill>
                  <a:schemeClr val="dk1"/>
                </a:solidFill>
              </a:rPr>
              <a:t>: Conclude the meeting by reiterating what feedback was provided and the CoC’s plan to act on that feedback. Remind participants of the next steps, including upcoming meeting dates or steps to secure compensation. End with gratitude for their participation.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Notes on the Slide</a:t>
            </a:r>
            <a:r>
              <a:rPr lang="en"/>
              <a:t>: This is the introduction slide for the deck. Make sure to fill in the bracketed items with your data project’s name and the date. Consider adding your agency or organization’s branding to this deck to make the slides more engaging. While presenting this slide, it can be useful to briefly introduce yourself (the speaker) and your affiliation. </a:t>
            </a:r>
            <a:endParaRPr/>
          </a:p>
          <a:p>
            <a:pPr marL="0" lvl="0" indent="0" algn="l" rtl="0">
              <a:spcBef>
                <a:spcPts val="0"/>
              </a:spcBef>
              <a:spcAft>
                <a:spcPts val="0"/>
              </a:spcAft>
              <a:buNone/>
            </a:pPr>
            <a:endParaRPr/>
          </a:p>
          <a:p>
            <a:pPr marL="0" lvl="0" indent="0" algn="l" rtl="0">
              <a:spcBef>
                <a:spcPts val="0"/>
              </a:spcBef>
              <a:spcAft>
                <a:spcPts val="0"/>
              </a:spcAft>
              <a:buNone/>
            </a:pPr>
            <a:r>
              <a:rPr lang="en"/>
              <a:t>Please note, this is the first slidedeck in a two-part series. This slidedeck focuses on building partnership with PLEE in your community. The second slidedeck offers more data-focused on-boarding.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e57f0c5ee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e57f0c5ee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Notes on the Slide</a:t>
            </a:r>
            <a:r>
              <a:rPr lang="en"/>
              <a:t>: An agenda slide can help meeting participants feel more comfortable and understand what to expect from the meeting. This meeting will typically take ~60 minutes to facilitate. Here is a rough outline of the anticipated timing: </a:t>
            </a:r>
            <a:endParaRPr/>
          </a:p>
          <a:p>
            <a:pPr marL="457200" lvl="0" indent="-298450" algn="l" rtl="0">
              <a:spcBef>
                <a:spcPts val="0"/>
              </a:spcBef>
              <a:spcAft>
                <a:spcPts val="0"/>
              </a:spcAft>
              <a:buSzPts val="1100"/>
              <a:buChar char="●"/>
            </a:pPr>
            <a:r>
              <a:rPr lang="en"/>
              <a:t>Welcome and Introductions - 10 minutes </a:t>
            </a:r>
            <a:endParaRPr/>
          </a:p>
          <a:p>
            <a:pPr marL="457200" lvl="0" indent="-298450" algn="l" rtl="0">
              <a:spcBef>
                <a:spcPts val="0"/>
              </a:spcBef>
              <a:spcAft>
                <a:spcPts val="0"/>
              </a:spcAft>
              <a:buSzPts val="1100"/>
              <a:buChar char="●"/>
            </a:pPr>
            <a:r>
              <a:rPr lang="en"/>
              <a:t>Discussion: Data Partnership - 15 minutes</a:t>
            </a:r>
            <a:endParaRPr/>
          </a:p>
          <a:p>
            <a:pPr marL="457200" lvl="0" indent="-298450" algn="l" rtl="0">
              <a:spcBef>
                <a:spcPts val="0"/>
              </a:spcBef>
              <a:spcAft>
                <a:spcPts val="0"/>
              </a:spcAft>
              <a:buSzPts val="1100"/>
              <a:buChar char="●"/>
            </a:pPr>
            <a:r>
              <a:rPr lang="en"/>
              <a:t>Discussion: Proposed Data Project - 20 minutes</a:t>
            </a:r>
            <a:endParaRPr/>
          </a:p>
          <a:p>
            <a:pPr marL="457200" lvl="0" indent="-298450" algn="l" rtl="0">
              <a:spcBef>
                <a:spcPts val="0"/>
              </a:spcBef>
              <a:spcAft>
                <a:spcPts val="0"/>
              </a:spcAft>
              <a:buSzPts val="1100"/>
              <a:buChar char="●"/>
            </a:pPr>
            <a:r>
              <a:rPr lang="en"/>
              <a:t>Need to Know Info: Compensation, Scheduling, Other Logistics - 10 minutes </a:t>
            </a:r>
            <a:endParaRPr/>
          </a:p>
          <a:p>
            <a:pPr marL="457200" lvl="0" indent="-298450" algn="l" rtl="0">
              <a:spcBef>
                <a:spcPts val="0"/>
              </a:spcBef>
              <a:spcAft>
                <a:spcPts val="0"/>
              </a:spcAft>
              <a:buSzPts val="1100"/>
              <a:buChar char="●"/>
            </a:pPr>
            <a:r>
              <a:rPr lang="en"/>
              <a:t>Next Steps and Gratitude - 5 minutes</a:t>
            </a:r>
            <a:endParaRPr/>
          </a:p>
          <a:p>
            <a:pPr marL="0" lvl="0" indent="0" algn="l" rtl="0">
              <a:spcBef>
                <a:spcPts val="0"/>
              </a:spcBef>
              <a:spcAft>
                <a:spcPts val="0"/>
              </a:spcAft>
              <a:buNone/>
            </a:pPr>
            <a:endParaRPr/>
          </a:p>
          <a:p>
            <a:pPr marL="0" lvl="0" indent="0" algn="l" rtl="0">
              <a:spcBef>
                <a:spcPts val="0"/>
              </a:spcBef>
              <a:spcAft>
                <a:spcPts val="0"/>
              </a:spcAft>
              <a:buNone/>
            </a:pPr>
            <a:r>
              <a:rPr lang="en"/>
              <a:t>If this meeting is behind held virtually, this can be a helpful point to explain how to unmute your microphone, turn on your camera, and how to use the chat. </a:t>
            </a:r>
            <a:endParaRPr/>
          </a:p>
          <a:p>
            <a:pPr marL="0" lvl="0" indent="0" algn="l" rtl="0">
              <a:spcBef>
                <a:spcPts val="0"/>
              </a:spcBef>
              <a:spcAft>
                <a:spcPts val="0"/>
              </a:spcAft>
              <a:buNone/>
            </a:pPr>
            <a:endParaRPr/>
          </a:p>
          <a:p>
            <a:pPr marL="0" lvl="0" indent="0" algn="l" rtl="0">
              <a:spcBef>
                <a:spcPts val="0"/>
              </a:spcBef>
              <a:spcAft>
                <a:spcPts val="0"/>
              </a:spcAft>
              <a:buNone/>
            </a:pPr>
            <a:r>
              <a:rPr lang="en"/>
              <a:t>If this meeting is being held in person, this can be a helpful point to explain the location of the bathroom and/or snacks.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e57f0c5ee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e57f0c5ee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While it can be tempting to shorten the welcome and introductions, these are an essential component of building trust and relationships with meeting participants. This component of the agenda will take ~10 minutes to complete.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e57f0c5eee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e57f0c5eee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Make sure to fill in the bracketed information with details about the speaker and/or the organization leading the data project. Make sure to explain the organization using accessible language (not jargon). Consider adding logos or photos to this slide to make it more engaging.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7f0c5eee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7f0c5eee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Notes on the Slide</a:t>
            </a:r>
            <a:r>
              <a:rPr lang="en">
                <a:solidFill>
                  <a:schemeClr val="dk1"/>
                </a:solidFill>
              </a:rPr>
              <a:t>: This slide is a chance for meeting participants to introduce themselves. Customize the ice breaker question for your community. In general, icebreaker questions should be lighthearted, easy questions for meeting participants to quickly answer.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If the group has less than 10 people, than this can typically happen out loud. If the group is virtual and has more than 10 people, consider using the chat or another online engagement platform. Please note, if you have participants joining by phone, it can be challenging for them to use online engagement tools.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4f54b8c1b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4f54b8c1b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Notes on the Slide</a:t>
            </a:r>
            <a:r>
              <a:rPr lang="en">
                <a:solidFill>
                  <a:schemeClr val="dk1"/>
                </a:solidFill>
              </a:rPr>
              <a:t>: This section will focus on building partnership between the CoC and PLEE in the community. This section focuses on defining each group’s roles and setting expectations for the project. This component of the agenda will take ~15 minutes to complete.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7e5b546ffc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7e5b546ffc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Notes on the Slide</a:t>
            </a:r>
            <a:r>
              <a:rPr lang="en"/>
              <a:t>: This slide provides a brief overview of essential terms for understanding the data project at a high-level. Try to limit the number of terms and definitions on this slides to 3-5 total. All definitions should be at a high-level and avoid the use of jargon. You can use this document of </a:t>
            </a:r>
            <a:r>
              <a:rPr lang="en" u="sng">
                <a:solidFill>
                  <a:schemeClr val="hlink"/>
                </a:solidFill>
                <a:hlinkClick r:id="rId3"/>
              </a:rPr>
              <a:t>Terms and Definitions</a:t>
            </a:r>
            <a:r>
              <a:rPr lang="en"/>
              <a:t> as a starting place. </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pic>
        <p:nvPicPr>
          <p:cNvPr id="5" name="Picture 4" descr="A blue and green triangle on a black background&#10;&#10;Description automatically generated">
            <a:extLst>
              <a:ext uri="{FF2B5EF4-FFF2-40B4-BE49-F238E27FC236}">
                <a16:creationId xmlns:a16="http://schemas.microsoft.com/office/drawing/2014/main" id="{17EF91E4-D596-B3EF-A7EB-50302FDCEC54}"/>
              </a:ext>
            </a:extLst>
          </p:cNvPr>
          <p:cNvPicPr>
            <a:picLocks noChangeAspect="1"/>
          </p:cNvPicPr>
          <p:nvPr userDrawn="1"/>
        </p:nvPicPr>
        <p:blipFill>
          <a:blip r:embed="rId2"/>
          <a:stretch>
            <a:fillRect/>
          </a:stretch>
        </p:blipFill>
        <p:spPr>
          <a:xfrm>
            <a:off x="0" y="187"/>
            <a:ext cx="9144000" cy="6858000"/>
          </a:xfrm>
          <a:prstGeom prst="rect">
            <a:avLst/>
          </a:prstGeom>
        </p:spPr>
      </p:pic>
      <p:sp>
        <p:nvSpPr>
          <p:cNvPr id="10" name="Google Shape;10;p2"/>
          <p:cNvSpPr txBox="1">
            <a:spLocks noGrp="1"/>
          </p:cNvSpPr>
          <p:nvPr>
            <p:ph type="ctrTitle"/>
          </p:nvPr>
        </p:nvSpPr>
        <p:spPr>
          <a:xfrm>
            <a:off x="3672968" y="744575"/>
            <a:ext cx="515934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4800">
                <a:solidFill>
                  <a:srgbClr val="36A5C8"/>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672960" y="2834125"/>
            <a:ext cx="515934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rgbClr val="3E863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36A5C8"/>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lumMod val="95000"/>
                  </a:schemeClr>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reserve="1">
  <p:cSld name="1_Section header">
    <p:bg>
      <p:bgPr>
        <a:solidFill>
          <a:srgbClr val="3E863F"/>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lumMod val="95000"/>
                  </a:schemeClr>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lang="en-US" dirty="0"/>
          </a:p>
        </p:txBody>
      </p:sp>
    </p:spTree>
    <p:extLst>
      <p:ext uri="{BB962C8B-B14F-4D97-AF65-F5344CB8AC3E}">
        <p14:creationId xmlns:p14="http://schemas.microsoft.com/office/powerpoint/2010/main" val="414331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pic>
        <p:nvPicPr>
          <p:cNvPr id="3" name="Picture 2">
            <a:extLst>
              <a:ext uri="{FF2B5EF4-FFF2-40B4-BE49-F238E27FC236}">
                <a16:creationId xmlns:a16="http://schemas.microsoft.com/office/drawing/2014/main" id="{6FDAB01E-B98D-7CD8-AAFE-0B2BB3D73F9E}"/>
              </a:ext>
            </a:extLst>
          </p:cNvPr>
          <p:cNvPicPr>
            <a:picLocks noChangeAspect="1"/>
          </p:cNvPicPr>
          <p:nvPr userDrawn="1"/>
        </p:nvPicPr>
        <p:blipFill>
          <a:blip r:embed="rId2"/>
          <a:stretch>
            <a:fillRect/>
          </a:stretch>
        </p:blipFill>
        <p:spPr>
          <a:xfrm>
            <a:off x="0" y="-3158"/>
            <a:ext cx="9144000" cy="939800"/>
          </a:xfrm>
          <a:prstGeom prst="rect">
            <a:avLst/>
          </a:prstGeom>
        </p:spPr>
      </p:pic>
      <p:sp>
        <p:nvSpPr>
          <p:cNvPr id="18" name="Google Shape;18;p4"/>
          <p:cNvSpPr txBox="1">
            <a:spLocks noGrp="1"/>
          </p:cNvSpPr>
          <p:nvPr>
            <p:ph type="body" idx="1"/>
          </p:nvPr>
        </p:nvSpPr>
        <p:spPr>
          <a:xfrm>
            <a:off x="463296" y="1060703"/>
            <a:ext cx="8205216" cy="3694177"/>
          </a:xfrm>
          <a:prstGeom prst="rect">
            <a:avLst/>
          </a:prstGeom>
        </p:spPr>
        <p:txBody>
          <a:bodyPr spcFirstLastPara="1" wrap="square" lIns="91425" tIns="91425" rIns="91425" bIns="91425" anchor="t" anchorCtr="0">
            <a:noAutofit/>
          </a:bodyPr>
          <a:lstStyle>
            <a:lvl1pPr marL="457200" lvl="0" indent="-342900">
              <a:lnSpc>
                <a:spcPct val="110000"/>
              </a:lnSpc>
              <a:spcBef>
                <a:spcPts val="0"/>
              </a:spcBef>
              <a:spcAft>
                <a:spcPts val="600"/>
              </a:spcAft>
              <a:buSzPts val="1800"/>
              <a:buChar char="●"/>
              <a:defRPr>
                <a:solidFill>
                  <a:srgbClr val="0C404F"/>
                </a:solidFill>
              </a:defRPr>
            </a:lvl1pPr>
            <a:lvl2pPr marL="882650" lvl="1" indent="-285750">
              <a:spcBef>
                <a:spcPts val="0"/>
              </a:spcBef>
              <a:spcAft>
                <a:spcPts val="0"/>
              </a:spcAft>
              <a:buSzPct val="100000"/>
              <a:buFont typeface="System Font Regular"/>
              <a:buChar char="-"/>
              <a:defRPr sz="1600">
                <a:solidFill>
                  <a:srgbClr val="0C404F"/>
                </a:solidFill>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lang="en-US" dirty="0"/>
          </a:p>
          <a:p>
            <a:pPr lvl="1"/>
            <a:endParaRPr lang="en-US" dirty="0"/>
          </a:p>
          <a:p>
            <a:pPr lvl="1"/>
            <a:endParaRPr lang="en-US" dirty="0"/>
          </a:p>
        </p:txBody>
      </p:sp>
      <p:sp>
        <p:nvSpPr>
          <p:cNvPr id="5" name="Google Shape;61;p14">
            <a:extLst>
              <a:ext uri="{FF2B5EF4-FFF2-40B4-BE49-F238E27FC236}">
                <a16:creationId xmlns:a16="http://schemas.microsoft.com/office/drawing/2014/main" id="{27C0BC75-B55D-D755-3029-A31357C34D39}"/>
              </a:ext>
            </a:extLst>
          </p:cNvPr>
          <p:cNvSpPr txBox="1">
            <a:spLocks noGrp="1"/>
          </p:cNvSpPr>
          <p:nvPr>
            <p:ph type="title"/>
          </p:nvPr>
        </p:nvSpPr>
        <p:spPr>
          <a:xfrm>
            <a:off x="1975104" y="288925"/>
            <a:ext cx="6693408" cy="515747"/>
          </a:xfrm>
        </p:spPr>
        <p:txBody>
          <a:bodyPr spcFirstLastPara="1" wrap="square" lIns="91425" tIns="91425" rIns="91425" bIns="91425" anchor="ctr" anchorCtr="0">
            <a:noAutofit/>
          </a:bodyPr>
          <a:lstStyle>
            <a:lvl1pPr algn="ctr">
              <a:defRPr b="1">
                <a:solidFill>
                  <a:srgbClr val="36A5C8"/>
                </a:solidFill>
              </a:defRPr>
            </a:lvl1pPr>
          </a:lstStyle>
          <a:p>
            <a:pPr lvl="0"/>
            <a:endParaRPr lang="en-US" sz="2100" b="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userDrawn="1">
  <p:cSld name="TITLE_AND_TWO_COLUMNS">
    <p:spTree>
      <p:nvGrpSpPr>
        <p:cNvPr id="1" name="Shape 20"/>
        <p:cNvGrpSpPr/>
        <p:nvPr/>
      </p:nvGrpSpPr>
      <p:grpSpPr>
        <a:xfrm>
          <a:off x="0" y="0"/>
          <a:ext cx="0" cy="0"/>
          <a:chOff x="0" y="0"/>
          <a:chExt cx="0" cy="0"/>
        </a:xfrm>
      </p:grpSpPr>
      <p:pic>
        <p:nvPicPr>
          <p:cNvPr id="2" name="Picture 1">
            <a:extLst>
              <a:ext uri="{FF2B5EF4-FFF2-40B4-BE49-F238E27FC236}">
                <a16:creationId xmlns:a16="http://schemas.microsoft.com/office/drawing/2014/main" id="{BC7A515E-A39B-930B-F80C-7CA37A6A2393}"/>
              </a:ext>
            </a:extLst>
          </p:cNvPr>
          <p:cNvPicPr>
            <a:picLocks noChangeAspect="1"/>
          </p:cNvPicPr>
          <p:nvPr userDrawn="1"/>
        </p:nvPicPr>
        <p:blipFill>
          <a:blip r:embed="rId2"/>
          <a:stretch>
            <a:fillRect/>
          </a:stretch>
        </p:blipFill>
        <p:spPr>
          <a:xfrm>
            <a:off x="0" y="-3158"/>
            <a:ext cx="9144000" cy="939800"/>
          </a:xfrm>
          <a:prstGeom prst="rect">
            <a:avLst/>
          </a:prstGeom>
        </p:spPr>
      </p:pic>
      <p:sp>
        <p:nvSpPr>
          <p:cNvPr id="21" name="Google Shape;21;p5"/>
          <p:cNvSpPr txBox="1">
            <a:spLocks noGrp="1"/>
          </p:cNvSpPr>
          <p:nvPr>
            <p:ph type="title"/>
          </p:nvPr>
        </p:nvSpPr>
        <p:spPr>
          <a:xfrm>
            <a:off x="1889760" y="300840"/>
            <a:ext cx="6669024" cy="516024"/>
          </a:xfrm>
          <a:prstGeom prst="rect">
            <a:avLst/>
          </a:prstGeom>
        </p:spPr>
        <p:txBody>
          <a:bodyPr spcFirstLastPara="1" wrap="square" lIns="91425" tIns="91425" rIns="91425" bIns="91425" anchor="ctr" anchorCtr="0">
            <a:normAutofit/>
          </a:bodyPr>
          <a:lstStyle>
            <a:lvl1pPr lvl="0" algn="ctr">
              <a:spcBef>
                <a:spcPts val="0"/>
              </a:spcBef>
              <a:spcAft>
                <a:spcPts val="0"/>
              </a:spcAft>
              <a:buSzPts val="2800"/>
              <a:buNone/>
              <a:defRPr sz="2100" b="1">
                <a:solidFill>
                  <a:srgbClr val="36A5C8"/>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6" name="Google Shape;18;p4">
            <a:extLst>
              <a:ext uri="{FF2B5EF4-FFF2-40B4-BE49-F238E27FC236}">
                <a16:creationId xmlns:a16="http://schemas.microsoft.com/office/drawing/2014/main" id="{D1EA0F12-0E5B-E0A8-6693-D771499C3C74}"/>
              </a:ext>
            </a:extLst>
          </p:cNvPr>
          <p:cNvSpPr txBox="1">
            <a:spLocks noGrp="1"/>
          </p:cNvSpPr>
          <p:nvPr>
            <p:ph type="body" idx="1"/>
          </p:nvPr>
        </p:nvSpPr>
        <p:spPr>
          <a:xfrm>
            <a:off x="463296" y="1060703"/>
            <a:ext cx="3828288" cy="3694177"/>
          </a:xfrm>
          <a:prstGeom prst="rect">
            <a:avLst/>
          </a:prstGeom>
        </p:spPr>
        <p:txBody>
          <a:bodyPr spcFirstLastPara="1" wrap="square" lIns="91425" tIns="91425" rIns="91425" bIns="91425" anchor="t" anchorCtr="0">
            <a:noAutofit/>
          </a:bodyPr>
          <a:lstStyle>
            <a:lvl1pPr marL="457200" lvl="0" indent="-342900">
              <a:lnSpc>
                <a:spcPct val="110000"/>
              </a:lnSpc>
              <a:spcBef>
                <a:spcPts val="0"/>
              </a:spcBef>
              <a:spcAft>
                <a:spcPts val="600"/>
              </a:spcAft>
              <a:buSzPts val="1800"/>
              <a:buChar char="●"/>
              <a:defRPr>
                <a:solidFill>
                  <a:srgbClr val="0C404F"/>
                </a:solidFill>
              </a:defRPr>
            </a:lvl1pPr>
            <a:lvl2pPr marL="882650" lvl="1" indent="-285750">
              <a:spcBef>
                <a:spcPts val="0"/>
              </a:spcBef>
              <a:spcAft>
                <a:spcPts val="0"/>
              </a:spcAft>
              <a:buSzPct val="100000"/>
              <a:buFont typeface="System Font Regular"/>
              <a:buChar char="-"/>
              <a:defRPr sz="1600">
                <a:solidFill>
                  <a:srgbClr val="0C404F"/>
                </a:solidFill>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lang="en-US" dirty="0"/>
          </a:p>
          <a:p>
            <a:pPr lvl="1"/>
            <a:endParaRPr lang="en-US" dirty="0"/>
          </a:p>
          <a:p>
            <a:pPr lvl="1"/>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hudexchange.info/resource/7053/people-with-lived-experience-and-expertise-of-homelessness-and-data-decision-makin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ww.hudexchange.info/resource/7053/people-with-lived-experience-and-expertise-of-homelessness-and-data-decision-making"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640791" y="1095640"/>
            <a:ext cx="5159340" cy="2052600"/>
          </a:xfrm>
        </p:spPr>
        <p:txBody>
          <a:bodyPr spcFirstLastPara="1" wrap="square" lIns="91425" tIns="91425" rIns="91425" bIns="91425" anchor="b" anchorCtr="0">
            <a:normAutofit/>
          </a:bodyPr>
          <a:lstStyle/>
          <a:p>
            <a:pPr lvl="0"/>
            <a:r>
              <a:rPr lang="en-US" dirty="0"/>
              <a:t>Orientation and Onboarding</a:t>
            </a:r>
          </a:p>
        </p:txBody>
      </p:sp>
      <p:sp>
        <p:nvSpPr>
          <p:cNvPr id="55" name="Google Shape;55;p13"/>
          <p:cNvSpPr txBox="1">
            <a:spLocks noGrp="1"/>
          </p:cNvSpPr>
          <p:nvPr>
            <p:ph type="subTitle" idx="1"/>
          </p:nvPr>
        </p:nvSpPr>
        <p:spPr>
          <a:xfrm>
            <a:off x="3608618" y="3185190"/>
            <a:ext cx="5223686" cy="792600"/>
          </a:xfrm>
        </p:spPr>
        <p:txBody>
          <a:bodyPr spcFirstLastPara="1" wrap="square" lIns="91425" tIns="91425" rIns="91425" bIns="91425" anchor="t" anchorCtr="0">
            <a:noAutofit/>
          </a:bodyPr>
          <a:lstStyle/>
          <a:p>
            <a:pPr lvl="0">
              <a:spcAft>
                <a:spcPts val="600"/>
              </a:spcAft>
            </a:pPr>
            <a:r>
              <a:rPr lang="en-US" sz="2200" dirty="0"/>
              <a:t>Slide Deck Template #1</a:t>
            </a:r>
          </a:p>
          <a:p>
            <a:pPr lvl="0">
              <a:spcAft>
                <a:spcPts val="600"/>
              </a:spcAft>
            </a:pPr>
            <a:r>
              <a:rPr lang="en-US" sz="2200" dirty="0"/>
              <a:t>Partnering with PLEE on a Data Project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8" name="Google Shape;118;p22"/>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[One sentence description of the data project.] </a:t>
            </a:r>
          </a:p>
          <a:p>
            <a:pPr lvl="0"/>
            <a:r>
              <a:rPr lang="en-US" dirty="0"/>
              <a:t>[One sentence about the anticipated impact of the data project.]</a:t>
            </a:r>
          </a:p>
          <a:p>
            <a:pPr lvl="0"/>
            <a:r>
              <a:rPr lang="en-US" dirty="0"/>
              <a:t>[1-3 line description of how persons with lived experience will be included in the data project.] </a:t>
            </a:r>
          </a:p>
        </p:txBody>
      </p:sp>
      <p:sp>
        <p:nvSpPr>
          <p:cNvPr id="117" name="Google Shape;117;p22"/>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We Need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23"/>
          <p:cNvSpPr txBox="1">
            <a:spLocks noGrp="1"/>
          </p:cNvSpPr>
          <p:nvPr>
            <p:ph type="body" idx="1"/>
          </p:nvPr>
        </p:nvSpPr>
        <p:spPr>
          <a:xfrm>
            <a:off x="463296" y="1060703"/>
            <a:ext cx="8205216" cy="3694177"/>
          </a:xfrm>
        </p:spPr>
        <p:txBody>
          <a:bodyPr spcFirstLastPara="1" wrap="square" lIns="91425" tIns="91425" rIns="91425" bIns="91425" anchor="t" anchorCtr="0">
            <a:noAutofit/>
          </a:bodyPr>
          <a:lstStyle/>
          <a:p>
            <a:pPr lvl="0"/>
            <a:r>
              <a:rPr lang="en-US" dirty="0"/>
              <a:t>[CoC Lead Agency Name] would like to: </a:t>
            </a:r>
          </a:p>
          <a:p>
            <a:pPr lvl="0"/>
            <a:r>
              <a:rPr lang="en-US" dirty="0"/>
              <a:t>[Input ways that the CoC Lead Agency will focus on partnership in this data project. For example: </a:t>
            </a:r>
          </a:p>
          <a:p>
            <a:pPr lvl="1"/>
            <a:r>
              <a:rPr lang="en-US" sz="1500" dirty="0"/>
              <a:t>Work with partners with lived experience to design the data projects’ key questions. </a:t>
            </a:r>
          </a:p>
          <a:p>
            <a:pPr lvl="1"/>
            <a:r>
              <a:rPr lang="en-US" sz="1500" dirty="0"/>
              <a:t>Work with partners with lived experience to select data sources. </a:t>
            </a:r>
          </a:p>
          <a:p>
            <a:pPr lvl="1"/>
            <a:r>
              <a:rPr lang="en-US" sz="1500" dirty="0"/>
              <a:t>Co-design interview, survey, and/or focus group questions with partners with lived experience. </a:t>
            </a:r>
          </a:p>
          <a:p>
            <a:pPr lvl="1"/>
            <a:r>
              <a:rPr lang="en-US" sz="1500" dirty="0"/>
              <a:t>Co-host # of interviews, # of surveys, and # of listening sessions with partners with lived experience.</a:t>
            </a:r>
          </a:p>
          <a:p>
            <a:pPr lvl="1"/>
            <a:r>
              <a:rPr lang="en-US" sz="1500" dirty="0"/>
              <a:t>Host sessions focused on data interpretation for persons with lived experience. </a:t>
            </a:r>
          </a:p>
          <a:p>
            <a:pPr lvl="1"/>
            <a:r>
              <a:rPr lang="en-US" sz="1500" dirty="0"/>
              <a:t>Co-draft the final report or product with partners with lived experience. </a:t>
            </a:r>
          </a:p>
          <a:p>
            <a:pPr lvl="1"/>
            <a:r>
              <a:rPr lang="en-US" sz="1500" dirty="0"/>
              <a:t>Share decision-making power with partners with lived experience on final recommendations.] </a:t>
            </a:r>
          </a:p>
          <a:p>
            <a:pPr lvl="0"/>
            <a:endParaRPr lang="en-US" dirty="0"/>
          </a:p>
        </p:txBody>
      </p:sp>
      <p:sp>
        <p:nvSpPr>
          <p:cNvPr id="124" name="Google Shape;124;p23"/>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Building a Collaborative Partnership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2" name="Google Shape;132;p24"/>
          <p:cNvSpPr txBox="1">
            <a:spLocks noGrp="1"/>
          </p:cNvSpPr>
          <p:nvPr>
            <p:ph type="body" idx="1"/>
          </p:nvPr>
        </p:nvSpPr>
        <p:spPr>
          <a:xfrm>
            <a:off x="463296" y="1060703"/>
            <a:ext cx="8205216" cy="3694177"/>
          </a:xfrm>
        </p:spPr>
        <p:txBody>
          <a:bodyPr spcFirstLastPara="1" wrap="square" lIns="91425" tIns="91425" rIns="91425" bIns="91425" anchor="t" anchorCtr="0">
            <a:noAutofit/>
          </a:bodyPr>
          <a:lstStyle/>
          <a:p>
            <a:pPr lvl="0"/>
            <a:r>
              <a:rPr lang="en-US" dirty="0"/>
              <a:t>[CoC Lead] would like to propose that partners with lived experience: </a:t>
            </a:r>
          </a:p>
          <a:p>
            <a:pPr lvl="0"/>
            <a:r>
              <a:rPr lang="en-US" dirty="0"/>
              <a:t>[Fill in responsibilities of partners with lived experience under the proposed project design. For example: </a:t>
            </a:r>
          </a:p>
          <a:p>
            <a:pPr lvl="1"/>
            <a:r>
              <a:rPr lang="en-US" dirty="0"/>
              <a:t>Offer insights on the data based on their lived experience and knowledge of homelessness.</a:t>
            </a:r>
          </a:p>
          <a:p>
            <a:pPr lvl="1"/>
            <a:r>
              <a:rPr lang="en-US" dirty="0"/>
              <a:t>Attend monthly meetings that last for two hours each (January–June). </a:t>
            </a:r>
          </a:p>
          <a:p>
            <a:pPr lvl="1"/>
            <a:r>
              <a:rPr lang="en-US" dirty="0"/>
              <a:t>Indicate their level of interest in co-designing and/or co-hosting focus groups, surveys, and interviews (this would happen outside of the monthly meetings). </a:t>
            </a:r>
          </a:p>
          <a:p>
            <a:pPr lvl="1"/>
            <a:r>
              <a:rPr lang="en-US" dirty="0"/>
              <a:t>Participate in a consensus-focused decision-making process with the systems leaders and other partners with lived experience.] </a:t>
            </a:r>
          </a:p>
          <a:p>
            <a:pPr lvl="0"/>
            <a:r>
              <a:rPr lang="en-US" dirty="0"/>
              <a:t>Please note, partners with lived experience can change their role or leave the project at any time! Participation is completely voluntary. </a:t>
            </a:r>
          </a:p>
        </p:txBody>
      </p:sp>
      <p:sp>
        <p:nvSpPr>
          <p:cNvPr id="131" name="Google Shape;131;p24"/>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Building a Collaborative Partnership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25"/>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Leading with lived experience can be challenging. </a:t>
            </a:r>
          </a:p>
          <a:p>
            <a:pPr lvl="1"/>
            <a:r>
              <a:rPr lang="en-US" dirty="0"/>
              <a:t>Sharing experiences can make it feel like you are reliving past traumas. </a:t>
            </a:r>
          </a:p>
          <a:p>
            <a:pPr lvl="1"/>
            <a:r>
              <a:rPr lang="en-US" dirty="0"/>
              <a:t>Data is often incomplete and does not show the full picture. </a:t>
            </a:r>
          </a:p>
          <a:p>
            <a:pPr lvl="1"/>
            <a:r>
              <a:rPr lang="en-US" dirty="0"/>
              <a:t>Leading with heart can make setbacks feel especially challenging. </a:t>
            </a:r>
          </a:p>
          <a:p>
            <a:pPr lvl="0"/>
            <a:r>
              <a:rPr lang="en-US" dirty="0"/>
              <a:t>Data work can be time-intensive and frustrating. </a:t>
            </a:r>
          </a:p>
          <a:p>
            <a:pPr lvl="1"/>
            <a:r>
              <a:rPr lang="en-US" dirty="0"/>
              <a:t>Sometimes, we collect all the data, and then we are left with more questions than we had in the beginning! </a:t>
            </a:r>
          </a:p>
          <a:p>
            <a:pPr lvl="0"/>
            <a:r>
              <a:rPr lang="en-US" dirty="0"/>
              <a:t>[System leader name] has not always been a perfect partner to individuals with lived experience on data projects, but we are committed to being better. </a:t>
            </a:r>
          </a:p>
        </p:txBody>
      </p:sp>
      <p:sp>
        <p:nvSpPr>
          <p:cNvPr id="138" name="Google Shape;138;p25"/>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Things to Know About this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6"/>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What questions do you have about the proposed partnership? </a:t>
            </a:r>
          </a:p>
          <a:p>
            <a:pPr lvl="0"/>
            <a:r>
              <a:rPr lang="en-US" dirty="0"/>
              <a:t>What are your reactions to the proposed structure? Would you like to make any changes? </a:t>
            </a:r>
          </a:p>
          <a:p>
            <a:pPr lvl="0"/>
            <a:r>
              <a:rPr lang="en-US" dirty="0"/>
              <a:t>What are you hoping to get out of this data partnership? </a:t>
            </a:r>
          </a:p>
        </p:txBody>
      </p:sp>
      <p:sp>
        <p:nvSpPr>
          <p:cNvPr id="145" name="Google Shape;145;p26"/>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Discussion: Data Partnership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2150850"/>
            <a:ext cx="8520600" cy="841800"/>
          </a:xfrm>
        </p:spPr>
        <p:txBody>
          <a:bodyPr spcFirstLastPara="1" wrap="square" lIns="91425" tIns="91425" rIns="91425" bIns="91425" anchor="b" anchorCtr="0">
            <a:normAutofit/>
          </a:bodyPr>
          <a:lstStyle/>
          <a:p>
            <a:pPr lvl="0"/>
            <a:r>
              <a:rPr lang="en-US"/>
              <a:t>Discussion: Proposed Data Project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0" name="Google Shape;160;p28"/>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Identify Questions</a:t>
            </a:r>
          </a:p>
          <a:p>
            <a:pPr lvl="0"/>
            <a:r>
              <a:rPr lang="en-US" dirty="0"/>
              <a:t>Build Partnership with People with Lived Experience </a:t>
            </a:r>
          </a:p>
          <a:p>
            <a:pPr lvl="0"/>
            <a:r>
              <a:rPr lang="en-US" dirty="0"/>
              <a:t>Discuss the Question(s), Data Source(s) and Assumptions </a:t>
            </a:r>
          </a:p>
          <a:p>
            <a:pPr lvl="0"/>
            <a:r>
              <a:rPr lang="en-US" dirty="0"/>
              <a:t>Organize, Aggregate/Disaggregate, and Analyze </a:t>
            </a:r>
          </a:p>
          <a:p>
            <a:pPr lvl="0"/>
            <a:r>
              <a:rPr lang="en-US" dirty="0"/>
              <a:t>Build &amp; Interpret Existing Data Visualizations Together </a:t>
            </a:r>
          </a:p>
          <a:p>
            <a:pPr lvl="0"/>
            <a:r>
              <a:rPr lang="en-US" dirty="0"/>
              <a:t>Work Together to Identify the Findings </a:t>
            </a:r>
          </a:p>
          <a:p>
            <a:pPr lvl="0"/>
            <a:r>
              <a:rPr lang="en-US" dirty="0"/>
              <a:t>Notify All Partners of the Final Results</a:t>
            </a:r>
          </a:p>
        </p:txBody>
      </p:sp>
      <p:sp>
        <p:nvSpPr>
          <p:cNvPr id="159" name="Google Shape;159;p28"/>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Steps of a Data Project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7" name="Google Shape;167;p29"/>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The first step in a data project is identifying a question or a set of questions. </a:t>
            </a:r>
          </a:p>
          <a:p>
            <a:pPr lvl="0"/>
            <a:r>
              <a:rPr lang="en-US" dirty="0"/>
              <a:t>For this project, our proposed questions are: </a:t>
            </a:r>
          </a:p>
          <a:p>
            <a:pPr lvl="0"/>
            <a:r>
              <a:rPr lang="en-US" dirty="0"/>
              <a:t>[Insert question(s) here] </a:t>
            </a:r>
          </a:p>
          <a:p>
            <a:pPr lvl="0"/>
            <a:endParaRPr lang="en-US" dirty="0"/>
          </a:p>
        </p:txBody>
      </p:sp>
      <p:sp>
        <p:nvSpPr>
          <p:cNvPr id="166" name="Google Shape;166;p29"/>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Step 1: Identify Questions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0"/>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Are we asking the right question? Is there something else we should be focusing on instead?  </a:t>
            </a:r>
          </a:p>
          <a:p>
            <a:pPr lvl="0"/>
            <a:r>
              <a:rPr lang="en-US" dirty="0"/>
              <a:t>Will answering this question help us identify a way to improve the system of care for individuals experiencing homelessness? Why or why not? </a:t>
            </a:r>
          </a:p>
          <a:p>
            <a:pPr lvl="0"/>
            <a:r>
              <a:rPr lang="en-US" dirty="0"/>
              <a:t>Does this question use language that is simple and easy to understand? If not, which parts could be improved? </a:t>
            </a:r>
          </a:p>
        </p:txBody>
      </p:sp>
      <p:sp>
        <p:nvSpPr>
          <p:cNvPr id="173" name="Google Shape;173;p30"/>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Discussion: [Insert questions here]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2150850"/>
            <a:ext cx="8520600" cy="841800"/>
          </a:xfrm>
        </p:spPr>
        <p:txBody>
          <a:bodyPr spcFirstLastPara="1" wrap="square" lIns="91425" tIns="91425" rIns="91425" bIns="91425" anchor="b" anchorCtr="0">
            <a:normAutofit fontScale="90000"/>
          </a:bodyPr>
          <a:lstStyle/>
          <a:p>
            <a:pPr lvl="0"/>
            <a:r>
              <a:rPr lang="en-US" dirty="0"/>
              <a:t>Need to Know Info: Compensation, Scheduling, Other Logistics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2" name="Google Shape;62;p14"/>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How to Use this Deck: This deck is intended to support CoC and other homeless systems leaders with on-boarding people with lived experience of homelessness on data projects. Please note: </a:t>
            </a:r>
          </a:p>
          <a:p>
            <a:pPr lvl="0"/>
            <a:r>
              <a:rPr lang="en-US" dirty="0"/>
              <a:t>These slides offer a template, but do not need to be used in full. Take what works for your community! </a:t>
            </a:r>
          </a:p>
          <a:p>
            <a:pPr lvl="0"/>
            <a:r>
              <a:rPr lang="en-US" dirty="0"/>
              <a:t>Throughout the deck, there are [brackets] to indicate places where systems leaders should fill in locally-specific information. </a:t>
            </a:r>
          </a:p>
          <a:p>
            <a:pPr lvl="0"/>
            <a:r>
              <a:rPr lang="en-US" dirty="0"/>
              <a:t>As drafted, this slide deck will take approximately 1 hour to facilitate. </a:t>
            </a:r>
          </a:p>
          <a:p>
            <a:pPr lvl="0"/>
            <a:r>
              <a:rPr lang="en-US" dirty="0"/>
              <a:t>The deck aligns with HUD’s </a:t>
            </a:r>
            <a:r>
              <a:rPr lang="en-US" dirty="0">
                <a:hlinkClick r:id="rId3"/>
              </a:rPr>
              <a:t>How to Partner on a Data Project </a:t>
            </a:r>
            <a:r>
              <a:rPr lang="en-US" dirty="0"/>
              <a:t>and accompanying materials. </a:t>
            </a:r>
          </a:p>
        </p:txBody>
      </p:sp>
      <p:sp>
        <p:nvSpPr>
          <p:cNvPr id="61" name="Google Shape;61;p14"/>
          <p:cNvSpPr txBox="1">
            <a:spLocks noGrp="1"/>
          </p:cNvSpPr>
          <p:nvPr>
            <p:ph type="title"/>
          </p:nvPr>
        </p:nvSpPr>
        <p:spPr>
          <a:xfrm>
            <a:off x="1865122" y="288925"/>
            <a:ext cx="6961886" cy="515938"/>
          </a:xfrm>
        </p:spPr>
        <p:txBody>
          <a:bodyPr spcFirstLastPara="1" wrap="square" lIns="91425" tIns="91425" rIns="91425" bIns="91425" anchor="t" anchorCtr="0">
            <a:noAutofit/>
          </a:bodyPr>
          <a:lstStyle/>
          <a:p>
            <a:pPr lvl="0"/>
            <a:r>
              <a:rPr lang="en-US" sz="2100" dirty="0"/>
              <a:t>The Purpose of the Orientation and Onboarding Deck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7" name="Google Shape;187;p32"/>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You will be compensated for your work on this Data Project, including today’s meeting! </a:t>
            </a:r>
          </a:p>
          <a:p>
            <a:pPr lvl="0"/>
            <a:r>
              <a:rPr lang="en-US" dirty="0"/>
              <a:t>Partners with lived experience can expect [hourly rate or flat rate] for participation in the committee. </a:t>
            </a:r>
          </a:p>
          <a:p>
            <a:pPr lvl="0"/>
            <a:r>
              <a:rPr lang="en-US" dirty="0"/>
              <a:t>If partners with lived experience take on additional responsibilities (e.g., leading a focus group), they will receive [hourly rate or additional compensation]. </a:t>
            </a:r>
          </a:p>
          <a:p>
            <a:pPr lvl="0"/>
            <a:r>
              <a:rPr lang="en-US" dirty="0"/>
              <a:t>This compensation can be accessed via [methods of distribution like cash, check, </a:t>
            </a:r>
            <a:r>
              <a:rPr lang="en-US" dirty="0" err="1"/>
              <a:t>giftcard</a:t>
            </a:r>
            <a:r>
              <a:rPr lang="en-US" dirty="0"/>
              <a:t>, electronic funds transfer].</a:t>
            </a:r>
          </a:p>
          <a:p>
            <a:pPr lvl="0"/>
            <a:r>
              <a:rPr lang="en-US" dirty="0"/>
              <a:t>Questions about compensation can be directed to [name and contact info] </a:t>
            </a:r>
          </a:p>
        </p:txBody>
      </p:sp>
      <p:sp>
        <p:nvSpPr>
          <p:cNvPr id="186" name="Google Shape;186;p32"/>
          <p:cNvSpPr txBox="1">
            <a:spLocks noGrp="1"/>
          </p:cNvSpPr>
          <p:nvPr>
            <p:ph type="title"/>
          </p:nvPr>
        </p:nvSpPr>
        <p:spPr>
          <a:xfrm>
            <a:off x="1974850" y="288925"/>
            <a:ext cx="6401054" cy="515938"/>
          </a:xfrm>
        </p:spPr>
        <p:txBody>
          <a:bodyPr spcFirstLastPara="1" wrap="square" lIns="91425" tIns="91425" rIns="91425" bIns="91425" anchor="t" anchorCtr="0">
            <a:noAutofit/>
          </a:bodyPr>
          <a:lstStyle/>
          <a:p>
            <a:pPr lvl="0"/>
            <a:r>
              <a:rPr lang="en-US" sz="2400" dirty="0"/>
              <a:t>Compensation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Google Shape;194;p33"/>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[Fill in the anticipated project timeline. For example: </a:t>
            </a:r>
          </a:p>
          <a:p>
            <a:pPr lvl="0"/>
            <a:endParaRPr lang="en-US" dirty="0"/>
          </a:p>
        </p:txBody>
      </p:sp>
      <p:sp>
        <p:nvSpPr>
          <p:cNvPr id="193" name="Google Shape;193;p33"/>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Anticipated Project Timeline</a:t>
            </a:r>
          </a:p>
        </p:txBody>
      </p:sp>
      <p:graphicFrame>
        <p:nvGraphicFramePr>
          <p:cNvPr id="196" name="Google Shape;196;p33"/>
          <p:cNvGraphicFramePr/>
          <p:nvPr>
            <p:extLst>
              <p:ext uri="{D42A27DB-BD31-4B8C-83A1-F6EECF244321}">
                <p14:modId xmlns:p14="http://schemas.microsoft.com/office/powerpoint/2010/main" val="1319726299"/>
              </p:ext>
            </p:extLst>
          </p:nvPr>
        </p:nvGraphicFramePr>
        <p:xfrm>
          <a:off x="562373" y="1621459"/>
          <a:ext cx="8008603" cy="3200160"/>
        </p:xfrm>
        <a:graphic>
          <a:graphicData uri="http://schemas.openxmlformats.org/drawingml/2006/table">
            <a:tbl>
              <a:tblPr>
                <a:noFill/>
                <a:tableStyleId>{796FBF7D-E16B-4468-85D9-6672C240118D}</a:tableStyleId>
              </a:tblPr>
              <a:tblGrid>
                <a:gridCol w="5411707">
                  <a:extLst>
                    <a:ext uri="{9D8B030D-6E8A-4147-A177-3AD203B41FA5}">
                      <a16:colId xmlns:a16="http://schemas.microsoft.com/office/drawing/2014/main" val="20000"/>
                    </a:ext>
                  </a:extLst>
                </a:gridCol>
                <a:gridCol w="2596896">
                  <a:extLst>
                    <a:ext uri="{9D8B030D-6E8A-4147-A177-3AD203B41FA5}">
                      <a16:colId xmlns:a16="http://schemas.microsoft.com/office/drawing/2014/main" val="20001"/>
                    </a:ext>
                  </a:extLst>
                </a:gridCol>
              </a:tblGrid>
              <a:tr h="375639">
                <a:tc>
                  <a:txBody>
                    <a:bodyPr/>
                    <a:lstStyle/>
                    <a:p>
                      <a:pPr marL="0" lvl="0" indent="0" algn="ctr" rtl="0">
                        <a:spcBef>
                          <a:spcPts val="0"/>
                        </a:spcBef>
                        <a:spcAft>
                          <a:spcPts val="0"/>
                        </a:spcAft>
                        <a:buNone/>
                      </a:pPr>
                      <a:r>
                        <a:rPr lang="en-US" sz="1600" b="1" dirty="0">
                          <a:solidFill>
                            <a:schemeClr val="bg1"/>
                          </a:solidFill>
                        </a:rPr>
                        <a:t>STEP</a:t>
                      </a:r>
                    </a:p>
                  </a:txBody>
                  <a:tcPr marL="91425" marR="91425" marT="91425" marB="91425">
                    <a:solidFill>
                      <a:srgbClr val="3E863F"/>
                    </a:solidFill>
                  </a:tcPr>
                </a:tc>
                <a:tc>
                  <a:txBody>
                    <a:bodyPr/>
                    <a:lstStyle/>
                    <a:p>
                      <a:pPr marL="0" lvl="0" indent="0" algn="ctr" rtl="0">
                        <a:spcBef>
                          <a:spcPts val="0"/>
                        </a:spcBef>
                        <a:spcAft>
                          <a:spcPts val="0"/>
                        </a:spcAft>
                        <a:buNone/>
                      </a:pPr>
                      <a:r>
                        <a:rPr lang="en-US" sz="1600" b="1" dirty="0">
                          <a:solidFill>
                            <a:schemeClr val="bg1"/>
                          </a:solidFill>
                        </a:rPr>
                        <a:t>ANTICIPATED TIMELINE </a:t>
                      </a:r>
                    </a:p>
                  </a:txBody>
                  <a:tcPr marL="91425" marR="91425" marT="91425" marB="91425">
                    <a:solidFill>
                      <a:srgbClr val="3E863F"/>
                    </a:solidFill>
                  </a:tcPr>
                </a:tc>
                <a:extLst>
                  <a:ext uri="{0D108BD9-81ED-4DB2-BD59-A6C34878D82A}">
                    <a16:rowId xmlns:a16="http://schemas.microsoft.com/office/drawing/2014/main" val="10000"/>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1: </a:t>
                      </a:r>
                      <a:r>
                        <a:rPr lang="en" b="0" i="0" u="sng" dirty="0">
                          <a:solidFill>
                            <a:srgbClr val="0097A8"/>
                          </a:solidFill>
                          <a:uFill>
                            <a:noFill/>
                          </a:uFill>
                          <a:hlinkClick r:id="rId3">
                            <a:extLst>
                              <a:ext uri="{A12FA001-AC4F-418D-AE19-62706E023703}">
                                <ahyp:hlinkClr xmlns:ahyp="http://schemas.microsoft.com/office/drawing/2018/hyperlinkcolor" val="tx"/>
                              </a:ext>
                            </a:extLst>
                          </a:hlinkClick>
                        </a:rPr>
                        <a:t>Identify Questions</a:t>
                      </a:r>
                      <a:endParaRPr b="0" i="0" u="sng" dirty="0">
                        <a:solidFill>
                          <a:srgbClr val="0097A8"/>
                        </a:solidFill>
                      </a:endParaRPr>
                    </a:p>
                  </a:txBody>
                  <a:tcPr marL="91425" marR="91425" marT="91425" marB="91425"/>
                </a:tc>
                <a:tc>
                  <a:txBody>
                    <a:bodyPr/>
                    <a:lstStyle/>
                    <a:p>
                      <a:pPr marL="0" lvl="0" indent="0" algn="l" rtl="0">
                        <a:spcBef>
                          <a:spcPts val="0"/>
                        </a:spcBef>
                        <a:spcAft>
                          <a:spcPts val="0"/>
                        </a:spcAft>
                        <a:buNone/>
                      </a:pPr>
                      <a:r>
                        <a:rPr lang="en" dirty="0">
                          <a:solidFill>
                            <a:schemeClr val="tx1">
                              <a:lumMod val="75000"/>
                              <a:lumOff val="25000"/>
                            </a:schemeClr>
                          </a:solidFill>
                        </a:rPr>
                        <a:t>January</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1"/>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2: </a:t>
                      </a:r>
                      <a:r>
                        <a:rPr lang="en" u="sng" dirty="0">
                          <a:solidFill>
                            <a:srgbClr val="0097A8"/>
                          </a:solidFill>
                          <a:uFill>
                            <a:noFill/>
                          </a:uFill>
                          <a:hlinkClick r:id="rId3">
                            <a:extLst>
                              <a:ext uri="{A12FA001-AC4F-418D-AE19-62706E023703}">
                                <ahyp:hlinkClr xmlns:ahyp="http://schemas.microsoft.com/office/drawing/2018/hyperlinkcolor" val="tx"/>
                              </a:ext>
                            </a:extLst>
                          </a:hlinkClick>
                        </a:rPr>
                        <a:t>Build Partnership with People with Lived Experience </a:t>
                      </a:r>
                      <a:endParaRPr u="sng" dirty="0">
                        <a:solidFill>
                          <a:srgbClr val="0097A8"/>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tx1">
                              <a:lumMod val="75000"/>
                              <a:lumOff val="25000"/>
                            </a:schemeClr>
                          </a:solidFill>
                        </a:rPr>
                        <a:t>January</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2"/>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3: </a:t>
                      </a:r>
                      <a:r>
                        <a:rPr lang="en" u="sng" dirty="0">
                          <a:solidFill>
                            <a:srgbClr val="0097A7"/>
                          </a:solidFill>
                          <a:uFill>
                            <a:noFill/>
                          </a:uFill>
                          <a:hlinkClick r:id="rId3">
                            <a:extLst>
                              <a:ext uri="{A12FA001-AC4F-418D-AE19-62706E023703}">
                                <ahyp:hlinkClr xmlns:ahyp="http://schemas.microsoft.com/office/drawing/2018/hyperlinkcolor" val="tx"/>
                              </a:ext>
                            </a:extLst>
                          </a:hlinkClick>
                        </a:rPr>
                        <a:t>Discuss the Question(s), Data Source(s) and Assumptions</a:t>
                      </a:r>
                      <a:r>
                        <a:rPr lang="en" u="sng" dirty="0">
                          <a:solidFill>
                            <a:srgbClr val="36A5C8"/>
                          </a:solidFill>
                          <a:hlinkClick r:id="rId3">
                            <a:extLst>
                              <a:ext uri="{A12FA001-AC4F-418D-AE19-62706E023703}">
                                <ahyp:hlinkClr xmlns:ahyp="http://schemas.microsoft.com/office/drawing/2018/hyperlinkcolor" val="tx"/>
                              </a:ext>
                            </a:extLst>
                          </a:hlinkClick>
                        </a:rPr>
                        <a:t> </a:t>
                      </a:r>
                      <a:endParaRPr u="sng" dirty="0">
                        <a:solidFill>
                          <a:srgbClr val="36A5C8"/>
                        </a:solidFill>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 dirty="0">
                          <a:solidFill>
                            <a:schemeClr val="tx1">
                              <a:lumMod val="75000"/>
                              <a:lumOff val="25000"/>
                            </a:schemeClr>
                          </a:solidFill>
                        </a:rPr>
                        <a:t>January</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3"/>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4: </a:t>
                      </a:r>
                      <a:r>
                        <a:rPr lang="en" u="sng" dirty="0">
                          <a:solidFill>
                            <a:srgbClr val="0097A7"/>
                          </a:solidFill>
                          <a:uFill>
                            <a:noFill/>
                          </a:uFill>
                          <a:hlinkClick r:id="rId3">
                            <a:extLst>
                              <a:ext uri="{A12FA001-AC4F-418D-AE19-62706E023703}">
                                <ahyp:hlinkClr xmlns:ahyp="http://schemas.microsoft.com/office/drawing/2018/hyperlinkcolor" val="tx"/>
                              </a:ext>
                            </a:extLst>
                          </a:hlinkClick>
                        </a:rPr>
                        <a:t>Organize, Aggregate/Disaggregate, and Analyze</a:t>
                      </a:r>
                      <a:r>
                        <a:rPr lang="en" u="sng" dirty="0">
                          <a:solidFill>
                            <a:srgbClr val="36A5C8"/>
                          </a:solidFill>
                          <a:hlinkClick r:id="rId3">
                            <a:extLst>
                              <a:ext uri="{A12FA001-AC4F-418D-AE19-62706E023703}">
                                <ahyp:hlinkClr xmlns:ahyp="http://schemas.microsoft.com/office/drawing/2018/hyperlinkcolor" val="tx"/>
                              </a:ext>
                            </a:extLst>
                          </a:hlinkClick>
                        </a:rPr>
                        <a:t> </a:t>
                      </a:r>
                      <a:endParaRPr u="sng" dirty="0">
                        <a:solidFill>
                          <a:srgbClr val="36A5C8"/>
                        </a:solidFill>
                      </a:endParaRPr>
                    </a:p>
                  </a:txBody>
                  <a:tcPr marL="91425" marR="91425" marT="91425" marB="91425"/>
                </a:tc>
                <a:tc>
                  <a:txBody>
                    <a:bodyPr/>
                    <a:lstStyle/>
                    <a:p>
                      <a:pPr marL="0" lvl="0" indent="0" algn="l" rtl="0">
                        <a:spcBef>
                          <a:spcPts val="0"/>
                        </a:spcBef>
                        <a:spcAft>
                          <a:spcPts val="0"/>
                        </a:spcAft>
                        <a:buNone/>
                      </a:pPr>
                      <a:r>
                        <a:rPr lang="en" dirty="0">
                          <a:solidFill>
                            <a:schemeClr val="tx1">
                              <a:lumMod val="75000"/>
                              <a:lumOff val="25000"/>
                            </a:schemeClr>
                          </a:solidFill>
                        </a:rPr>
                        <a:t>February–April </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4"/>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5: </a:t>
                      </a:r>
                      <a:r>
                        <a:rPr lang="en" u="sng" dirty="0">
                          <a:solidFill>
                            <a:schemeClr val="tx1">
                              <a:lumMod val="75000"/>
                              <a:lumOff val="25000"/>
                            </a:schemeClr>
                          </a:solidFill>
                          <a:uFill>
                            <a:noFill/>
                          </a:uFill>
                          <a:hlinkClick r:id="rId3"/>
                        </a:rPr>
                        <a:t>Build &amp; Interpret Existing Data Visualizations Together</a:t>
                      </a:r>
                      <a:r>
                        <a:rPr lang="en" u="sng" dirty="0">
                          <a:solidFill>
                            <a:schemeClr val="tx1">
                              <a:lumMod val="75000"/>
                              <a:lumOff val="25000"/>
                            </a:schemeClr>
                          </a:solidFill>
                          <a:hlinkClick r:id="rId3"/>
                        </a:rPr>
                        <a:t> </a:t>
                      </a:r>
                      <a:endParaRPr u="sng" dirty="0">
                        <a:solidFill>
                          <a:schemeClr val="tx1">
                            <a:lumMod val="75000"/>
                            <a:lumOff val="25000"/>
                          </a:schemeClr>
                        </a:solidFill>
                      </a:endParaRPr>
                    </a:p>
                  </a:txBody>
                  <a:tcPr marL="91425" marR="91425" marT="91425" marB="91425"/>
                </a:tc>
                <a:tc>
                  <a:txBody>
                    <a:bodyPr/>
                    <a:lstStyle/>
                    <a:p>
                      <a:pPr marL="0" lvl="0" indent="0" algn="l" rtl="0">
                        <a:spcBef>
                          <a:spcPts val="0"/>
                        </a:spcBef>
                        <a:spcAft>
                          <a:spcPts val="0"/>
                        </a:spcAft>
                        <a:buNone/>
                      </a:pPr>
                      <a:r>
                        <a:rPr lang="en" dirty="0">
                          <a:solidFill>
                            <a:schemeClr val="tx1">
                              <a:lumMod val="75000"/>
                              <a:lumOff val="25000"/>
                            </a:schemeClr>
                          </a:solidFill>
                        </a:rPr>
                        <a:t>May–June </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5"/>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6: </a:t>
                      </a:r>
                      <a:r>
                        <a:rPr lang="en" u="sng" dirty="0">
                          <a:solidFill>
                            <a:schemeClr val="tx1">
                              <a:lumMod val="75000"/>
                              <a:lumOff val="25000"/>
                            </a:schemeClr>
                          </a:solidFill>
                          <a:uFill>
                            <a:noFill/>
                          </a:uFill>
                          <a:hlinkClick r:id="rId3"/>
                        </a:rPr>
                        <a:t>Work Together to Identify the Findings</a:t>
                      </a:r>
                      <a:r>
                        <a:rPr lang="en" u="sng" dirty="0">
                          <a:solidFill>
                            <a:schemeClr val="tx1">
                              <a:lumMod val="75000"/>
                              <a:lumOff val="25000"/>
                            </a:schemeClr>
                          </a:solidFill>
                          <a:hlinkClick r:id="rId3"/>
                        </a:rPr>
                        <a:t> </a:t>
                      </a:r>
                      <a:endParaRPr u="sng" dirty="0">
                        <a:solidFill>
                          <a:schemeClr val="tx1">
                            <a:lumMod val="75000"/>
                            <a:lumOff val="25000"/>
                          </a:schemeClr>
                        </a:solidFill>
                      </a:endParaRPr>
                    </a:p>
                  </a:txBody>
                  <a:tcPr marL="91425" marR="91425" marT="91425" marB="91425"/>
                </a:tc>
                <a:tc>
                  <a:txBody>
                    <a:bodyPr/>
                    <a:lstStyle/>
                    <a:p>
                      <a:pPr marL="0" lvl="0" indent="0" algn="l" rtl="0">
                        <a:spcBef>
                          <a:spcPts val="0"/>
                        </a:spcBef>
                        <a:spcAft>
                          <a:spcPts val="0"/>
                        </a:spcAft>
                        <a:buNone/>
                      </a:pPr>
                      <a:r>
                        <a:rPr lang="en" dirty="0">
                          <a:solidFill>
                            <a:schemeClr val="tx1">
                              <a:lumMod val="75000"/>
                              <a:lumOff val="25000"/>
                            </a:schemeClr>
                          </a:solidFill>
                        </a:rPr>
                        <a:t>July–August </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6"/>
                  </a:ext>
                </a:extLst>
              </a:tr>
              <a:tr h="375639">
                <a:tc>
                  <a:txBody>
                    <a:bodyPr/>
                    <a:lstStyle/>
                    <a:p>
                      <a:pPr marL="0" lvl="0" indent="0" algn="l" rtl="0">
                        <a:spcBef>
                          <a:spcPts val="0"/>
                        </a:spcBef>
                        <a:spcAft>
                          <a:spcPts val="0"/>
                        </a:spcAft>
                        <a:buNone/>
                      </a:pPr>
                      <a:r>
                        <a:rPr lang="en" dirty="0">
                          <a:solidFill>
                            <a:schemeClr val="tx1">
                              <a:lumMod val="75000"/>
                              <a:lumOff val="25000"/>
                            </a:schemeClr>
                          </a:solidFill>
                        </a:rPr>
                        <a:t>Step 7: </a:t>
                      </a:r>
                      <a:r>
                        <a:rPr lang="en" u="sng" dirty="0">
                          <a:solidFill>
                            <a:srgbClr val="0097A8"/>
                          </a:solidFill>
                          <a:uFill>
                            <a:noFill/>
                          </a:uFill>
                          <a:hlinkClick r:id="rId3">
                            <a:extLst>
                              <a:ext uri="{A12FA001-AC4F-418D-AE19-62706E023703}">
                                <ahyp:hlinkClr xmlns:ahyp="http://schemas.microsoft.com/office/drawing/2018/hyperlinkcolor" val="tx"/>
                              </a:ext>
                            </a:extLst>
                          </a:hlinkClick>
                        </a:rPr>
                        <a:t>Notify All Partners of the Final Results</a:t>
                      </a:r>
                      <a:endParaRPr u="sng" dirty="0">
                        <a:solidFill>
                          <a:srgbClr val="0097A8"/>
                        </a:solidFill>
                      </a:endParaRPr>
                    </a:p>
                  </a:txBody>
                  <a:tcPr marL="91425" marR="91425" marT="91425" marB="91425"/>
                </a:tc>
                <a:tc>
                  <a:txBody>
                    <a:bodyPr/>
                    <a:lstStyle/>
                    <a:p>
                      <a:pPr marL="0" lvl="0" indent="0" algn="l" rtl="0">
                        <a:spcBef>
                          <a:spcPts val="0"/>
                        </a:spcBef>
                        <a:spcAft>
                          <a:spcPts val="0"/>
                        </a:spcAft>
                        <a:buNone/>
                      </a:pPr>
                      <a:r>
                        <a:rPr lang="en" dirty="0">
                          <a:solidFill>
                            <a:schemeClr val="tx1">
                              <a:lumMod val="75000"/>
                              <a:lumOff val="25000"/>
                            </a:schemeClr>
                          </a:solidFill>
                        </a:rPr>
                        <a:t>September</a:t>
                      </a:r>
                      <a:endParaRPr dirty="0">
                        <a:solidFill>
                          <a:schemeClr val="tx1">
                            <a:lumMod val="75000"/>
                            <a:lumOff val="25000"/>
                          </a:schemeClr>
                        </a:solidFill>
                      </a:endParaRPr>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34"/>
          <p:cNvSpPr txBox="1">
            <a:spLocks noGrp="1"/>
          </p:cNvSpPr>
          <p:nvPr>
            <p:ph type="body" idx="1"/>
          </p:nvPr>
        </p:nvSpPr>
        <p:spPr>
          <a:xfrm>
            <a:off x="463296" y="1060703"/>
            <a:ext cx="8205216" cy="3694177"/>
          </a:xfrm>
        </p:spPr>
        <p:txBody>
          <a:bodyPr spcFirstLastPara="1" wrap="square" lIns="91425" tIns="91425" rIns="91425" bIns="91425" anchor="t" anchorCtr="0">
            <a:noAutofit/>
          </a:bodyPr>
          <a:lstStyle/>
          <a:p>
            <a:pPr lvl="0"/>
            <a:r>
              <a:rPr lang="en-US" dirty="0"/>
              <a:t>[Name of staff] will reach out to you via [phone, email] to schedule our next group meeting. </a:t>
            </a:r>
          </a:p>
          <a:p>
            <a:pPr lvl="1"/>
            <a:r>
              <a:rPr lang="en-US" dirty="0"/>
              <a:t>Our next group meeting will be in [insert estimated date, e.g., one month]. </a:t>
            </a:r>
          </a:p>
          <a:p>
            <a:pPr lvl="0"/>
            <a:r>
              <a:rPr lang="en-US" dirty="0"/>
              <a:t>We will primarily share information about future meetings via [phone, email, website]. </a:t>
            </a:r>
          </a:p>
          <a:p>
            <a:pPr lvl="1"/>
            <a:r>
              <a:rPr lang="en-US" dirty="0"/>
              <a:t>If it’s hard for you to access [phone, email, website], please let us know and we can find another way to let you know that meetings are coming up! </a:t>
            </a:r>
          </a:p>
          <a:p>
            <a:pPr lvl="0"/>
            <a:r>
              <a:rPr lang="en-US" dirty="0"/>
              <a:t>[Fill in information about what materials participants can expect to receive during this project. For example: </a:t>
            </a:r>
          </a:p>
          <a:p>
            <a:pPr lvl="1"/>
            <a:r>
              <a:rPr lang="en-US" dirty="0"/>
              <a:t>Agendas for our meetings will be sent out one week in advance.]  </a:t>
            </a:r>
          </a:p>
        </p:txBody>
      </p:sp>
      <p:sp>
        <p:nvSpPr>
          <p:cNvPr id="201" name="Google Shape;201;p34"/>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Scheduling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9" name="Google Shape;209;p35"/>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[Add point of contact for CoC] </a:t>
            </a:r>
          </a:p>
        </p:txBody>
      </p:sp>
      <p:sp>
        <p:nvSpPr>
          <p:cNvPr id="208" name="Google Shape;208;p35"/>
          <p:cNvSpPr txBox="1">
            <a:spLocks noGrp="1"/>
          </p:cNvSpPr>
          <p:nvPr>
            <p:ph type="title"/>
          </p:nvPr>
        </p:nvSpPr>
        <p:spPr>
          <a:xfrm>
            <a:off x="1975104" y="288925"/>
            <a:ext cx="6693408" cy="515747"/>
          </a:xfrm>
        </p:spPr>
        <p:txBody>
          <a:bodyPr spcFirstLastPara="1" wrap="square" lIns="91425" tIns="91425" rIns="91425" bIns="91425" anchor="t" anchorCtr="0">
            <a:normAutofit fontScale="90000"/>
          </a:bodyPr>
          <a:lstStyle/>
          <a:p>
            <a:pPr lvl="0"/>
            <a:r>
              <a:rPr lang="en-US" dirty="0"/>
              <a:t>I have questions later! Who should I ask?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6"/>
          <p:cNvSpPr txBox="1">
            <a:spLocks noGrp="1"/>
          </p:cNvSpPr>
          <p:nvPr>
            <p:ph type="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Thank You!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150850"/>
            <a:ext cx="8520600" cy="841800"/>
          </a:xfrm>
        </p:spPr>
        <p:txBody>
          <a:bodyPr spcFirstLastPara="1" wrap="square" lIns="91425" tIns="91425" rIns="91425" bIns="91425" anchor="b" anchorCtr="0">
            <a:normAutofit fontScale="90000"/>
          </a:bodyPr>
          <a:lstStyle/>
          <a:p>
            <a:pPr lvl="0"/>
            <a:r>
              <a:rPr lang="en-US" dirty="0"/>
              <a:t>Orientation: Partnering on </a:t>
            </a:r>
            <a:br>
              <a:rPr lang="en-US" dirty="0"/>
            </a:br>
            <a:r>
              <a:rPr lang="en-US" dirty="0"/>
              <a:t>[Insert Data Project Name]! </a:t>
            </a:r>
          </a:p>
        </p:txBody>
      </p:sp>
      <p:sp>
        <p:nvSpPr>
          <p:cNvPr id="69" name="Google Shape;69;p15"/>
          <p:cNvSpPr txBox="1">
            <a:spLocks noGrp="1"/>
          </p:cNvSpPr>
          <p:nvPr>
            <p:ph type="subTitle" idx="4294967295"/>
          </p:nvPr>
        </p:nvSpPr>
        <p:spPr>
          <a:xfrm>
            <a:off x="0" y="3144838"/>
            <a:ext cx="9144000" cy="79375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solidFill>
                  <a:schemeClr val="bg1"/>
                </a:solidFill>
              </a:rPr>
              <a:t>[Date]</a:t>
            </a:r>
            <a:endParaRPr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Google Shape;76;p16"/>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Welcome and Introductions</a:t>
            </a:r>
          </a:p>
          <a:p>
            <a:pPr lvl="0"/>
            <a:r>
              <a:rPr lang="en-US" dirty="0"/>
              <a:t>Discussion: Data Partnership </a:t>
            </a:r>
          </a:p>
          <a:p>
            <a:pPr lvl="0"/>
            <a:r>
              <a:rPr lang="en-US" dirty="0"/>
              <a:t>Discussion: Proposed Data Project</a:t>
            </a:r>
          </a:p>
          <a:p>
            <a:pPr lvl="0"/>
            <a:r>
              <a:rPr lang="en-US" dirty="0"/>
              <a:t>Need to Know Info: Compensation, Scheduling, Other Logistics </a:t>
            </a:r>
          </a:p>
          <a:p>
            <a:pPr lvl="0"/>
            <a:r>
              <a:rPr lang="en-US" dirty="0"/>
              <a:t>Next Steps </a:t>
            </a:r>
          </a:p>
        </p:txBody>
      </p:sp>
      <p:sp>
        <p:nvSpPr>
          <p:cNvPr id="75" name="Google Shape;75;p16"/>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dirty="0"/>
              <a:t>Orientation Agenda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2150850"/>
            <a:ext cx="8520600" cy="841800"/>
          </a:xfrm>
        </p:spPr>
        <p:txBody>
          <a:bodyPr spcFirstLastPara="1" wrap="square" lIns="91425" tIns="91425" rIns="91425" bIns="91425" anchor="b" anchorCtr="0">
            <a:normAutofit/>
          </a:bodyPr>
          <a:lstStyle/>
          <a:p>
            <a:pPr lvl="0"/>
            <a:r>
              <a:rPr lang="en-US" dirty="0"/>
              <a:t>Welcome and Introductions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Google Shape;89;p18"/>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[Introduce the speaker and organization leading the data project. Potential speaking points could include: </a:t>
            </a:r>
          </a:p>
          <a:p>
            <a:pPr lvl="1"/>
            <a:r>
              <a:rPr lang="en-US" dirty="0"/>
              <a:t>Purpose of the organization leading the data project </a:t>
            </a:r>
          </a:p>
          <a:p>
            <a:pPr lvl="1"/>
            <a:r>
              <a:rPr lang="en-US" dirty="0"/>
              <a:t>Other projects the organization has worked on that the audience might be familiar with</a:t>
            </a:r>
          </a:p>
          <a:p>
            <a:pPr lvl="1"/>
            <a:r>
              <a:rPr lang="en-US" dirty="0"/>
              <a:t>Speaker’s experience on similar data projects</a:t>
            </a:r>
          </a:p>
          <a:p>
            <a:pPr lvl="1"/>
            <a:r>
              <a:rPr lang="en-US" dirty="0"/>
              <a:t>Other names that the audience might recognize the lead organization by</a:t>
            </a:r>
          </a:p>
          <a:p>
            <a:pPr lvl="1"/>
            <a:r>
              <a:rPr lang="en-US" dirty="0"/>
              <a:t>Fun fact about the speaker]</a:t>
            </a:r>
          </a:p>
        </p:txBody>
      </p:sp>
      <p:sp>
        <p:nvSpPr>
          <p:cNvPr id="88" name="Google Shape;88;p18"/>
          <p:cNvSpPr txBox="1">
            <a:spLocks noGrp="1"/>
          </p:cNvSpPr>
          <p:nvPr>
            <p:ph type="title"/>
          </p:nvPr>
        </p:nvSpPr>
        <p:spPr>
          <a:xfrm>
            <a:off x="1975104" y="288925"/>
            <a:ext cx="6693408" cy="515747"/>
          </a:xfrm>
        </p:spPr>
        <p:txBody>
          <a:bodyPr spcFirstLastPara="1" wrap="square" lIns="91425" tIns="91425" rIns="91425" bIns="91425" anchor="t" anchorCtr="0">
            <a:noAutofit/>
          </a:bodyPr>
          <a:lstStyle/>
          <a:p>
            <a:pPr lvl="0"/>
            <a:r>
              <a:rPr lang="en-US" sz="2400" dirty="0"/>
              <a:t>[Speaker Introduction]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1889760" y="300840"/>
            <a:ext cx="6669024" cy="516024"/>
          </a:xfrm>
        </p:spPr>
        <p:txBody>
          <a:bodyPr spcFirstLastPara="1" wrap="square" lIns="91425" tIns="91425" rIns="91425" bIns="91425" anchor="t" anchorCtr="0">
            <a:noAutofit/>
          </a:bodyPr>
          <a:lstStyle/>
          <a:p>
            <a:pPr lvl="0"/>
            <a:r>
              <a:rPr lang="en-US" sz="2400" dirty="0"/>
              <a:t>Participant Introductions</a:t>
            </a:r>
          </a:p>
        </p:txBody>
      </p:sp>
      <p:sp>
        <p:nvSpPr>
          <p:cNvPr id="96" name="Google Shape;96;p19"/>
          <p:cNvSpPr txBox="1">
            <a:spLocks noGrp="1"/>
          </p:cNvSpPr>
          <p:nvPr>
            <p:ph type="body" idx="1"/>
          </p:nvPr>
        </p:nvSpPr>
        <p:spPr>
          <a:xfrm>
            <a:off x="463296" y="1060703"/>
            <a:ext cx="3828288" cy="3694177"/>
          </a:xfrm>
        </p:spPr>
        <p:txBody>
          <a:bodyPr spcFirstLastPara="1" wrap="square" lIns="91425" tIns="91425" rIns="91425" bIns="91425" anchor="t" anchorCtr="0">
            <a:normAutofit/>
          </a:bodyPr>
          <a:lstStyle/>
          <a:p>
            <a:pPr lvl="0"/>
            <a:r>
              <a:rPr lang="en-US" dirty="0"/>
              <a:t>Name </a:t>
            </a:r>
          </a:p>
          <a:p>
            <a:pPr lvl="0"/>
            <a:r>
              <a:rPr lang="en-US" dirty="0"/>
              <a:t>Pronouns </a:t>
            </a:r>
          </a:p>
          <a:p>
            <a:pPr lvl="0"/>
            <a:r>
              <a:rPr lang="en-US" dirty="0"/>
              <a:t>[One Ice Breaker Question]</a:t>
            </a:r>
          </a:p>
          <a:p>
            <a:pPr lvl="1"/>
            <a:r>
              <a:rPr lang="en-US" dirty="0"/>
              <a:t>[Ice Breaker Example 1: What’s your favorite summer food?] </a:t>
            </a:r>
          </a:p>
          <a:p>
            <a:pPr lvl="1"/>
            <a:r>
              <a:rPr lang="en-US" dirty="0"/>
              <a:t>[Ice Breaker Example 2: What color do you think is the best representation of your personality?] </a:t>
            </a:r>
          </a:p>
        </p:txBody>
      </p:sp>
      <p:pic>
        <p:nvPicPr>
          <p:cNvPr id="98" name="Google Shape;98;p19"/>
          <p:cNvPicPr preferRelativeResize="0"/>
          <p:nvPr/>
        </p:nvPicPr>
        <p:blipFill>
          <a:blip r:embed="rId3">
            <a:alphaModFix/>
          </a:blip>
          <a:stretch>
            <a:fillRect/>
          </a:stretch>
        </p:blipFill>
        <p:spPr>
          <a:xfrm>
            <a:off x="5650362" y="1487151"/>
            <a:ext cx="2549340" cy="25493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2150850"/>
            <a:ext cx="8520600" cy="841800"/>
          </a:xfrm>
        </p:spPr>
        <p:txBody>
          <a:bodyPr spcFirstLastPara="1" wrap="square" lIns="91425" tIns="91425" rIns="91425" bIns="91425" anchor="b" anchorCtr="0">
            <a:normAutofit/>
          </a:bodyPr>
          <a:lstStyle/>
          <a:p>
            <a:pPr lvl="0"/>
            <a:r>
              <a:rPr lang="en-US" dirty="0"/>
              <a:t>Discussion: Data Partnership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p21"/>
          <p:cNvSpPr txBox="1">
            <a:spLocks noGrp="1"/>
          </p:cNvSpPr>
          <p:nvPr>
            <p:ph type="body" idx="1"/>
          </p:nvPr>
        </p:nvSpPr>
        <p:spPr>
          <a:xfrm>
            <a:off x="463296" y="1060703"/>
            <a:ext cx="8205216" cy="3694177"/>
          </a:xfrm>
        </p:spPr>
        <p:txBody>
          <a:bodyPr spcFirstLastPara="1" wrap="square" lIns="91425" tIns="91425" rIns="91425" bIns="91425" anchor="t" anchorCtr="0">
            <a:normAutofit/>
          </a:bodyPr>
          <a:lstStyle/>
          <a:p>
            <a:pPr lvl="0"/>
            <a:r>
              <a:rPr lang="en-US" dirty="0"/>
              <a:t>Homeless Management Information System (HMIS): the data system used to manage data about people experiencing homelessness</a:t>
            </a:r>
          </a:p>
          <a:p>
            <a:pPr lvl="0"/>
            <a:r>
              <a:rPr lang="en-US" dirty="0"/>
              <a:t>[Add any other terms and definitions that will be important for discussing the basics of this data project] </a:t>
            </a:r>
          </a:p>
        </p:txBody>
      </p:sp>
      <p:sp>
        <p:nvSpPr>
          <p:cNvPr id="110" name="Google Shape;110;p21"/>
          <p:cNvSpPr txBox="1">
            <a:spLocks noGrp="1"/>
          </p:cNvSpPr>
          <p:nvPr>
            <p:ph type="title"/>
          </p:nvPr>
        </p:nvSpPr>
        <p:spPr>
          <a:xfrm>
            <a:off x="1974850" y="288925"/>
            <a:ext cx="6437630" cy="515938"/>
          </a:xfrm>
        </p:spPr>
        <p:txBody>
          <a:bodyPr spcFirstLastPara="1" wrap="square" lIns="91425" tIns="91425" rIns="91425" bIns="91425" anchor="t" anchorCtr="0">
            <a:noAutofit/>
          </a:bodyPr>
          <a:lstStyle/>
          <a:p>
            <a:pPr lvl="0"/>
            <a:r>
              <a:rPr lang="en-US" sz="2400" dirty="0"/>
              <a:t>Grounding Terms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3249</Words>
  <Application>Microsoft Office PowerPoint</Application>
  <PresentationFormat>On-screen Show (16:9)</PresentationFormat>
  <Paragraphs>176</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System Font Regular</vt:lpstr>
      <vt:lpstr>Simple Light</vt:lpstr>
      <vt:lpstr>Orientation and Onboarding</vt:lpstr>
      <vt:lpstr>The Purpose of the Orientation and Onboarding Deck</vt:lpstr>
      <vt:lpstr>Orientation: Partnering on  [Insert Data Project Name]! </vt:lpstr>
      <vt:lpstr>Orientation Agenda</vt:lpstr>
      <vt:lpstr>Welcome and Introductions</vt:lpstr>
      <vt:lpstr>[Speaker Introduction] </vt:lpstr>
      <vt:lpstr>Participant Introductions</vt:lpstr>
      <vt:lpstr>Discussion: Data Partnership</vt:lpstr>
      <vt:lpstr>Grounding Terms</vt:lpstr>
      <vt:lpstr>We Need You</vt:lpstr>
      <vt:lpstr>Building a Collaborative Partnership</vt:lpstr>
      <vt:lpstr>Building a Collaborative Partnership</vt:lpstr>
      <vt:lpstr>Things to Know About this Work</vt:lpstr>
      <vt:lpstr>Discussion: Data Partnership</vt:lpstr>
      <vt:lpstr>Discussion: Proposed Data Project</vt:lpstr>
      <vt:lpstr>Steps of a Data Project</vt:lpstr>
      <vt:lpstr>Step 1: Identify Questions</vt:lpstr>
      <vt:lpstr>Discussion: [Insert questions here] </vt:lpstr>
      <vt:lpstr>Need to Know Info: Compensation, Scheduling, Other Logistics</vt:lpstr>
      <vt:lpstr>Compensation</vt:lpstr>
      <vt:lpstr>Anticipated Project Timeline</vt:lpstr>
      <vt:lpstr>Scheduling </vt:lpstr>
      <vt:lpstr>I have questions later! Who should I ask?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PLEE and Data Decision-Making: Orientation and Onboarding Slide Deck Template</dc:title>
  <dc:creator>Abt;Arc 4 Justice;CSH;and Homebase</dc:creator>
  <cp:lastModifiedBy>Steger, Kate</cp:lastModifiedBy>
  <cp:revision>8</cp:revision>
  <dcterms:modified xsi:type="dcterms:W3CDTF">2024-04-16T15:18:23Z</dcterms:modified>
</cp:coreProperties>
</file>