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65" r:id="rId2"/>
    <p:sldId id="256" r:id="rId3"/>
    <p:sldId id="267" r:id="rId4"/>
    <p:sldId id="268" r:id="rId5"/>
    <p:sldId id="257" r:id="rId6"/>
    <p:sldId id="266" r:id="rId7"/>
    <p:sldId id="305" r:id="rId8"/>
    <p:sldId id="306" r:id="rId9"/>
    <p:sldId id="258" r:id="rId10"/>
    <p:sldId id="261" r:id="rId11"/>
    <p:sldId id="262" r:id="rId12"/>
    <p:sldId id="282" r:id="rId13"/>
    <p:sldId id="270" r:id="rId14"/>
    <p:sldId id="273" r:id="rId15"/>
    <p:sldId id="289" r:id="rId16"/>
    <p:sldId id="279" r:id="rId17"/>
    <p:sldId id="281" r:id="rId18"/>
    <p:sldId id="283" r:id="rId19"/>
    <p:sldId id="299" r:id="rId20"/>
    <p:sldId id="284" r:id="rId21"/>
    <p:sldId id="300" r:id="rId22"/>
    <p:sldId id="286" r:id="rId23"/>
    <p:sldId id="280" r:id="rId24"/>
    <p:sldId id="287" r:id="rId25"/>
    <p:sldId id="291" r:id="rId26"/>
    <p:sldId id="292" r:id="rId27"/>
    <p:sldId id="293" r:id="rId28"/>
    <p:sldId id="278" r:id="rId29"/>
    <p:sldId id="288" r:id="rId30"/>
    <p:sldId id="294" r:id="rId31"/>
    <p:sldId id="301" r:id="rId32"/>
    <p:sldId id="297" r:id="rId33"/>
    <p:sldId id="298" r:id="rId34"/>
    <p:sldId id="271" r:id="rId35"/>
    <p:sldId id="290" r:id="rId36"/>
    <p:sldId id="307" r:id="rId37"/>
    <p:sldId id="275" r:id="rId38"/>
    <p:sldId id="285" r:id="rId39"/>
    <p:sldId id="295" r:id="rId40"/>
    <p:sldId id="296" r:id="rId41"/>
    <p:sldId id="272" r:id="rId42"/>
    <p:sldId id="277" r:id="rId43"/>
    <p:sldId id="308" r:id="rId44"/>
    <p:sldId id="304" r:id="rId45"/>
    <p:sldId id="302" r:id="rId46"/>
    <p:sldId id="303" r:id="rId47"/>
    <p:sldId id="309" r:id="rId48"/>
    <p:sldId id="259"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ghan Henry" initials="MH"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BEB9"/>
    <a:srgbClr val="43BB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D5EA98-7A2D-4B38-9FA3-2358BFF686DA}" v="1" dt="2018-12-17T23:19:02.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46" autoAdjust="0"/>
    <p:restoredTop sz="79543" autoAdjust="0"/>
  </p:normalViewPr>
  <p:slideViewPr>
    <p:cSldViewPr snapToGrid="0">
      <p:cViewPr varScale="1">
        <p:scale>
          <a:sx n="66" d="100"/>
          <a:sy n="66" d="100"/>
        </p:scale>
        <p:origin x="-432" y="-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1236"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now, William" userId="7d4f2fc8-f57e-4188-b4cf-03b2e2d9965a" providerId="ADAL" clId="{74D5EA98-7A2D-4B38-9FA3-2358BFF686DA}"/>
    <pc:docChg chg="undo custSel modSld">
      <pc:chgData name="Snow, William" userId="7d4f2fc8-f57e-4188-b4cf-03b2e2d9965a" providerId="ADAL" clId="{74D5EA98-7A2D-4B38-9FA3-2358BFF686DA}" dt="2018-12-17T23:22:11.342" v="99" actId="27636"/>
      <pc:docMkLst>
        <pc:docMk/>
      </pc:docMkLst>
      <pc:sldChg chg="modSp">
        <pc:chgData name="Snow, William" userId="7d4f2fc8-f57e-4188-b4cf-03b2e2d9965a" providerId="ADAL" clId="{74D5EA98-7A2D-4B38-9FA3-2358BFF686DA}" dt="2018-12-17T23:20:42.111" v="91" actId="27636"/>
        <pc:sldMkLst>
          <pc:docMk/>
          <pc:sldMk cId="224021517" sldId="261"/>
        </pc:sldMkLst>
        <pc:spChg chg="mod">
          <ac:chgData name="Snow, William" userId="7d4f2fc8-f57e-4188-b4cf-03b2e2d9965a" providerId="ADAL" clId="{74D5EA98-7A2D-4B38-9FA3-2358BFF686DA}" dt="2018-12-17T23:20:42.111" v="91" actId="27636"/>
          <ac:spMkLst>
            <pc:docMk/>
            <pc:sldMk cId="224021517" sldId="261"/>
            <ac:spMk id="3" creationId="{00000000-0000-0000-0000-000000000000}"/>
          </ac:spMkLst>
        </pc:spChg>
      </pc:sldChg>
      <pc:sldChg chg="modSp">
        <pc:chgData name="Snow, William" userId="7d4f2fc8-f57e-4188-b4cf-03b2e2d9965a" providerId="ADAL" clId="{74D5EA98-7A2D-4B38-9FA3-2358BFF686DA}" dt="2018-12-17T23:22:11.342" v="99" actId="27636"/>
        <pc:sldMkLst>
          <pc:docMk/>
          <pc:sldMk cId="2954713747" sldId="262"/>
        </pc:sldMkLst>
        <pc:spChg chg="mod">
          <ac:chgData name="Snow, William" userId="7d4f2fc8-f57e-4188-b4cf-03b2e2d9965a" providerId="ADAL" clId="{74D5EA98-7A2D-4B38-9FA3-2358BFF686DA}" dt="2018-12-17T23:22:11.342" v="99" actId="27636"/>
          <ac:spMkLst>
            <pc:docMk/>
            <pc:sldMk cId="2954713747" sldId="262"/>
            <ac:spMk id="3" creationId="{00000000-0000-0000-0000-000000000000}"/>
          </ac:spMkLst>
        </pc:spChg>
      </pc:sldChg>
      <pc:sldChg chg="modSp modNotesTx">
        <pc:chgData name="Snow, William" userId="7d4f2fc8-f57e-4188-b4cf-03b2e2d9965a" providerId="ADAL" clId="{74D5EA98-7A2D-4B38-9FA3-2358BFF686DA}" dt="2018-12-17T23:19:04.081" v="86" actId="6549"/>
        <pc:sldMkLst>
          <pc:docMk/>
          <pc:sldMk cId="1768343115" sldId="266"/>
        </pc:sldMkLst>
        <pc:spChg chg="mod">
          <ac:chgData name="Snow, William" userId="7d4f2fc8-f57e-4188-b4cf-03b2e2d9965a" providerId="ADAL" clId="{74D5EA98-7A2D-4B38-9FA3-2358BFF686DA}" dt="2018-12-17T23:17:58.638" v="83" actId="6549"/>
          <ac:spMkLst>
            <pc:docMk/>
            <pc:sldMk cId="1768343115" sldId="266"/>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A90817-B6A1-4496-99AA-B125F3F3913F}" type="datetimeFigureOut">
              <a:rPr lang="en-US" smtClean="0"/>
              <a:t>9/18/2019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B6F4AE-9FD2-408F-8EB3-7426F3D5A079}" type="slidenum">
              <a:rPr lang="en-US" smtClean="0"/>
              <a:t>‹#›</a:t>
            </a:fld>
            <a:endParaRPr lang="en-US" dirty="0"/>
          </a:p>
        </p:txBody>
      </p:sp>
    </p:spTree>
    <p:extLst>
      <p:ext uri="{BB962C8B-B14F-4D97-AF65-F5344CB8AC3E}">
        <p14:creationId xmlns:p14="http://schemas.microsoft.com/office/powerpoint/2010/main" val="1359891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hudexchange.info/resource/5864/pit-count-volunteer-training-toolkit/"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udexchange.info/homelessness-assistance/ahar/#2018-report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b="1" kern="1200" dirty="0" smtClean="0">
                <a:solidFill>
                  <a:schemeClr val="tx1"/>
                </a:solidFill>
                <a:effectLst/>
                <a:latin typeface="+mn-lt"/>
                <a:ea typeface="+mn-ea"/>
                <a:cs typeface="+mn-cs"/>
              </a:rPr>
              <a:t>As noted, this</a:t>
            </a:r>
            <a:r>
              <a:rPr lang="en-US" sz="1200" b="1" kern="1200" baseline="0" dirty="0" smtClean="0">
                <a:solidFill>
                  <a:schemeClr val="tx1"/>
                </a:solidFill>
                <a:effectLst/>
                <a:latin typeface="+mn-lt"/>
                <a:ea typeface="+mn-ea"/>
                <a:cs typeface="+mn-cs"/>
              </a:rPr>
              <a:t> slide</a:t>
            </a:r>
            <a:r>
              <a:rPr lang="en-US" sz="1200" b="1" kern="1200" dirty="0" smtClean="0">
                <a:solidFill>
                  <a:schemeClr val="tx1"/>
                </a:solidFill>
                <a:effectLst/>
                <a:latin typeface="+mn-lt"/>
                <a:ea typeface="+mn-ea"/>
                <a:cs typeface="+mn-cs"/>
              </a:rPr>
              <a:t> </a:t>
            </a:r>
            <a:r>
              <a:rPr lang="en-US" sz="1200" b="1" kern="1200" dirty="0">
                <a:solidFill>
                  <a:schemeClr val="tx1"/>
                </a:solidFill>
                <a:effectLst/>
                <a:latin typeface="+mn-lt"/>
                <a:ea typeface="+mn-ea"/>
                <a:cs typeface="+mn-cs"/>
              </a:rPr>
              <a:t>is not meant to be a part of the training presentation given to volunteers. Rather, it is meant to inform </a:t>
            </a:r>
            <a:r>
              <a:rPr lang="en-US" sz="1200" b="1" kern="1200" dirty="0" smtClean="0">
                <a:solidFill>
                  <a:schemeClr val="tx1"/>
                </a:solidFill>
                <a:effectLst/>
                <a:latin typeface="+mn-lt"/>
                <a:ea typeface="+mn-ea"/>
                <a:cs typeface="+mn-cs"/>
              </a:rPr>
              <a:t>the user that </a:t>
            </a:r>
            <a:r>
              <a:rPr lang="en-US" sz="1200" b="1" kern="1200" dirty="0">
                <a:solidFill>
                  <a:schemeClr val="tx1"/>
                </a:solidFill>
                <a:effectLst/>
                <a:latin typeface="+mn-lt"/>
                <a:ea typeface="+mn-ea"/>
                <a:cs typeface="+mn-cs"/>
              </a:rPr>
              <a:t>other resources (including this guide!) were created as a part of this toolkit and to link them to those </a:t>
            </a:r>
            <a:r>
              <a:rPr lang="en-US" sz="1200" b="1" kern="1200" dirty="0" smtClean="0">
                <a:solidFill>
                  <a:schemeClr val="tx1"/>
                </a:solidFill>
                <a:effectLst/>
                <a:latin typeface="+mn-lt"/>
                <a:ea typeface="+mn-ea"/>
                <a:cs typeface="+mn-cs"/>
              </a:rPr>
              <a:t>resources – located on</a:t>
            </a:r>
            <a:r>
              <a:rPr lang="en-US" sz="1200" b="1" kern="1200" baseline="0" dirty="0" smtClean="0">
                <a:solidFill>
                  <a:schemeClr val="tx1"/>
                </a:solidFill>
                <a:effectLst/>
                <a:latin typeface="+mn-lt"/>
                <a:ea typeface="+mn-ea"/>
                <a:cs typeface="+mn-cs"/>
              </a:rPr>
              <a:t> the</a:t>
            </a:r>
            <a:r>
              <a:rPr lang="en-US" sz="1200" b="1" kern="1200" dirty="0" smtClean="0">
                <a:solidFill>
                  <a:schemeClr val="tx1"/>
                </a:solidFill>
                <a:effectLst/>
                <a:latin typeface="+mn-lt"/>
                <a:ea typeface="+mn-ea"/>
                <a:cs typeface="+mn-cs"/>
              </a:rPr>
              <a:t> </a:t>
            </a:r>
            <a:r>
              <a:rPr lang="en-US" sz="1200" b="1" u="sng" kern="1200" dirty="0" smtClean="0">
                <a:solidFill>
                  <a:schemeClr val="tx1"/>
                </a:solidFill>
                <a:effectLst/>
                <a:latin typeface="+mn-lt"/>
                <a:ea typeface="+mn-ea"/>
                <a:cs typeface="+mn-cs"/>
                <a:hlinkClick r:id="rId3"/>
              </a:rPr>
              <a:t>PIT Count Volunteer Training Toolkit</a:t>
            </a:r>
            <a:r>
              <a:rPr lang="en-US" sz="1200" kern="1200" dirty="0" smtClean="0">
                <a:solidFill>
                  <a:schemeClr val="tx1"/>
                </a:solidFill>
                <a:effectLst/>
                <a:latin typeface="+mn-lt"/>
                <a:ea typeface="+mn-ea"/>
                <a:cs typeface="+mn-cs"/>
              </a:rPr>
              <a:t> page on the</a:t>
            </a:r>
            <a:r>
              <a:rPr lang="en-US" sz="1200" kern="1200" baseline="0" dirty="0" smtClean="0">
                <a:solidFill>
                  <a:schemeClr val="tx1"/>
                </a:solidFill>
                <a:effectLst/>
                <a:latin typeface="+mn-lt"/>
                <a:ea typeface="+mn-ea"/>
                <a:cs typeface="+mn-cs"/>
              </a:rPr>
              <a:t> HUD Exchange.</a:t>
            </a:r>
            <a:endParaRPr lang="en-US" sz="1200" b="1" kern="1200" dirty="0" smtClean="0">
              <a:solidFill>
                <a:schemeClr val="tx1"/>
              </a:solidFill>
              <a:effectLst/>
              <a:latin typeface="+mn-lt"/>
              <a:ea typeface="+mn-ea"/>
              <a:cs typeface="+mn-cs"/>
            </a:endParaRPr>
          </a:p>
          <a:p>
            <a:pPr marL="171450" indent="-171450">
              <a:buFont typeface="Webdings" panose="05030102010509060703" pitchFamily="18" charset="2"/>
              <a:buChar char="i"/>
            </a:pPr>
            <a:r>
              <a:rPr lang="en-US" sz="1200" b="0" kern="1200" dirty="0" smtClean="0">
                <a:solidFill>
                  <a:schemeClr val="tx1"/>
                </a:solidFill>
                <a:effectLst/>
                <a:latin typeface="+mn-lt"/>
                <a:ea typeface="+mn-ea"/>
                <a:cs typeface="+mn-cs"/>
              </a:rPr>
              <a:t>There are notes included throughout this sample slide deck. Specifically, there are 3 types</a:t>
            </a:r>
            <a:r>
              <a:rPr lang="en-US" sz="1200" b="0" kern="1200" baseline="0" dirty="0" smtClean="0">
                <a:solidFill>
                  <a:schemeClr val="tx1"/>
                </a:solidFill>
                <a:effectLst/>
                <a:latin typeface="+mn-lt"/>
                <a:ea typeface="+mn-ea"/>
                <a:cs typeface="+mn-cs"/>
              </a:rPr>
              <a:t> of notes, as indicated by the following symbols:</a:t>
            </a:r>
          </a:p>
          <a:p>
            <a:pPr lvl="1"/>
            <a:r>
              <a:rPr lang="en-US" sz="1200" kern="1200" dirty="0" smtClean="0">
                <a:solidFill>
                  <a:schemeClr val="tx1"/>
                </a:solidFill>
                <a:effectLst/>
                <a:latin typeface="+mn-lt"/>
                <a:ea typeface="+mn-ea"/>
                <a:cs typeface="+mn-cs"/>
                <a:sym typeface="Webdings" panose="05030102010509060703" pitchFamily="18" charset="2"/>
              </a:rPr>
              <a:t></a:t>
            </a:r>
            <a:r>
              <a:rPr lang="en-US" sz="1200" kern="1200" dirty="0" smtClean="0">
                <a:solidFill>
                  <a:schemeClr val="tx1"/>
                </a:solidFill>
                <a:effectLst/>
                <a:latin typeface="+mn-lt"/>
                <a:ea typeface="+mn-ea"/>
                <a:cs typeface="+mn-cs"/>
              </a:rPr>
              <a:t>: Notes that follow this symbol (</a:t>
            </a:r>
            <a:r>
              <a:rPr lang="en-US" sz="1200" kern="1200" dirty="0" smtClean="0">
                <a:solidFill>
                  <a:schemeClr val="tx1"/>
                </a:solidFill>
                <a:effectLst/>
                <a:latin typeface="+mn-lt"/>
                <a:ea typeface="+mn-ea"/>
                <a:cs typeface="+mn-cs"/>
                <a:sym typeface="Webdings" panose="05030102010509060703" pitchFamily="18" charset="2"/>
              </a:rPr>
              <a:t></a:t>
            </a:r>
            <a:r>
              <a:rPr lang="en-US" sz="1200" kern="1200" dirty="0" smtClean="0">
                <a:solidFill>
                  <a:schemeClr val="tx1"/>
                </a:solidFill>
                <a:effectLst/>
                <a:latin typeface="+mn-lt"/>
                <a:ea typeface="+mn-ea"/>
                <a:cs typeface="+mn-cs"/>
              </a:rPr>
              <a:t>) are </a:t>
            </a:r>
            <a:r>
              <a:rPr lang="en-US" sz="1200" b="1" kern="1200" dirty="0" smtClean="0">
                <a:solidFill>
                  <a:schemeClr val="tx1"/>
                </a:solidFill>
                <a:effectLst/>
                <a:latin typeface="+mn-lt"/>
                <a:ea typeface="+mn-ea"/>
                <a:cs typeface="+mn-cs"/>
              </a:rPr>
              <a:t>descriptions of the slide content &amp; intentions</a:t>
            </a:r>
            <a:r>
              <a:rPr lang="en-US" sz="1200" kern="1200" dirty="0" smtClean="0">
                <a:solidFill>
                  <a:schemeClr val="tx1"/>
                </a:solidFill>
                <a:effectLst/>
                <a:latin typeface="+mn-lt"/>
                <a:ea typeface="+mn-ea"/>
                <a:cs typeface="+mn-cs"/>
              </a:rPr>
              <a:t> for your use when finalizing your PIT count volunteer training.</a:t>
            </a:r>
          </a:p>
          <a:p>
            <a:pPr lvl="1"/>
            <a:r>
              <a:rPr lang="en-US" sz="1200" kern="1200" dirty="0" smtClean="0">
                <a:solidFill>
                  <a:schemeClr val="tx1"/>
                </a:solidFill>
                <a:effectLst/>
                <a:latin typeface="+mn-lt"/>
                <a:ea typeface="+mn-ea"/>
                <a:cs typeface="+mn-cs"/>
                <a:sym typeface="Webdings" panose="05030102010509060703" pitchFamily="18" charset="2"/>
              </a:rPr>
              <a:t></a:t>
            </a:r>
            <a:r>
              <a:rPr lang="en-US" sz="1200" kern="1200" dirty="0" smtClean="0">
                <a:solidFill>
                  <a:schemeClr val="tx1"/>
                </a:solidFill>
                <a:effectLst/>
                <a:latin typeface="+mn-lt"/>
                <a:ea typeface="+mn-ea"/>
                <a:cs typeface="+mn-cs"/>
              </a:rPr>
              <a:t>: Notes that follow this symbol (</a:t>
            </a:r>
            <a:r>
              <a:rPr lang="en-US" sz="1200" kern="1200" dirty="0" smtClean="0">
                <a:solidFill>
                  <a:schemeClr val="tx1"/>
                </a:solidFill>
                <a:effectLst/>
                <a:latin typeface="+mn-lt"/>
                <a:ea typeface="+mn-ea"/>
                <a:cs typeface="+mn-cs"/>
                <a:sym typeface="Webdings" panose="05030102010509060703" pitchFamily="18" charset="2"/>
              </a:rPr>
              <a:t></a:t>
            </a:r>
            <a:r>
              <a:rPr lang="en-US" sz="1200" kern="1200" dirty="0" smtClean="0">
                <a:solidFill>
                  <a:schemeClr val="tx1"/>
                </a:solidFill>
                <a:effectLst/>
                <a:latin typeface="+mn-lt"/>
                <a:ea typeface="+mn-ea"/>
                <a:cs typeface="+mn-cs"/>
              </a:rPr>
              <a:t>) include </a:t>
            </a:r>
            <a:r>
              <a:rPr lang="en-US" sz="1200" b="1" kern="1200" dirty="0" smtClean="0">
                <a:solidFill>
                  <a:schemeClr val="tx1"/>
                </a:solidFill>
                <a:effectLst/>
                <a:latin typeface="+mn-lt"/>
                <a:ea typeface="+mn-ea"/>
                <a:cs typeface="+mn-cs"/>
              </a:rPr>
              <a:t>sample scripts</a:t>
            </a:r>
            <a:r>
              <a:rPr lang="en-US" sz="1200" b="1"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 use during the training</a:t>
            </a:r>
            <a:r>
              <a:rPr lang="en-US" sz="1200" b="1" kern="1200" baseline="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to explain slide contents.</a:t>
            </a:r>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sym typeface="Webdings" panose="05030102010509060703" pitchFamily="18" charset="2"/>
              </a:rPr>
              <a:t></a:t>
            </a:r>
            <a:r>
              <a:rPr lang="en-US" sz="1200" kern="1200" dirty="0" smtClean="0">
                <a:solidFill>
                  <a:schemeClr val="tx1"/>
                </a:solidFill>
                <a:effectLst/>
                <a:latin typeface="+mn-lt"/>
                <a:ea typeface="+mn-ea"/>
                <a:cs typeface="+mn-cs"/>
              </a:rPr>
              <a:t>: Notes that follow this symbol (</a:t>
            </a:r>
            <a:r>
              <a:rPr lang="en-US" sz="1200" kern="1200" dirty="0" smtClean="0">
                <a:solidFill>
                  <a:schemeClr val="tx1"/>
                </a:solidFill>
                <a:effectLst/>
                <a:latin typeface="+mn-lt"/>
                <a:ea typeface="+mn-ea"/>
                <a:cs typeface="+mn-cs"/>
                <a:sym typeface="Webdings" panose="05030102010509060703" pitchFamily="18" charset="2"/>
              </a:rPr>
              <a: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link to other relevant resources or references</a:t>
            </a:r>
            <a:r>
              <a:rPr lang="en-US" sz="1200" kern="1200" dirty="0" smtClean="0">
                <a:solidFill>
                  <a:schemeClr val="tx1"/>
                </a:solidFill>
                <a:effectLst/>
                <a:latin typeface="+mn-lt"/>
                <a:ea typeface="+mn-ea"/>
                <a:cs typeface="+mn-cs"/>
              </a:rPr>
              <a:t> that could assist you in developing your PIT count methodology or training.</a:t>
            </a:r>
          </a:p>
          <a:p>
            <a:pPr marL="171450" indent="-171450">
              <a:buFont typeface="Webdings" panose="05030102010509060703" pitchFamily="18" charset="2"/>
              <a:buChar char="i"/>
            </a:pPr>
            <a:endParaRPr lang="en-US" sz="1200" b="0" kern="1200" dirty="0" smtClean="0">
              <a:solidFill>
                <a:schemeClr val="tx1"/>
              </a:solidFill>
              <a:effectLst/>
              <a:latin typeface="+mn-lt"/>
              <a:ea typeface="+mn-ea"/>
              <a:cs typeface="+mn-cs"/>
            </a:endParaRPr>
          </a:p>
          <a:p>
            <a:pPr marL="171450" indent="-171450">
              <a:buFont typeface="Webdings" panose="05030102010509060703" pitchFamily="18" charset="2"/>
              <a:buChar char="i"/>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1</a:t>
            </a:fld>
            <a:endParaRPr lang="en-US" dirty="0"/>
          </a:p>
        </p:txBody>
      </p:sp>
    </p:spTree>
    <p:extLst>
      <p:ext uri="{BB962C8B-B14F-4D97-AF65-F5344CB8AC3E}">
        <p14:creationId xmlns:p14="http://schemas.microsoft.com/office/powerpoint/2010/main" val="3009846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is</a:t>
            </a:r>
            <a:r>
              <a:rPr lang="en-US" sz="1200" kern="1200" baseline="0" dirty="0" smtClean="0">
                <a:solidFill>
                  <a:schemeClr val="tx1"/>
                </a:solidFill>
                <a:effectLst/>
                <a:latin typeface="+mn-lt"/>
                <a:ea typeface="+mn-ea"/>
                <a:cs typeface="+mn-cs"/>
                <a:sym typeface="Webdings" panose="05030102010509060703" pitchFamily="18" charset="2"/>
              </a:rPr>
              <a:t> the first of three FAQ slides. It covers why the PIT count takes place in the last 10 days of January.</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BB6F4AE-9FD2-408F-8EB3-7426F3D5A079}" type="slidenum">
              <a:rPr lang="en-US" smtClean="0"/>
              <a:t>10</a:t>
            </a:fld>
            <a:endParaRPr lang="en-US" dirty="0"/>
          </a:p>
        </p:txBody>
      </p:sp>
    </p:spTree>
    <p:extLst>
      <p:ext uri="{BB962C8B-B14F-4D97-AF65-F5344CB8AC3E}">
        <p14:creationId xmlns:p14="http://schemas.microsoft.com/office/powerpoint/2010/main" val="10601143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sym typeface="Webdings" panose="05030102010509060703" pitchFamily="18" charset="2"/>
              </a:rPr>
              <a:t>This is the second of three FAQ slides. It covers why the PIT count takes place at night, assuming that your volunteers are helping with a night-of PIT count. It may be helpful to give examples of each of these premises. A few examples are included in the sample script below.</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sym typeface="Webdings" panose="05030102010509060703" pitchFamily="18" charset="2"/>
            </a:endParaRP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sz="1200" kern="1200" dirty="0" smtClean="0">
                <a:solidFill>
                  <a:schemeClr val="tx1"/>
                </a:solidFill>
                <a:effectLst/>
                <a:latin typeface="+mn-lt"/>
                <a:ea typeface="+mn-ea"/>
                <a:cs typeface="+mn-cs"/>
                <a:sym typeface="Webdings" panose="05030102010509060703" pitchFamily="18" charset="2"/>
              </a:rPr>
              <a:t>“Many people wonder why we conduct</a:t>
            </a:r>
            <a:r>
              <a:rPr lang="en-US" sz="1200" kern="1200" baseline="0" dirty="0" smtClean="0">
                <a:solidFill>
                  <a:schemeClr val="tx1"/>
                </a:solidFill>
                <a:effectLst/>
                <a:latin typeface="+mn-lt"/>
                <a:ea typeface="+mn-ea"/>
                <a:cs typeface="+mn-cs"/>
                <a:sym typeface="Webdings" panose="05030102010509060703" pitchFamily="18" charset="2"/>
              </a:rPr>
              <a:t> the PIT count at night. In short, it’s because our data quality won’t be as good if we do it, for instance, in the afternoon or evening and ask about where people will sleep that night. There are a few reasons for this: </a:t>
            </a:r>
          </a:p>
          <a:p>
            <a:pPr marL="628650" marR="0" lvl="1"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kumimoji="0" lang="en-US" sz="1200" b="0" i="0" u="none" strike="noStrike" kern="1200" cap="none" spc="0" normalizeH="0" baseline="0" noProof="0" dirty="0" smtClean="0">
                <a:ln>
                  <a:noFill/>
                </a:ln>
                <a:solidFill>
                  <a:schemeClr val="tx1"/>
                </a:solidFill>
                <a:effectLst/>
                <a:uLnTx/>
                <a:uFillTx/>
                <a:latin typeface="+mn-lt"/>
                <a:ea typeface="+mn-ea"/>
                <a:cs typeface="+mn-cs"/>
                <a:sym typeface="Webdings" panose="05030102010509060703" pitchFamily="18" charset="2"/>
              </a:rPr>
              <a:t>First, </a:t>
            </a:r>
            <a:r>
              <a:rPr lang="en-US" dirty="0" smtClean="0"/>
              <a:t>there may be people who will sleep in unsheltered locations who are not yet out for the night. Perhaps they work during the day or spend daylight hours elsewhere for another reason. </a:t>
            </a:r>
          </a:p>
          <a:p>
            <a:pPr marL="628650" marR="0" lvl="1"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dirty="0" smtClean="0"/>
              <a:t>Second, we do not want to ask people where they </a:t>
            </a:r>
            <a:r>
              <a:rPr lang="en-US" i="1" dirty="0" smtClean="0"/>
              <a:t>plan</a:t>
            </a:r>
            <a:r>
              <a:rPr lang="en-US" dirty="0" smtClean="0"/>
              <a:t> to sleep at a future time, even if that time is only a few hours away. Plans can change, and we want to make sure we’re getting the most accurate information possible.</a:t>
            </a:r>
          </a:p>
          <a:p>
            <a:pPr marL="628650" marR="0" lvl="1"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dirty="0" smtClean="0"/>
              <a:t>Finally, many people who meet HUD’s definition of experiencing homelessness may not “look” the way many people assume those experiencing homelessness must look. So, during daylight hours, when it would be impossible to survey every single person who’s out and about, we might overlook them. At night, it is more reasonable to interview everyone who is out, regardless of whether they “look” homeless or not.</a:t>
            </a:r>
            <a:r>
              <a:rPr lang="en-US" baseline="0" dirty="0" smtClean="0"/>
              <a:t> We’ll talk more about what we mean by this part later on in the training.”</a:t>
            </a: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sym typeface="Webdings" panose="05030102010509060703" pitchFamily="18" charset="2"/>
            </a:endParaRP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sz="1200" kern="1200" dirty="0" smtClean="0">
                <a:solidFill>
                  <a:schemeClr val="tx1"/>
                </a:solidFill>
                <a:effectLst/>
                <a:latin typeface="+mn-lt"/>
                <a:ea typeface="+mn-ea"/>
                <a:cs typeface="+mn-cs"/>
                <a:sym typeface="Webdings" panose="05030102010509060703" pitchFamily="18" charset="2"/>
              </a:rPr>
              <a:t>For a refresher on</a:t>
            </a:r>
            <a:r>
              <a:rPr lang="en-US" sz="1200" kern="1200" baseline="0" dirty="0" smtClean="0">
                <a:solidFill>
                  <a:schemeClr val="tx1"/>
                </a:solidFill>
                <a:effectLst/>
                <a:latin typeface="+mn-lt"/>
                <a:ea typeface="+mn-ea"/>
                <a:cs typeface="+mn-cs"/>
                <a:sym typeface="Webdings" panose="05030102010509060703" pitchFamily="18" charset="2"/>
              </a:rPr>
              <a:t> HUD’s approved PIT count methodologies or approaches and when they can be conducted, please refer to the </a:t>
            </a:r>
            <a:r>
              <a:rPr lang="en-US" sz="1200" b="1" i="1" kern="1200" baseline="0" dirty="0" smtClean="0">
                <a:solidFill>
                  <a:schemeClr val="tx1"/>
                </a:solidFill>
                <a:effectLst/>
                <a:latin typeface="+mn-lt"/>
                <a:ea typeface="+mn-ea"/>
                <a:cs typeface="+mn-cs"/>
                <a:sym typeface="Webdings" panose="05030102010509060703" pitchFamily="18" charset="2"/>
              </a:rPr>
              <a:t>PIT Count Methodology Guide</a:t>
            </a:r>
            <a:r>
              <a:rPr lang="en-US" sz="1200" kern="1200" baseline="0" dirty="0" smtClean="0">
                <a:solidFill>
                  <a:schemeClr val="tx1"/>
                </a:solidFill>
                <a:effectLst/>
                <a:latin typeface="+mn-lt"/>
                <a:ea typeface="+mn-ea"/>
                <a:cs typeface="+mn-cs"/>
                <a:sym typeface="Webdings" panose="05030102010509060703" pitchFamily="18" charset="2"/>
              </a:rPr>
              <a:t>: https://hudexchange.us5.list-manage.com/track/click?u=87d7c8afc03ba69ee70d865b9&amp;id=cf659a542d&amp;e=6c20f5e008 </a:t>
            </a:r>
          </a:p>
          <a:p>
            <a:pPr marL="0" marR="0" lvl="0" indent="0" algn="l" defTabSz="914400" rtl="0" eaLnBrk="1" fontAlgn="auto" latinLnBrk="0" hangingPunct="1">
              <a:lnSpc>
                <a:spcPct val="100000"/>
              </a:lnSpc>
              <a:spcBef>
                <a:spcPts val="0"/>
              </a:spcBef>
              <a:spcAft>
                <a:spcPts val="0"/>
              </a:spcAft>
              <a:buClrTx/>
              <a:buSzTx/>
              <a:buFont typeface="Webdings" panose="05030102010509060703" pitchFamily="18" charset="2"/>
              <a:buNone/>
              <a:tabLst/>
              <a:defRPr/>
            </a:pPr>
            <a:endParaRPr lang="en-US" dirty="0" smtClean="0"/>
          </a:p>
        </p:txBody>
      </p:sp>
      <p:sp>
        <p:nvSpPr>
          <p:cNvPr id="4" name="Slide Number Placeholder 3"/>
          <p:cNvSpPr>
            <a:spLocks noGrp="1"/>
          </p:cNvSpPr>
          <p:nvPr>
            <p:ph type="sldNum" sz="quarter" idx="10"/>
          </p:nvPr>
        </p:nvSpPr>
        <p:spPr/>
        <p:txBody>
          <a:bodyPr/>
          <a:lstStyle/>
          <a:p>
            <a:fld id="{9BB6F4AE-9FD2-408F-8EB3-7426F3D5A079}" type="slidenum">
              <a:rPr lang="en-US" smtClean="0"/>
              <a:t>11</a:t>
            </a:fld>
            <a:endParaRPr lang="en-US" dirty="0"/>
          </a:p>
        </p:txBody>
      </p:sp>
    </p:spTree>
    <p:extLst>
      <p:ext uri="{BB962C8B-B14F-4D97-AF65-F5344CB8AC3E}">
        <p14:creationId xmlns:p14="http://schemas.microsoft.com/office/powerpoint/2010/main" val="3497354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Many first-time</a:t>
            </a:r>
            <a:r>
              <a:rPr lang="en-US" sz="1200" kern="1200" baseline="0" dirty="0" smtClean="0">
                <a:solidFill>
                  <a:schemeClr val="tx1"/>
                </a:solidFill>
                <a:effectLst/>
                <a:latin typeface="+mn-lt"/>
                <a:ea typeface="+mn-ea"/>
                <a:cs typeface="+mn-cs"/>
                <a:sym typeface="Webdings" panose="05030102010509060703" pitchFamily="18" charset="2"/>
              </a:rPr>
              <a:t> volunteers think that the PIT count just entails walking around and literally counting individuals. This slide is intended to clarify that the PIT count is not just a counting effort, but is rather one that relies on surveys and interviews with people experiencing homelessness. </a:t>
            </a:r>
          </a:p>
          <a:p>
            <a:pPr marL="0" indent="0">
              <a:buFont typeface="Webdings" panose="05030102010509060703" pitchFamily="18" charset="2"/>
              <a:buNone/>
            </a:pPr>
            <a:endParaRPr lang="en-US" sz="1200" kern="1200" dirty="0" smtClean="0">
              <a:solidFill>
                <a:schemeClr val="tx1"/>
              </a:solidFill>
              <a:effectLst/>
              <a:latin typeface="+mn-lt"/>
              <a:ea typeface="+mn-ea"/>
              <a:cs typeface="+mn-cs"/>
              <a:sym typeface="Webdings" panose="05030102010509060703" pitchFamily="18" charset="2"/>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12</a:t>
            </a:fld>
            <a:endParaRPr lang="en-US" dirty="0"/>
          </a:p>
        </p:txBody>
      </p:sp>
    </p:spTree>
    <p:extLst>
      <p:ext uri="{BB962C8B-B14F-4D97-AF65-F5344CB8AC3E}">
        <p14:creationId xmlns:p14="http://schemas.microsoft.com/office/powerpoint/2010/main" val="890400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a:t>
            </a:r>
            <a:r>
              <a:rPr lang="en-US" sz="1200" kern="1200" baseline="0" dirty="0" smtClean="0">
                <a:solidFill>
                  <a:schemeClr val="tx1"/>
                </a:solidFill>
                <a:effectLst/>
                <a:latin typeface="+mn-lt"/>
                <a:ea typeface="+mn-ea"/>
                <a:cs typeface="+mn-cs"/>
                <a:sym typeface="Webdings" panose="05030102010509060703" pitchFamily="18" charset="2"/>
              </a:rPr>
              <a:t> slide introduces the second section of this training, which covers how and where volunteers fit into PIT counting efforts. Specifically, this is where you will walk through the survey/interview and observation form or forms that you want volunteers to use, and you will provide instructions and tips on how to ask the interview questions. You will also clarify for volunteers how they will know where to go and how to correctly identify who to approach and who to complete an interview with.</a:t>
            </a:r>
          </a:p>
          <a:p>
            <a:pPr marL="0" indent="0">
              <a:buFont typeface="Webdings" panose="05030102010509060703" pitchFamily="18" charset="2"/>
              <a:buNone/>
            </a:pPr>
            <a:endParaRPr lang="en-US" sz="1200" kern="1200" dirty="0" smtClean="0">
              <a:solidFill>
                <a:schemeClr val="tx1"/>
              </a:solidFill>
              <a:effectLst/>
              <a:latin typeface="+mn-lt"/>
              <a:ea typeface="+mn-ea"/>
              <a:cs typeface="+mn-cs"/>
              <a:sym typeface="Webdings" panose="05030102010509060703" pitchFamily="18" charset="2"/>
            </a:endParaRPr>
          </a:p>
          <a:p>
            <a:endParaRPr lang="en-US" sz="1200" kern="1200" dirty="0" smtClean="0">
              <a:solidFill>
                <a:schemeClr val="tx1"/>
              </a:solidFill>
              <a:effectLst/>
              <a:latin typeface="+mn-lt"/>
              <a:ea typeface="+mn-ea"/>
              <a:cs typeface="+mn-cs"/>
              <a:sym typeface="Webdings" panose="05030102010509060703" pitchFamily="18" charset="2"/>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13</a:t>
            </a:fld>
            <a:endParaRPr lang="en-US" dirty="0"/>
          </a:p>
        </p:txBody>
      </p:sp>
    </p:spTree>
    <p:extLst>
      <p:ext uri="{BB962C8B-B14F-4D97-AF65-F5344CB8AC3E}">
        <p14:creationId xmlns:p14="http://schemas.microsoft.com/office/powerpoint/2010/main" val="4214460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sym typeface="Webdings" panose="05030102010509060703" pitchFamily="18" charset="2"/>
              </a:rPr>
              <a:t> </a:t>
            </a:r>
            <a:r>
              <a:rPr lang="en-US" dirty="0" smtClean="0"/>
              <a:t>This </a:t>
            </a:r>
            <a:r>
              <a:rPr lang="en-US" dirty="0"/>
              <a:t>training assumes that there are 3 total forms that could be used on the night of</a:t>
            </a:r>
            <a:r>
              <a:rPr lang="en-US" baseline="0" dirty="0"/>
              <a:t> the PIT count:</a:t>
            </a:r>
          </a:p>
          <a:p>
            <a:pPr marL="628650" lvl="1" indent="-171450">
              <a:buFontTx/>
              <a:buChar char="-"/>
            </a:pPr>
            <a:r>
              <a:rPr lang="en-US" baseline="0" dirty="0"/>
              <a:t>General survey form</a:t>
            </a:r>
          </a:p>
          <a:p>
            <a:pPr marL="628650" lvl="1" indent="-171450">
              <a:buFontTx/>
              <a:buChar char="-"/>
            </a:pPr>
            <a:r>
              <a:rPr lang="en-US" baseline="0" dirty="0"/>
              <a:t>Youth </a:t>
            </a:r>
            <a:r>
              <a:rPr lang="en-US" baseline="0" dirty="0" smtClean="0"/>
              <a:t>survey addendum form (note that there is also a comprehensive youth survey form, linked below, that integrates the youth questions into the same document as the general form)</a:t>
            </a:r>
            <a:endParaRPr lang="en-US" baseline="0" dirty="0"/>
          </a:p>
          <a:p>
            <a:pPr marL="628650" lvl="1" indent="-171450">
              <a:buFontTx/>
              <a:buChar char="-"/>
            </a:pPr>
            <a:r>
              <a:rPr lang="en-US" baseline="0" dirty="0"/>
              <a:t>Observation-based </a:t>
            </a:r>
            <a:r>
              <a:rPr lang="en-US" baseline="0" dirty="0" smtClean="0"/>
              <a:t>form</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dirty="0" smtClean="0"/>
              <a:t>This structure </a:t>
            </a:r>
            <a:r>
              <a:rPr lang="en-US" baseline="0" dirty="0" smtClean="0"/>
              <a:t>and the slides that follow are</a:t>
            </a:r>
            <a:r>
              <a:rPr lang="en-US" dirty="0" smtClean="0"/>
              <a:t> </a:t>
            </a:r>
            <a:r>
              <a:rPr lang="en-US" dirty="0"/>
              <a:t>based on the model survey tools </a:t>
            </a:r>
            <a:r>
              <a:rPr lang="en-US" dirty="0" smtClean="0"/>
              <a:t>published by HUD</a:t>
            </a:r>
            <a:r>
              <a:rPr lang="en-US" dirty="0"/>
              <a:t>, which</a:t>
            </a:r>
            <a:r>
              <a:rPr lang="en-US" baseline="0" dirty="0"/>
              <a:t> </a:t>
            </a:r>
            <a:r>
              <a:rPr lang="en-US" baseline="0" dirty="0" smtClean="0"/>
              <a:t>are all linked with the </a:t>
            </a:r>
            <a:r>
              <a:rPr lang="en-US" sz="1200" b="1" kern="1200" dirty="0" smtClean="0">
                <a:solidFill>
                  <a:schemeClr val="tx1"/>
                </a:solidFill>
                <a:effectLst/>
                <a:latin typeface="+mn-lt"/>
                <a:ea typeface="+mn-ea"/>
                <a:cs typeface="+mn-cs"/>
                <a:sym typeface="Webdings" panose="05030102010509060703" pitchFamily="18" charset="2"/>
              </a:rPr>
              <a:t></a:t>
            </a:r>
            <a:r>
              <a:rPr lang="en-US" sz="1200" kern="1200" dirty="0" smtClean="0">
                <a:solidFill>
                  <a:schemeClr val="tx1"/>
                </a:solidFill>
                <a:effectLst/>
                <a:latin typeface="+mn-lt"/>
                <a:ea typeface="+mn-ea"/>
                <a:cs typeface="+mn-cs"/>
                <a:sym typeface="Webdings" panose="05030102010509060703" pitchFamily="18" charset="2"/>
              </a:rPr>
              <a:t> symbol below, and which are individually linked</a:t>
            </a:r>
            <a:r>
              <a:rPr lang="en-US" baseline="0" dirty="0" smtClean="0"/>
              <a:t> </a:t>
            </a:r>
            <a:r>
              <a:rPr lang="en-US" baseline="0" dirty="0"/>
              <a:t>on the next 3 slides. Your CoC might </a:t>
            </a:r>
            <a:r>
              <a:rPr lang="en-US" baseline="0" dirty="0" smtClean="0"/>
              <a:t>have developed totally </a:t>
            </a:r>
            <a:r>
              <a:rPr lang="en-US" baseline="0" dirty="0"/>
              <a:t>different survey forms </a:t>
            </a:r>
            <a:r>
              <a:rPr lang="en-US" baseline="0" dirty="0" smtClean="0"/>
              <a:t>from HUD’s model survey tools. </a:t>
            </a:r>
            <a:r>
              <a:rPr lang="en-US" baseline="0" dirty="0"/>
              <a:t>They might ask more questions than are required for PIT count data collection for local planning purposes, or they might be organized differently – perhaps your observation tool is on the same page or form as the general PIT </a:t>
            </a:r>
            <a:r>
              <a:rPr lang="en-US" baseline="0" dirty="0" smtClean="0"/>
              <a:t>count survey </a:t>
            </a:r>
            <a:r>
              <a:rPr lang="en-US" baseline="0" dirty="0"/>
              <a:t>form. All of this is </a:t>
            </a:r>
            <a:r>
              <a:rPr lang="en-US" baseline="0" dirty="0" smtClean="0"/>
              <a:t>acceptable. Just </a:t>
            </a:r>
            <a:r>
              <a:rPr lang="en-US" baseline="0" dirty="0"/>
              <a:t>make sure that your volunteer training slides contain the information that is relevant to the way your CoC conducts the PIT </a:t>
            </a:r>
            <a:r>
              <a:rPr lang="en-US" baseline="0" dirty="0" smtClean="0"/>
              <a:t>count.</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Ha</a:t>
            </a:r>
            <a:r>
              <a:rPr lang="en-US" dirty="0" smtClean="0"/>
              <a:t>nd </a:t>
            </a:r>
            <a:r>
              <a:rPr lang="en-US" dirty="0"/>
              <a:t>out copies of whatever survey and observation forms you want volunteers to use either</a:t>
            </a:r>
            <a:r>
              <a:rPr lang="en-US" baseline="0" dirty="0"/>
              <a:t> when you reach this slide or when volunteers arrive. </a:t>
            </a:r>
            <a:r>
              <a:rPr lang="en-US" baseline="0" dirty="0" smtClean="0"/>
              <a:t>It is ideal to</a:t>
            </a:r>
            <a:r>
              <a:rPr lang="en-US" dirty="0" smtClean="0"/>
              <a:t> </a:t>
            </a:r>
            <a:r>
              <a:rPr lang="en-US" dirty="0"/>
              <a:t>walk </a:t>
            </a:r>
            <a:r>
              <a:rPr lang="en-US" dirty="0" smtClean="0"/>
              <a:t>through each question on </a:t>
            </a:r>
            <a:r>
              <a:rPr lang="en-US" dirty="0"/>
              <a:t>the</a:t>
            </a:r>
            <a:r>
              <a:rPr lang="en-US" baseline="0" dirty="0"/>
              <a:t> survey forms you use</a:t>
            </a:r>
            <a:r>
              <a:rPr lang="en-US" dirty="0"/>
              <a:t> during this part of the</a:t>
            </a:r>
            <a:r>
              <a:rPr lang="en-US" baseline="0" dirty="0"/>
              <a:t> training so </a:t>
            </a:r>
            <a:r>
              <a:rPr lang="en-US" baseline="0" dirty="0" smtClean="0"/>
              <a:t>volunteers understand </a:t>
            </a:r>
            <a:r>
              <a:rPr lang="en-US" baseline="0" dirty="0"/>
              <a:t>exactly what questions they’ll be </a:t>
            </a:r>
            <a:r>
              <a:rPr lang="en-US" baseline="0" dirty="0" smtClean="0"/>
              <a:t>asking. You can go over each one in depth on their designated slides (slide #16 covers the general survey form, slide #17 covers the youth addendum, and slide #23 covers the observation form).</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If </a:t>
            </a:r>
            <a:r>
              <a:rPr lang="en-US" baseline="0" dirty="0"/>
              <a:t>you use a mobile app to conduct your PIT count, </a:t>
            </a:r>
            <a:r>
              <a:rPr lang="en-US" baseline="0" dirty="0" smtClean="0"/>
              <a:t>first note that it should include the same questions as any paper survey forms that are used. Take </a:t>
            </a:r>
            <a:r>
              <a:rPr lang="en-US" baseline="0" dirty="0"/>
              <a:t>this time to </a:t>
            </a:r>
            <a:r>
              <a:rPr lang="en-US" baseline="0" dirty="0" smtClean="0"/>
              <a:t>walk volunteers through both </a:t>
            </a:r>
            <a:r>
              <a:rPr lang="en-US" baseline="0" dirty="0"/>
              <a:t>the questions in the app, as well as how to use it. If you’ll be providing them with tablets or phones to use, let them practice at </a:t>
            </a:r>
            <a:r>
              <a:rPr lang="en-US" baseline="0" dirty="0" smtClean="0"/>
              <a:t>some point during the training. </a:t>
            </a:r>
            <a:r>
              <a:rPr lang="en-US" baseline="0" dirty="0"/>
              <a:t>If you expect them to use a specific app on their own phones, have them download </a:t>
            </a:r>
            <a:r>
              <a:rPr lang="en-US" baseline="0" dirty="0" smtClean="0"/>
              <a:t>and practice using it at some point during the training.</a:t>
            </a:r>
            <a:endParaRPr lang="en-US" dirty="0"/>
          </a:p>
          <a:p>
            <a:endParaRPr lang="en-US" baseline="0" dirty="0"/>
          </a:p>
          <a:p>
            <a:pPr marL="171450" indent="-171450">
              <a:buFont typeface="Webdings" panose="05030102010509060703" pitchFamily="18" charset="2"/>
              <a:buChar char="("/>
            </a:pPr>
            <a:r>
              <a:rPr lang="en-US" baseline="0" dirty="0" smtClean="0"/>
              <a:t>“</a:t>
            </a:r>
            <a:r>
              <a:rPr lang="en-US" baseline="0" dirty="0"/>
              <a:t>There are 3 forms that you’ll carry with </a:t>
            </a:r>
            <a:r>
              <a:rPr lang="en-US" baseline="0" dirty="0" smtClean="0"/>
              <a:t>you on the night of the count, </a:t>
            </a:r>
            <a:r>
              <a:rPr lang="en-US" baseline="0" dirty="0"/>
              <a:t>and they’re all used for different things. We’ll talk through them all individually, but here’s the big picture of what they are and who they should be used </a:t>
            </a:r>
            <a:r>
              <a:rPr lang="en-US" baseline="0" dirty="0" smtClean="0"/>
              <a:t>with. </a:t>
            </a:r>
            <a:r>
              <a:rPr lang="en-US" baseline="0" dirty="0"/>
              <a:t>The general survey form is for everyone. It’s the ideal way to collect information about the people you’ll be interacting </a:t>
            </a:r>
            <a:r>
              <a:rPr lang="en-US" baseline="0" dirty="0" smtClean="0"/>
              <a:t>with because it relies on people’s own responses to the questions we have. Our goal is for every person you encounter to answer the questions on the general survey form. If you encounter anyone under 25 who is not with a parent, you should complete the general survey form, then also complete the youth survey addendum form. There is some specific information that we want to learn about people under 25 to help ensure their needs are being identified and met, and this form covers includes questions that cover those pieces. Finally, in the event that you encounter someone who you either can’t interview or don’t want to interview, you should use the observation form. This one is less ideal because it will just include your perspective and not the responses of the person you’re counting, but it’s still better than having no information on that person at all. In </a:t>
            </a:r>
            <a:r>
              <a:rPr lang="en-US" baseline="0" dirty="0"/>
              <a:t>a few slides, we’ll start going over what specific questions and information you’ll be asking people about on each of these survey forms. Then, we’ll talk about </a:t>
            </a:r>
            <a:r>
              <a:rPr lang="en-US" i="1" baseline="0" dirty="0"/>
              <a:t>how</a:t>
            </a:r>
            <a:r>
              <a:rPr lang="en-US" baseline="0" dirty="0"/>
              <a:t> to start </a:t>
            </a:r>
            <a:r>
              <a:rPr lang="en-US" baseline="0" dirty="0" smtClean="0"/>
              <a:t>conversations and conduct interviews with </a:t>
            </a:r>
            <a:r>
              <a:rPr lang="en-US" baseline="0" dirty="0"/>
              <a:t>people</a:t>
            </a:r>
            <a:r>
              <a:rPr lang="en-US" baseline="0" dirty="0" smtClean="0"/>
              <a:t>.”</a:t>
            </a:r>
          </a:p>
          <a:p>
            <a:pPr marL="171450" indent="-171450">
              <a:buFont typeface="Webdings" panose="05030102010509060703" pitchFamily="18" charset="2"/>
              <a:buChar cha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b="1" dirty="0" smtClean="0"/>
              <a:t>General Unsheltered Survey Form</a:t>
            </a:r>
            <a:r>
              <a:rPr lang="en-US" b="0" dirty="0" smtClean="0"/>
              <a:t> (called the Model Interview-Based</a:t>
            </a:r>
            <a:r>
              <a:rPr lang="en-US" b="0" baseline="0" dirty="0" smtClean="0"/>
              <a:t> Unsheltered Survey)</a:t>
            </a:r>
            <a:r>
              <a:rPr lang="en-US" b="1" dirty="0" smtClean="0"/>
              <a:t>:</a:t>
            </a:r>
            <a:r>
              <a:rPr lang="en-US" b="0" dirty="0" smtClean="0"/>
              <a:t> https</a:t>
            </a:r>
            <a:r>
              <a:rPr lang="en-US" dirty="0" smtClean="0"/>
              <a:t>://www.hudexchange.info/resources/documents/Model-Interview-Based-Unsheltered-Night-of-Count-PIT-Survey.pdf </a:t>
            </a:r>
          </a:p>
          <a:p>
            <a:pPr marL="171450" indent="-171450">
              <a:buFont typeface="Webdings" panose="05030102010509060703" pitchFamily="18" charset="2"/>
              <a:buChar char=""/>
            </a:pPr>
            <a:r>
              <a:rPr lang="en-US" b="1" dirty="0" smtClean="0"/>
              <a:t>Youth Addendum Survey</a:t>
            </a:r>
            <a:r>
              <a:rPr lang="en-US" b="1" baseline="0" dirty="0" smtClean="0"/>
              <a:t> Form</a:t>
            </a:r>
            <a:r>
              <a:rPr lang="en-US" b="1" dirty="0" smtClean="0"/>
              <a:t> </a:t>
            </a:r>
            <a:r>
              <a:rPr lang="en-US" dirty="0" smtClean="0"/>
              <a:t>(added to general survey): https://www.hudexchange.info/resources/documents/PIT-Count-Youth-Survey-Addendum.pdf </a:t>
            </a:r>
          </a:p>
          <a:p>
            <a:pPr marL="171450" indent="-171450">
              <a:buFont typeface="Webdings" panose="05030102010509060703" pitchFamily="18" charset="2"/>
              <a:buChar char=""/>
            </a:pPr>
            <a:r>
              <a:rPr lang="en-US" b="1" dirty="0" smtClean="0"/>
              <a:t>Youth Comprehensive Survey Form </a:t>
            </a:r>
            <a:r>
              <a:rPr lang="en-US" dirty="0" smtClean="0"/>
              <a:t>(used instead of the general survey and only for youth): https://www.hudexchange.info/resources/documents/PIT-Count-Youth-Survey-Comprehensive.pdf </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b="1" dirty="0" smtClean="0"/>
              <a:t>Model Observation-Based Form:</a:t>
            </a:r>
            <a:r>
              <a:rPr lang="en-US" b="0" dirty="0" smtClean="0"/>
              <a:t> </a:t>
            </a:r>
            <a:r>
              <a:rPr lang="en-US" dirty="0" smtClean="0"/>
              <a:t>https://www.hudexchange.info/resources/documents/Model-Observation-Based-Unsheltered-Night-of-Count-PIT-Survey.pdf</a:t>
            </a:r>
          </a:p>
          <a:p>
            <a:pPr marL="171450" indent="-171450">
              <a:buFont typeface="Webdings" panose="05030102010509060703" pitchFamily="18" charset="2"/>
              <a:buChar char=""/>
            </a:pPr>
            <a:endParaRPr lang="en-US" b="1" dirty="0" smtClean="0"/>
          </a:p>
          <a:p>
            <a:pPr marL="171450" indent="-171450">
              <a:buFont typeface="Webdings" panose="05030102010509060703" pitchFamily="18" charset="2"/>
              <a:buChar char=""/>
            </a:pPr>
            <a:endParaRPr lang="en-US" dirty="0" smtClean="0"/>
          </a:p>
          <a:p>
            <a:pPr marL="171450" indent="-171450">
              <a:buFont typeface="Webdings" panose="05030102010509060703" pitchFamily="18" charset="2"/>
              <a:buChar char=""/>
            </a:pPr>
            <a:endParaRPr lang="en-US" b="1" dirty="0" smtClean="0"/>
          </a:p>
          <a:p>
            <a:pPr marL="0" indent="0">
              <a:buFont typeface="Webdings" panose="05030102010509060703" pitchFamily="18" charset="2"/>
              <a:buNone/>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14</a:t>
            </a:fld>
            <a:endParaRPr lang="en-US" dirty="0"/>
          </a:p>
        </p:txBody>
      </p:sp>
    </p:spTree>
    <p:extLst>
      <p:ext uri="{BB962C8B-B14F-4D97-AF65-F5344CB8AC3E}">
        <p14:creationId xmlns:p14="http://schemas.microsoft.com/office/powerpoint/2010/main" val="2264723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This slide is meant to introduce your volunteers to some central tenets of conducting the PIT count: ensuring that they respect the human dignity of those they interview and ensuring that they conduct the surveys or interviews in a way that maximizes data accuracy. These quick tips help to orient people to some of the best practices that uphold these premises. Getting consent to conduct an interview with someone is important and will be mentioned again later in the training, and it’s brought up here in the context that people have the right to refuse to answer PIT count questions. It is also important that interviewers not bias PIT count responses with their own discomfort in asking questions. That is, a volunteer may be uncomfortable asking someone what their gender is when they think they can tell by looking at them, so they may be tempted to say something like, “And you identify as male…” or “You’re male, right?” in an effort not to offend the person with whom they are speaking. However, it is important to remember that some people may identify as a gender other than the one that seems obvious to the person interviewing them. Additionally, many people whose genders are misunderstood or who identify as transgender or gender non-conforming are exposed to people mistaking their gender identity on a daily basis. These same ideas hold true for a number of other PIT count survey questions. So, we ask volunteers to offer everyone the space to answer each question as they see fit, and never to assume they know anything about the person they are interviewing.</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lang="en-US" dirty="0" smtClean="0"/>
          </a:p>
          <a:p>
            <a:pPr marL="171450" indent="-171450">
              <a:buFont typeface="Webdings" panose="05030102010509060703" pitchFamily="18" charset="2"/>
              <a:buChar char="("/>
            </a:pPr>
            <a:r>
              <a:rPr lang="en-US" dirty="0" smtClean="0"/>
              <a:t>“</a:t>
            </a:r>
            <a:r>
              <a:rPr lang="en-US" dirty="0"/>
              <a:t>Before we dive</a:t>
            </a:r>
            <a:r>
              <a:rPr lang="en-US" baseline="0" dirty="0"/>
              <a:t> into the survey forms you’ll use and the questions you’ll ask people, let’s start with a few </a:t>
            </a:r>
            <a:r>
              <a:rPr lang="en-US" baseline="0" dirty="0" smtClean="0"/>
              <a:t>general tips </a:t>
            </a:r>
            <a:r>
              <a:rPr lang="en-US" baseline="0" dirty="0"/>
              <a:t>on how to </a:t>
            </a:r>
            <a:r>
              <a:rPr lang="en-US" baseline="0" dirty="0" smtClean="0"/>
              <a:t>conduct surveys</a:t>
            </a:r>
            <a:r>
              <a:rPr lang="en-US" baseline="0" dirty="0"/>
              <a:t>. We’ll </a:t>
            </a:r>
            <a:r>
              <a:rPr lang="en-US" baseline="0" dirty="0" smtClean="0"/>
              <a:t>keep repeating some of these points throughout </a:t>
            </a:r>
            <a:r>
              <a:rPr lang="en-US" baseline="0" dirty="0"/>
              <a:t>the day, but it’s important to start thinking about them </a:t>
            </a:r>
            <a:r>
              <a:rPr lang="en-US" baseline="0" dirty="0" smtClean="0"/>
              <a:t>now. First and foremost, always be respectful of the people you meet on the night of the count. Remember that they are vulnerable and that you’re asking some pretty personal questions. Be respectful of their choice not to answer any or all questions; it’s okay if someone refuses to participate. Getting their consent to talk to them and record their information is important. If they do consent to speaking with you, be sure to ask every question on the survey. It’s okay to skip the ones that they might answer for you earlier in the conversation. For example, maybe they tell you they’re a veteran before you ask, so you don’t need to re-ask them later when you get to that question. Finally, there may be some questions on the survey that feel a little awkward or uncomfortable to ask. It’s okay and normal to feel that way, but it’s important that you do ask all of the questions in the way we’ve phrased them. The gender question is a good example. A lot of people might think they can identify someone’s gender by looking at and talking to them, so rather than asking “How do you identify your gender?” they might instead want to say “OK, and so I can see that you’re male….” or “You’re male, right?” to someone they think is a man. There are a few reasons we don’t want you to do that: First, there are people who don’t identify as the gender they might most readily look like, and phrasing questions in a way that makes it seem like you think you know the answer is much more likely to lead to them saying “yep, that’s right,” rather than giving you the answer of how they identify. Second, there are many people who identify as something other than male or female or whose gender identity is different from what you might think it is when looking at them. They live in a world where people probably make assumptions about them every day, and each time someone repeats that kind of judgment, it could feel really harmful to the person you’re asking, and that kind of harm adds up to a lot over time. By choosing to ask everyone, “How do you identify your gender?” you are doing a service to those who wish others knew to ask that question in a more open-ended way, rather than assuming or prescribing their identity. This same premise applies to all of the questions on the PIT count survey.”</a:t>
            </a:r>
          </a:p>
        </p:txBody>
      </p:sp>
      <p:sp>
        <p:nvSpPr>
          <p:cNvPr id="4" name="Slide Number Placeholder 3"/>
          <p:cNvSpPr>
            <a:spLocks noGrp="1"/>
          </p:cNvSpPr>
          <p:nvPr>
            <p:ph type="sldNum" sz="quarter" idx="10"/>
          </p:nvPr>
        </p:nvSpPr>
        <p:spPr/>
        <p:txBody>
          <a:bodyPr/>
          <a:lstStyle/>
          <a:p>
            <a:fld id="{9BB6F4AE-9FD2-408F-8EB3-7426F3D5A079}" type="slidenum">
              <a:rPr lang="en-US" smtClean="0"/>
              <a:t>15</a:t>
            </a:fld>
            <a:endParaRPr lang="en-US" dirty="0"/>
          </a:p>
        </p:txBody>
      </p:sp>
    </p:spTree>
    <p:extLst>
      <p:ext uri="{BB962C8B-B14F-4D97-AF65-F5344CB8AC3E}">
        <p14:creationId xmlns:p14="http://schemas.microsoft.com/office/powerpoint/2010/main" val="922375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dirty="0" smtClean="0"/>
              <a:t>This is the </a:t>
            </a:r>
            <a:r>
              <a:rPr lang="en-US" b="1" dirty="0" smtClean="0"/>
              <a:t>first of two slides that gives an overview of the survey</a:t>
            </a:r>
            <a:r>
              <a:rPr lang="en-US" b="1" baseline="0" dirty="0" smtClean="0"/>
              <a:t> forms</a:t>
            </a:r>
            <a:r>
              <a:rPr lang="en-US" b="0" baseline="0" dirty="0" smtClean="0"/>
              <a:t> that volunteers will attempt to use with people on the night designated for the PIT count. This slide is just about the </a:t>
            </a:r>
            <a:r>
              <a:rPr lang="en-US" b="1" baseline="0" dirty="0" smtClean="0"/>
              <a:t>general PIT count survey form</a:t>
            </a:r>
            <a:r>
              <a:rPr lang="en-US" b="0" baseline="0" dirty="0" smtClean="0"/>
              <a:t>. The youth survey form is covered on the next slide, and the observation form is covered later in this section.</a:t>
            </a:r>
            <a:endParaRPr lang="en-US" dirty="0" smtClean="0"/>
          </a:p>
          <a:p>
            <a:pPr marL="171450" indent="-171450">
              <a:buFont typeface="Webdings" panose="05030102010509060703" pitchFamily="18" charset="2"/>
              <a:buChar char="i"/>
            </a:pPr>
            <a:r>
              <a:rPr lang="en-US" dirty="0" smtClean="0"/>
              <a:t>During this slide, you should remind people of</a:t>
            </a:r>
            <a:r>
              <a:rPr lang="en-US" baseline="0" dirty="0" smtClean="0"/>
              <a:t> who this form is supposed to be used with: everyone. W</a:t>
            </a:r>
            <a:r>
              <a:rPr lang="en-US" dirty="0" smtClean="0"/>
              <a:t>alk through ALL youth survey questions </a:t>
            </a:r>
            <a:r>
              <a:rPr lang="en-US" baseline="0" dirty="0" smtClean="0"/>
              <a:t>to familiarize volunteers with the survey form. Also i</a:t>
            </a:r>
            <a:r>
              <a:rPr lang="en-US" dirty="0" smtClean="0"/>
              <a:t>nclude any information about</a:t>
            </a:r>
            <a:r>
              <a:rPr lang="en-US" baseline="0" dirty="0" smtClean="0"/>
              <a:t> how you want volunteers to fill out forms here.</a:t>
            </a:r>
          </a:p>
          <a:p>
            <a:pPr marL="628650" lvl="1" indent="-171450">
              <a:buFont typeface="Arial" panose="020B0604020202020204" pitchFamily="34" charset="0"/>
              <a:buChar char="•"/>
            </a:pPr>
            <a:r>
              <a:rPr lang="en-US" baseline="0" dirty="0" smtClean="0"/>
              <a:t>Do you want volunteers to fill out one survey per person, or one survey per household? If it’s one per individual, do you want them to somehow link together people who are part of a household? If it’s one per household, define what you mean by “household.”</a:t>
            </a:r>
          </a:p>
          <a:p>
            <a:pPr marL="628650" lvl="1" indent="-171450">
              <a:buFont typeface="Arial" panose="020B0604020202020204" pitchFamily="34" charset="0"/>
              <a:buChar char="•"/>
            </a:pPr>
            <a:r>
              <a:rPr lang="en-US" baseline="0" dirty="0" smtClean="0"/>
              <a:t>Do you want the surveys to be numbered in any specific way? </a:t>
            </a:r>
          </a:p>
          <a:p>
            <a:pPr marL="628650" lvl="1" indent="-171450">
              <a:buFont typeface="Arial" panose="020B0604020202020204" pitchFamily="34" charset="0"/>
              <a:buChar char="•"/>
            </a:pPr>
            <a:r>
              <a:rPr lang="en-US" baseline="0" dirty="0" smtClean="0"/>
              <a:t>Do you want the surveyor to write their name at the top in case there are questions later? </a:t>
            </a:r>
          </a:p>
          <a:p>
            <a:pPr marL="628650" lvl="1" indent="-171450">
              <a:buFont typeface="Arial" panose="020B0604020202020204" pitchFamily="34" charset="0"/>
              <a:buChar char="•"/>
            </a:pPr>
            <a:r>
              <a:rPr lang="en-US" baseline="0" dirty="0" smtClean="0"/>
              <a:t>Do you want them to take any specific notes about the time of the interview or the person’s location, apparel, or other information that could help you deduplicate surveys or determine the interviewee’s homeless status later?</a:t>
            </a:r>
          </a:p>
          <a:p>
            <a:pPr marL="171450" lvl="0" indent="-171450">
              <a:buFont typeface="Webdings" panose="05030102010509060703" pitchFamily="18" charset="2"/>
              <a:buChar char="i"/>
            </a:pPr>
            <a:r>
              <a:rPr lang="en-US" baseline="0" dirty="0" smtClean="0"/>
              <a:t>Take </a:t>
            </a:r>
            <a:r>
              <a:rPr lang="en-US" baseline="0" dirty="0"/>
              <a:t>a moment to ask if anyone has questions about </a:t>
            </a:r>
            <a:r>
              <a:rPr lang="en-US" baseline="0" dirty="0" smtClean="0"/>
              <a:t>the form or the questions being asked. Remind them </a:t>
            </a:r>
            <a:r>
              <a:rPr lang="en-US" baseline="0" dirty="0"/>
              <a:t>that </a:t>
            </a:r>
            <a:r>
              <a:rPr lang="en-US" baseline="0" dirty="0" smtClean="0"/>
              <a:t>respect for the interviewee and accurate </a:t>
            </a:r>
            <a:r>
              <a:rPr lang="en-US" baseline="0" dirty="0"/>
              <a:t>data collection </a:t>
            </a:r>
            <a:r>
              <a:rPr lang="en-US" baseline="0" dirty="0" smtClean="0"/>
              <a:t>are </a:t>
            </a:r>
            <a:r>
              <a:rPr lang="en-US" baseline="0" dirty="0"/>
              <a:t>key.</a:t>
            </a:r>
          </a:p>
          <a:p>
            <a:pPr marL="171450" indent="-171450">
              <a:buFontTx/>
              <a:buChar char="-"/>
            </a:pP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b="1" dirty="0" smtClean="0"/>
              <a:t>General Unsheltered Survey Form</a:t>
            </a:r>
            <a:r>
              <a:rPr lang="en-US" b="0" dirty="0" smtClean="0"/>
              <a:t> (called the Model Interview-Based</a:t>
            </a:r>
            <a:r>
              <a:rPr lang="en-US" b="0" baseline="0" dirty="0" smtClean="0"/>
              <a:t> Unsheltered Survey)</a:t>
            </a:r>
            <a:r>
              <a:rPr lang="en-US" b="1" dirty="0" smtClean="0"/>
              <a:t>:</a:t>
            </a:r>
            <a:r>
              <a:rPr lang="en-US" b="0" dirty="0" smtClean="0"/>
              <a:t> https</a:t>
            </a:r>
            <a:r>
              <a:rPr lang="en-US" dirty="0" smtClean="0"/>
              <a:t>://www.hudexchange.info/resources/documents/Model-Interview-Based-Unsheltered-Night-of-Count-PIT-Survey.pdf </a:t>
            </a:r>
          </a:p>
          <a:p>
            <a:pPr marL="0" marR="0" lvl="0" indent="0" algn="l" defTabSz="914400" rtl="0" eaLnBrk="1" fontAlgn="auto" latinLnBrk="0" hangingPunct="1">
              <a:lnSpc>
                <a:spcPct val="100000"/>
              </a:lnSpc>
              <a:spcBef>
                <a:spcPts val="0"/>
              </a:spcBef>
              <a:spcAft>
                <a:spcPts val="0"/>
              </a:spcAft>
              <a:buClrTx/>
              <a:buSzTx/>
              <a:buFont typeface="Webdings" panose="05030102010509060703" pitchFamily="18" charset="2"/>
              <a:buNone/>
              <a:tabLst/>
              <a:defRPr/>
            </a:pPr>
            <a:endParaRPr lang="en-US" dirty="0" smtClean="0"/>
          </a:p>
        </p:txBody>
      </p:sp>
      <p:sp>
        <p:nvSpPr>
          <p:cNvPr id="4" name="Slide Number Placeholder 3"/>
          <p:cNvSpPr>
            <a:spLocks noGrp="1"/>
          </p:cNvSpPr>
          <p:nvPr>
            <p:ph type="sldNum" sz="quarter" idx="10"/>
          </p:nvPr>
        </p:nvSpPr>
        <p:spPr/>
        <p:txBody>
          <a:bodyPr/>
          <a:lstStyle/>
          <a:p>
            <a:fld id="{9BB6F4AE-9FD2-408F-8EB3-7426F3D5A079}" type="slidenum">
              <a:rPr lang="en-US" smtClean="0"/>
              <a:t>16</a:t>
            </a:fld>
            <a:endParaRPr lang="en-US" dirty="0"/>
          </a:p>
        </p:txBody>
      </p:sp>
    </p:spTree>
    <p:extLst>
      <p:ext uri="{BB962C8B-B14F-4D97-AF65-F5344CB8AC3E}">
        <p14:creationId xmlns:p14="http://schemas.microsoft.com/office/powerpoint/2010/main" val="3525062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dirty="0" smtClean="0"/>
              <a:t>This is the </a:t>
            </a:r>
            <a:r>
              <a:rPr lang="en-US" b="1" dirty="0" smtClean="0"/>
              <a:t>second of two slides that gives an overview of the survey</a:t>
            </a:r>
            <a:r>
              <a:rPr lang="en-US" b="1" baseline="0" dirty="0" smtClean="0"/>
              <a:t> forms</a:t>
            </a:r>
            <a:r>
              <a:rPr lang="en-US" b="0" baseline="0" dirty="0" smtClean="0"/>
              <a:t> that volunteers will attempt to use with people on the night designated for the PIT count. This slide is just about the </a:t>
            </a:r>
            <a:r>
              <a:rPr lang="en-US" b="1" baseline="0" dirty="0" smtClean="0"/>
              <a:t>youth survey form. </a:t>
            </a:r>
            <a:r>
              <a:rPr lang="en-US" b="0" baseline="0" dirty="0" smtClean="0"/>
              <a:t>The general survey form was covered on the previous slide, and the observation form is covered later in this section.</a:t>
            </a:r>
            <a:endParaRPr lang="en-US" dirty="0" smtClean="0"/>
          </a:p>
          <a:p>
            <a:pPr marL="171450" indent="-171450">
              <a:buFont typeface="Webdings" panose="05030102010509060703" pitchFamily="18" charset="2"/>
              <a:buChar char="i"/>
            </a:pPr>
            <a:r>
              <a:rPr lang="en-US" dirty="0" smtClean="0"/>
              <a:t>During this slide, you should remind people of</a:t>
            </a:r>
            <a:r>
              <a:rPr lang="en-US" baseline="0" dirty="0" smtClean="0"/>
              <a:t> who this form is supposed to be used with: youth, meaning anyone under 25 who is not with a parent or guardian. W</a:t>
            </a:r>
            <a:r>
              <a:rPr lang="en-US" dirty="0" smtClean="0"/>
              <a:t>alk through </a:t>
            </a:r>
            <a:r>
              <a:rPr lang="en-US" dirty="0"/>
              <a:t>ALL youth survey questions </a:t>
            </a:r>
            <a:r>
              <a:rPr lang="en-US" baseline="0" dirty="0" smtClean="0"/>
              <a:t>to familiarize volunteers with the survey form.</a:t>
            </a:r>
            <a:r>
              <a:rPr lang="en-US" baseline="0" dirty="0"/>
              <a:t> </a:t>
            </a:r>
            <a:r>
              <a:rPr lang="en-US" baseline="0" dirty="0" smtClean="0"/>
              <a:t>Also i</a:t>
            </a:r>
            <a:r>
              <a:rPr lang="en-US" dirty="0" smtClean="0"/>
              <a:t>nclude </a:t>
            </a:r>
            <a:r>
              <a:rPr lang="en-US" dirty="0"/>
              <a:t>any information about</a:t>
            </a:r>
            <a:r>
              <a:rPr lang="en-US" baseline="0" dirty="0"/>
              <a:t> how you want volunteers to fill out forms here. </a:t>
            </a:r>
            <a:endParaRPr lang="en-US" baseline="0" dirty="0" smtClean="0"/>
          </a:p>
          <a:p>
            <a:pPr marL="628650" lvl="1" indent="-171450">
              <a:buFont typeface="Arial" panose="020B0604020202020204" pitchFamily="34" charset="0"/>
              <a:buChar char="•"/>
            </a:pPr>
            <a:r>
              <a:rPr lang="en-US" baseline="0" dirty="0" smtClean="0"/>
              <a:t>Do you want volunteers to fill out one survey per person, or one survey per household? If it’s one per individual, do you want them to somehow link together people who are part of a household? If it’s one per household, define what you mean by “household.”</a:t>
            </a:r>
          </a:p>
          <a:p>
            <a:pPr marL="628650" lvl="1" indent="-171450">
              <a:buFont typeface="Arial" panose="020B0604020202020204" pitchFamily="34" charset="0"/>
              <a:buChar char="•"/>
            </a:pPr>
            <a:r>
              <a:rPr lang="en-US" baseline="0" dirty="0" smtClean="0"/>
              <a:t>Do you want the surveys to be numbered in any specific way? </a:t>
            </a:r>
          </a:p>
          <a:p>
            <a:pPr marL="628650" lvl="1" indent="-171450">
              <a:buFont typeface="Arial" panose="020B0604020202020204" pitchFamily="34" charset="0"/>
              <a:buChar char="•"/>
            </a:pPr>
            <a:r>
              <a:rPr lang="en-US" baseline="0" dirty="0" smtClean="0"/>
              <a:t>Do you want the surveyor to write their name at the top in case there are questions later? </a:t>
            </a:r>
          </a:p>
          <a:p>
            <a:pPr marL="628650" lvl="1" indent="-171450">
              <a:buFont typeface="Arial" panose="020B0604020202020204" pitchFamily="34" charset="0"/>
              <a:buChar char="•"/>
            </a:pPr>
            <a:r>
              <a:rPr lang="en-US" baseline="0" dirty="0" smtClean="0"/>
              <a:t>Do you want them to take any specific notes about the time of the interview or the person’s location, apparel, or other information that could help you deduplicate surveys or determine the interviewee’s homeless status later?</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Take a moment to ask if anyone has questions about the form or the questions being asked. Remind them that respect for the interviewee and accurate data collection are key.</a:t>
            </a:r>
          </a:p>
          <a:p>
            <a:pPr marL="171450" indent="-171450">
              <a:buFont typeface="Webdings" panose="05030102010509060703" pitchFamily="18" charset="2"/>
              <a:buChar char="i"/>
            </a:pPr>
            <a:endParaRPr lang="en-US" baseline="0" dirty="0" smtClean="0"/>
          </a:p>
          <a:p>
            <a:pPr marL="171450" indent="-171450">
              <a:buFont typeface="Webdings" panose="05030102010509060703" pitchFamily="18" charset="2"/>
              <a:buChar char="i"/>
            </a:pPr>
            <a:endParaRPr lang="en-US" baseline="0" dirty="0" smtClean="0"/>
          </a:p>
          <a:p>
            <a:pPr marL="171450" indent="-171450">
              <a:buFont typeface="Webdings" panose="05030102010509060703" pitchFamily="18" charset="2"/>
              <a:buChar char=""/>
            </a:pPr>
            <a:r>
              <a:rPr lang="en-US" b="1" dirty="0" smtClean="0"/>
              <a:t>Youth Addendum Survey</a:t>
            </a:r>
            <a:r>
              <a:rPr lang="en-US" b="1" baseline="0" dirty="0" smtClean="0"/>
              <a:t> Form</a:t>
            </a:r>
            <a:r>
              <a:rPr lang="en-US" b="1" dirty="0" smtClean="0"/>
              <a:t> </a:t>
            </a:r>
            <a:r>
              <a:rPr lang="en-US" dirty="0" smtClean="0"/>
              <a:t>(added to general survey): https://www.hudexchange.info/resources/documents/PIT-Count-Youth-Survey-Addendum.pdf </a:t>
            </a:r>
          </a:p>
          <a:p>
            <a:pPr marL="171450" indent="-171450">
              <a:buFont typeface="Webdings" panose="05030102010509060703" pitchFamily="18" charset="2"/>
              <a:buChar char=""/>
            </a:pPr>
            <a:r>
              <a:rPr lang="en-US" b="1" dirty="0" smtClean="0"/>
              <a:t>Youth Comprehensive Survey Form </a:t>
            </a:r>
            <a:r>
              <a:rPr lang="en-US" dirty="0" smtClean="0"/>
              <a:t>(used instead of the general survey and only for youth): https://www.hudexchange.info/resources/documents/PIT-Count-Youth-Survey-Comprehensive.pdf </a:t>
            </a: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17</a:t>
            </a:fld>
            <a:endParaRPr lang="en-US" dirty="0"/>
          </a:p>
        </p:txBody>
      </p:sp>
    </p:spTree>
    <p:extLst>
      <p:ext uri="{BB962C8B-B14F-4D97-AF65-F5344CB8AC3E}">
        <p14:creationId xmlns:p14="http://schemas.microsoft.com/office/powerpoint/2010/main" val="742576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is the </a:t>
            </a:r>
            <a:r>
              <a:rPr lang="en-US" sz="1200" b="1" kern="1200" dirty="0" smtClean="0">
                <a:solidFill>
                  <a:schemeClr val="tx1"/>
                </a:solidFill>
                <a:effectLst/>
                <a:latin typeface="+mn-lt"/>
                <a:ea typeface="+mn-ea"/>
                <a:cs typeface="+mn-cs"/>
                <a:sym typeface="Webdings" panose="05030102010509060703" pitchFamily="18" charset="2"/>
              </a:rPr>
              <a:t>first of five slides that cover the “step-by-step</a:t>
            </a:r>
            <a:r>
              <a:rPr lang="en-US" sz="1200" b="1" kern="1200" baseline="0" dirty="0" smtClean="0">
                <a:solidFill>
                  <a:schemeClr val="tx1"/>
                </a:solidFill>
                <a:effectLst/>
                <a:latin typeface="+mn-lt"/>
                <a:ea typeface="+mn-ea"/>
                <a:cs typeface="+mn-cs"/>
                <a:sym typeface="Webdings" panose="05030102010509060703" pitchFamily="18" charset="2"/>
              </a:rPr>
              <a:t> guide to conducting interviews.” </a:t>
            </a:r>
            <a:r>
              <a:rPr lang="en-US" sz="1200" kern="1200" baseline="0" dirty="0" smtClean="0">
                <a:solidFill>
                  <a:schemeClr val="tx1"/>
                </a:solidFill>
                <a:effectLst/>
                <a:latin typeface="+mn-lt"/>
                <a:ea typeface="+mn-ea"/>
                <a:cs typeface="+mn-cs"/>
                <a:sym typeface="Webdings" panose="05030102010509060703" pitchFamily="18" charset="2"/>
              </a:rPr>
              <a:t>It is meant to elaborate on how to use the two survey forms discussed on the previous two slides: the general survey form and the youth addendum survey form. A step-by-step guide to using the observation form appears later in this section, after the observation form is presented.</a:t>
            </a:r>
          </a:p>
          <a:p>
            <a:pPr marL="171450" indent="-171450">
              <a:buFont typeface="Webdings" panose="05030102010509060703" pitchFamily="18" charset="2"/>
              <a:buChar char="i"/>
            </a:pPr>
            <a:r>
              <a:rPr lang="en-US" sz="1200" kern="1200" baseline="0" dirty="0" smtClean="0">
                <a:solidFill>
                  <a:schemeClr val="tx1"/>
                </a:solidFill>
                <a:effectLst/>
                <a:latin typeface="+mn-lt"/>
                <a:ea typeface="+mn-ea"/>
                <a:cs typeface="+mn-cs"/>
                <a:sym typeface="Webdings" panose="05030102010509060703" pitchFamily="18" charset="2"/>
              </a:rPr>
              <a:t>The first step to conducting an interview revolves around how volunteers approach and introduce themselves to the people they encounter. Who to approach is discussed on a later slide. This slide is meant to cover how to start a conversation with someone. It can be helpful to either start or end this slide by asking volunteers how they would approach someone, or, for returning volunteers, how they have found it helpful to phrase these introductions in the past. </a:t>
            </a:r>
          </a:p>
          <a:p>
            <a:pPr marL="171450" indent="-171450">
              <a:buFont typeface="Webdings" panose="05030102010509060703" pitchFamily="18" charset="2"/>
              <a:buChar char="i"/>
            </a:pPr>
            <a:r>
              <a:rPr lang="en-US" sz="1200" kern="1200" baseline="0" dirty="0" smtClean="0">
                <a:solidFill>
                  <a:schemeClr val="tx1"/>
                </a:solidFill>
                <a:effectLst/>
                <a:latin typeface="+mn-lt"/>
                <a:ea typeface="+mn-ea"/>
                <a:cs typeface="+mn-cs"/>
                <a:sym typeface="Webdings" panose="05030102010509060703" pitchFamily="18" charset="2"/>
              </a:rPr>
              <a:t>The call-out box at the bottom includes one way that people might consider approaching people and introducing themselves. It can be edited if you see fit to change that phrasing.</a:t>
            </a:r>
          </a:p>
          <a:p>
            <a:pPr marL="171450" indent="-171450">
              <a:buFont typeface="Webdings" panose="05030102010509060703" pitchFamily="18" charset="2"/>
              <a:buChar char="i"/>
            </a:pPr>
            <a:r>
              <a:rPr lang="en-US" baseline="0" dirty="0" smtClean="0"/>
              <a:t>Keep </a:t>
            </a:r>
            <a:r>
              <a:rPr lang="en-US" baseline="0" dirty="0"/>
              <a:t>in mind that folks who’ve been living in unsheltered locations for a long time may identify that location as a “safe place to </a:t>
            </a:r>
            <a:r>
              <a:rPr lang="en-US" baseline="0" dirty="0" smtClean="0"/>
              <a:t>sleep,” so it is important to verify whether or not that “safe place” is sheltered if the person says they have one.</a:t>
            </a:r>
          </a:p>
          <a:p>
            <a:pPr marL="171450" indent="-171450">
              <a:buFont typeface="Webdings" panose="05030102010509060703" pitchFamily="18" charset="2"/>
              <a:buChar char="i"/>
            </a:pPr>
            <a:r>
              <a:rPr lang="en-US" baseline="0" dirty="0" smtClean="0"/>
              <a:t>Remind volunteers to avoid </a:t>
            </a:r>
            <a:r>
              <a:rPr lang="en-US" baseline="0" dirty="0"/>
              <a:t>labeling people as homeless</a:t>
            </a:r>
            <a:r>
              <a:rPr lang="en-US" baseline="0" dirty="0" smtClean="0"/>
              <a:t>. That is, they should not go up to someone and say, </a:t>
            </a:r>
            <a:r>
              <a:rPr lang="en-US" baseline="0" dirty="0"/>
              <a:t>“Hey, are you homeless?” There is stigma around this term, meaning that many people who may be experiencing homelessness might not want to identify as “homeless.” Instead, ask about where they </a:t>
            </a:r>
            <a:r>
              <a:rPr lang="en-US" baseline="0" dirty="0" smtClean="0"/>
              <a:t>are sleeping that night.</a:t>
            </a: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18</a:t>
            </a:fld>
            <a:endParaRPr lang="en-US" dirty="0"/>
          </a:p>
        </p:txBody>
      </p:sp>
    </p:spTree>
    <p:extLst>
      <p:ext uri="{BB962C8B-B14F-4D97-AF65-F5344CB8AC3E}">
        <p14:creationId xmlns:p14="http://schemas.microsoft.com/office/powerpoint/2010/main" val="2841786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kern="1200" dirty="0" smtClean="0">
                <a:solidFill>
                  <a:schemeClr val="tx1"/>
                </a:solidFill>
                <a:effectLst/>
                <a:latin typeface="+mn-lt"/>
                <a:ea typeface="+mn-ea"/>
                <a:cs typeface="+mn-cs"/>
                <a:sym typeface="Webdings" panose="05030102010509060703" pitchFamily="18" charset="2"/>
              </a:rPr>
              <a:t>This is the </a:t>
            </a:r>
            <a:r>
              <a:rPr lang="en-US" sz="1200" b="1" kern="1200" dirty="0" smtClean="0">
                <a:solidFill>
                  <a:schemeClr val="tx1"/>
                </a:solidFill>
                <a:effectLst/>
                <a:latin typeface="+mn-lt"/>
                <a:ea typeface="+mn-ea"/>
                <a:cs typeface="+mn-cs"/>
                <a:sym typeface="Webdings" panose="05030102010509060703" pitchFamily="18" charset="2"/>
              </a:rPr>
              <a:t>second of five slides that cover the “step-by-step</a:t>
            </a:r>
            <a:r>
              <a:rPr lang="en-US" sz="1200" b="1" kern="1200" baseline="0" dirty="0" smtClean="0">
                <a:solidFill>
                  <a:schemeClr val="tx1"/>
                </a:solidFill>
                <a:effectLst/>
                <a:latin typeface="+mn-lt"/>
                <a:ea typeface="+mn-ea"/>
                <a:cs typeface="+mn-cs"/>
                <a:sym typeface="Webdings" panose="05030102010509060703" pitchFamily="18" charset="2"/>
              </a:rPr>
              <a:t> guide to conducting interviews.”</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b="0" kern="1200" baseline="0" dirty="0" smtClean="0">
                <a:solidFill>
                  <a:schemeClr val="tx1"/>
                </a:solidFill>
                <a:effectLst/>
                <a:latin typeface="+mn-lt"/>
                <a:ea typeface="+mn-ea"/>
                <a:cs typeface="+mn-cs"/>
                <a:sym typeface="Webdings" panose="05030102010509060703" pitchFamily="18" charset="2"/>
              </a:rPr>
              <a:t>During this slide, you should teach volunteers how to explain what the PIT count survey is and to get the person’s consent to participate.</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dirty="0" smtClean="0"/>
              <a:t>Your CoC may</a:t>
            </a:r>
            <a:r>
              <a:rPr lang="en-US" baseline="0" dirty="0" smtClean="0"/>
              <a:t> </a:t>
            </a:r>
            <a:r>
              <a:rPr lang="en-US" dirty="0" smtClean="0"/>
              <a:t>use the PIT count as an</a:t>
            </a:r>
            <a:r>
              <a:rPr lang="en-US" baseline="0" dirty="0" smtClean="0"/>
              <a:t> opportunity to make sure cold-weather apparel is distributed throughout your CoC, or you may </a:t>
            </a:r>
            <a:r>
              <a:rPr lang="en-US" dirty="0" smtClean="0"/>
              <a:t>offer incentives to people who participate in the survey,</a:t>
            </a:r>
            <a:r>
              <a:rPr lang="en-US" baseline="0" dirty="0" smtClean="0"/>
              <a:t> such as a gift card, hat, gloves, etc. If you do send volunteers out with any of these items, be sure to explain to volunteers how and when to offer them to people. Is cold-weather gear offered to everyone, including those who opt out of participating? Are gift cards offered to everyone, or only to those who complete at least part of the survey? Be sure to clarify how and when volunteers should offer these materials to people. For example:</a:t>
            </a:r>
          </a:p>
          <a:p>
            <a:pPr marL="628650" marR="0" lvl="1"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baseline="0" dirty="0" smtClean="0"/>
              <a:t>“We offer everyone who completes at least part of the survey a $10 gift card to [local establishment that is accessible to people experiencing homelessness]. When you’re asking if they want to participate, you can say, ‘If you’re willing to answer my questions, I’ve got a $10 gift card to [location].’ We also send our volunteers out with donated hats, blankets, and gloves. These can be given to anyone who needs them, including those who do not want to answer the PIT count survey questions.”</a:t>
            </a:r>
          </a:p>
          <a:p>
            <a:endParaRPr lang="en-US" baseline="0" dirty="0"/>
          </a:p>
          <a:p>
            <a:pPr marL="171450" indent="-171450">
              <a:buFont typeface="Webdings" panose="05030102010509060703" pitchFamily="18" charset="2"/>
              <a:buChar char="("/>
            </a:pPr>
            <a:r>
              <a:rPr lang="en-US" baseline="0" dirty="0" smtClean="0"/>
              <a:t>“After you’ve introduced yourself, explain what the PIT count survey is and ask if they’re willing to answer your questions. It’s extremely important to explain what you’re doing and to get the person’s consent or permission to participate before you start asking questions and recording their responses to the survey. Remember: everyone has a right to refuse to participate. The box at the bottom of this slide has an example of how you can do this. Does anyone have any ideas for how they would explain this work to someone? For those who have volunteered with us before, how have you phrased this part of your interviews? [allow time for volunteers to make suggestions and respond to each other’s suggestions.]”</a:t>
            </a:r>
          </a:p>
          <a:p>
            <a:pPr marL="0" indent="0">
              <a:buFont typeface="Webdings" panose="05030102010509060703" pitchFamily="18" charset="2"/>
              <a:buNone/>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19</a:t>
            </a:fld>
            <a:endParaRPr lang="en-US" dirty="0"/>
          </a:p>
        </p:txBody>
      </p:sp>
    </p:spTree>
    <p:extLst>
      <p:ext uri="{BB962C8B-B14F-4D97-AF65-F5344CB8AC3E}">
        <p14:creationId xmlns:p14="http://schemas.microsoft.com/office/powerpoint/2010/main" val="3941611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kern="1200" dirty="0" smtClean="0">
                <a:solidFill>
                  <a:schemeClr val="tx1"/>
                </a:solidFill>
                <a:effectLst/>
                <a:latin typeface="+mn-lt"/>
                <a:ea typeface="+mn-ea"/>
                <a:cs typeface="+mn-cs"/>
              </a:rPr>
              <a:t>This slide is intended to be customized </a:t>
            </a:r>
            <a:r>
              <a:rPr lang="en-US" sz="1200" kern="1200" dirty="0">
                <a:solidFill>
                  <a:schemeClr val="tx1"/>
                </a:solidFill>
                <a:effectLst/>
                <a:latin typeface="+mn-lt"/>
                <a:ea typeface="+mn-ea"/>
                <a:cs typeface="+mn-cs"/>
              </a:rPr>
              <a:t>to suit your needs. </a:t>
            </a:r>
            <a:r>
              <a:rPr lang="en-US" sz="1200" kern="1200" dirty="0" smtClean="0">
                <a:solidFill>
                  <a:schemeClr val="tx1"/>
                </a:solidFill>
                <a:effectLst/>
                <a:latin typeface="+mn-lt"/>
                <a:ea typeface="+mn-ea"/>
                <a:cs typeface="+mn-cs"/>
              </a:rPr>
              <a:t>You might consider including the PIT count date, the </a:t>
            </a:r>
            <a:r>
              <a:rPr lang="en-US" sz="1200" kern="1200" dirty="0">
                <a:solidFill>
                  <a:schemeClr val="tx1"/>
                </a:solidFill>
                <a:effectLst/>
                <a:latin typeface="+mn-lt"/>
                <a:ea typeface="+mn-ea"/>
                <a:cs typeface="+mn-cs"/>
              </a:rPr>
              <a:t>name and/or logo of the sponsoring CoC or organization, </a:t>
            </a:r>
            <a:r>
              <a:rPr lang="en-US" sz="1200" kern="1200" dirty="0" smtClean="0">
                <a:solidFill>
                  <a:schemeClr val="tx1"/>
                </a:solidFill>
                <a:effectLst/>
                <a:latin typeface="+mn-lt"/>
                <a:ea typeface="+mn-ea"/>
                <a:cs typeface="+mn-cs"/>
              </a:rPr>
              <a:t>a different </a:t>
            </a:r>
            <a:r>
              <a:rPr lang="en-US" sz="1200" kern="1200" dirty="0">
                <a:solidFill>
                  <a:schemeClr val="tx1"/>
                </a:solidFill>
                <a:effectLst/>
                <a:latin typeface="+mn-lt"/>
                <a:ea typeface="+mn-ea"/>
                <a:cs typeface="+mn-cs"/>
              </a:rPr>
              <a:t>title </a:t>
            </a:r>
            <a:r>
              <a:rPr lang="en-US" sz="1200" kern="1200" dirty="0" smtClean="0">
                <a:solidFill>
                  <a:schemeClr val="tx1"/>
                </a:solidFill>
                <a:effectLst/>
                <a:latin typeface="+mn-lt"/>
                <a:ea typeface="+mn-ea"/>
                <a:cs typeface="+mn-cs"/>
              </a:rPr>
              <a:t>that suits </a:t>
            </a:r>
            <a:r>
              <a:rPr lang="en-US" sz="1200" kern="1200" dirty="0">
                <a:solidFill>
                  <a:schemeClr val="tx1"/>
                </a:solidFill>
                <a:effectLst/>
                <a:latin typeface="+mn-lt"/>
                <a:ea typeface="+mn-ea"/>
                <a:cs typeface="+mn-cs"/>
              </a:rPr>
              <a:t>the terminology your region uses to refer to the PIT count efforts with which volunteers will be assisting</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Webdings" panose="05030102010509060703" pitchFamily="18" charset="2"/>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2</a:t>
            </a:fld>
            <a:endParaRPr lang="en-US" dirty="0"/>
          </a:p>
        </p:txBody>
      </p:sp>
    </p:spTree>
    <p:extLst>
      <p:ext uri="{BB962C8B-B14F-4D97-AF65-F5344CB8AC3E}">
        <p14:creationId xmlns:p14="http://schemas.microsoft.com/office/powerpoint/2010/main" val="21104967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kern="1200" dirty="0" smtClean="0">
                <a:solidFill>
                  <a:schemeClr val="tx1"/>
                </a:solidFill>
                <a:effectLst/>
                <a:latin typeface="+mn-lt"/>
                <a:ea typeface="+mn-ea"/>
                <a:cs typeface="+mn-cs"/>
                <a:sym typeface="Webdings" panose="05030102010509060703" pitchFamily="18" charset="2"/>
              </a:rPr>
              <a:t>This is the </a:t>
            </a:r>
            <a:r>
              <a:rPr lang="en-US" sz="1200" b="1" kern="1200" dirty="0" smtClean="0">
                <a:solidFill>
                  <a:schemeClr val="tx1"/>
                </a:solidFill>
                <a:effectLst/>
                <a:latin typeface="+mn-lt"/>
                <a:ea typeface="+mn-ea"/>
                <a:cs typeface="+mn-cs"/>
                <a:sym typeface="Webdings" panose="05030102010509060703" pitchFamily="18" charset="2"/>
              </a:rPr>
              <a:t>third of five slides that cover the “step-by-step</a:t>
            </a:r>
            <a:r>
              <a:rPr lang="en-US" sz="1200" b="1" kern="1200" baseline="0" dirty="0" smtClean="0">
                <a:solidFill>
                  <a:schemeClr val="tx1"/>
                </a:solidFill>
                <a:effectLst/>
                <a:latin typeface="+mn-lt"/>
                <a:ea typeface="+mn-ea"/>
                <a:cs typeface="+mn-cs"/>
                <a:sym typeface="Webdings" panose="05030102010509060703" pitchFamily="18" charset="2"/>
              </a:rPr>
              <a:t> guide to conducting interviews.”</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b="0" kern="1200" baseline="0" dirty="0" smtClean="0">
                <a:solidFill>
                  <a:schemeClr val="tx1"/>
                </a:solidFill>
                <a:effectLst/>
                <a:latin typeface="+mn-lt"/>
                <a:ea typeface="+mn-ea"/>
                <a:cs typeface="+mn-cs"/>
                <a:sym typeface="Webdings" panose="05030102010509060703" pitchFamily="18" charset="2"/>
              </a:rPr>
              <a:t>During this slide, you should teach volunteers how you want them to conduct the interview and fill out the survey form</a:t>
            </a:r>
            <a:r>
              <a:rPr lang="en-US" baseline="0" dirty="0" smtClean="0"/>
              <a:t>. This is a great opportunity to explain that the responses selected on the form should always be what the person says, not what the interviewer’s perception is. Consider explaining the difference between “don’t know” and “refused” survey response options – that is, clarify that “don’t know” is for when the person says, “I don’t know” in response to a question, and “refused” is for when the person opts out of answering a question, NOT for when a surveyor doesn’t know the answer by looking at someone.</a:t>
            </a:r>
          </a:p>
        </p:txBody>
      </p:sp>
      <p:sp>
        <p:nvSpPr>
          <p:cNvPr id="4" name="Slide Number Placeholder 3"/>
          <p:cNvSpPr>
            <a:spLocks noGrp="1"/>
          </p:cNvSpPr>
          <p:nvPr>
            <p:ph type="sldNum" sz="quarter" idx="10"/>
          </p:nvPr>
        </p:nvSpPr>
        <p:spPr/>
        <p:txBody>
          <a:bodyPr/>
          <a:lstStyle/>
          <a:p>
            <a:fld id="{9BB6F4AE-9FD2-408F-8EB3-7426F3D5A079}" type="slidenum">
              <a:rPr lang="en-US" smtClean="0"/>
              <a:t>20</a:t>
            </a:fld>
            <a:endParaRPr lang="en-US" dirty="0"/>
          </a:p>
        </p:txBody>
      </p:sp>
    </p:spTree>
    <p:extLst>
      <p:ext uri="{BB962C8B-B14F-4D97-AF65-F5344CB8AC3E}">
        <p14:creationId xmlns:p14="http://schemas.microsoft.com/office/powerpoint/2010/main" val="8710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kern="1200" dirty="0" smtClean="0">
                <a:solidFill>
                  <a:schemeClr val="tx1"/>
                </a:solidFill>
                <a:effectLst/>
                <a:latin typeface="+mn-lt"/>
                <a:ea typeface="+mn-ea"/>
                <a:cs typeface="+mn-cs"/>
                <a:sym typeface="Webdings" panose="05030102010509060703" pitchFamily="18" charset="2"/>
              </a:rPr>
              <a:t>This is the </a:t>
            </a:r>
            <a:r>
              <a:rPr lang="en-US" sz="1200" b="1" kern="1200" dirty="0" smtClean="0">
                <a:solidFill>
                  <a:schemeClr val="tx1"/>
                </a:solidFill>
                <a:effectLst/>
                <a:latin typeface="+mn-lt"/>
                <a:ea typeface="+mn-ea"/>
                <a:cs typeface="+mn-cs"/>
                <a:sym typeface="Webdings" panose="05030102010509060703" pitchFamily="18" charset="2"/>
              </a:rPr>
              <a:t>fourth of five slides that cover the “step-by-step</a:t>
            </a:r>
            <a:r>
              <a:rPr lang="en-US" sz="1200" b="1" kern="1200" baseline="0" dirty="0" smtClean="0">
                <a:solidFill>
                  <a:schemeClr val="tx1"/>
                </a:solidFill>
                <a:effectLst/>
                <a:latin typeface="+mn-lt"/>
                <a:ea typeface="+mn-ea"/>
                <a:cs typeface="+mn-cs"/>
                <a:sym typeface="Webdings" panose="05030102010509060703" pitchFamily="18" charset="2"/>
              </a:rPr>
              <a:t> guide to conducting interviews.”</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dirty="0" smtClean="0"/>
              <a:t>During this</a:t>
            </a:r>
            <a:r>
              <a:rPr lang="en-US" baseline="0" dirty="0" smtClean="0"/>
              <a:t> slide, you should talk through closing the interview. In real time, it can feel awkward to volunteers to end an interview if they haven’t given any thought to what to say after asking all of the questions. As was the case in prior slides, it may be helpful to ask returning volunteers if they have any tips for how to end the interaction. </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dirty="0" smtClean="0"/>
              <a:t>If </a:t>
            </a:r>
            <a:r>
              <a:rPr lang="en-US" dirty="0"/>
              <a:t>your CoC has resource sheets or contact </a:t>
            </a:r>
            <a:r>
              <a:rPr lang="en-US" dirty="0" smtClean="0"/>
              <a:t>cards with local organizations or helplines to</a:t>
            </a:r>
            <a:r>
              <a:rPr lang="en-US" baseline="0" dirty="0" smtClean="0"/>
              <a:t> call</a:t>
            </a:r>
            <a:r>
              <a:rPr lang="en-US" dirty="0" smtClean="0"/>
              <a:t>, </a:t>
            </a:r>
            <a:r>
              <a:rPr lang="en-US" dirty="0"/>
              <a:t>you should </a:t>
            </a:r>
            <a:r>
              <a:rPr lang="en-US" dirty="0" smtClean="0"/>
              <a:t>instruct volunteers to offer </a:t>
            </a:r>
            <a:r>
              <a:rPr lang="en-US" dirty="0"/>
              <a:t>them to </a:t>
            </a:r>
            <a:r>
              <a:rPr lang="en-US" dirty="0" smtClean="0"/>
              <a:t>everyone before walking away.</a:t>
            </a:r>
            <a:r>
              <a:rPr lang="en-US" baseline="0" dirty="0" smtClean="0"/>
              <a:t> Volunteers should be </a:t>
            </a:r>
            <a:r>
              <a:rPr lang="en-US" baseline="0" dirty="0"/>
              <a:t>sure to give everyone who completes the survey any gift card or other incentive you promised </a:t>
            </a:r>
            <a:r>
              <a:rPr lang="en-US" baseline="0" dirty="0" smtClean="0"/>
              <a:t>them at the beginning of the interaction. </a:t>
            </a:r>
          </a:p>
          <a:p>
            <a:pPr marL="171450" indent="-171450">
              <a:buFont typeface="Webdings" panose="05030102010509060703" pitchFamily="18" charset="2"/>
              <a:buChar char="i"/>
            </a:pPr>
            <a:endParaRPr lang="en-US" baseline="0" dirty="0" smtClean="0"/>
          </a:p>
          <a:p>
            <a:pPr marL="171450" indent="-171450">
              <a:buFont typeface="Webdings" panose="05030102010509060703" pitchFamily="18" charset="2"/>
              <a:buChar char=""/>
            </a:pPr>
            <a:r>
              <a:rPr lang="en-US" b="0" dirty="0" smtClean="0"/>
              <a:t>The Volunteer Training Toolkit includes a </a:t>
            </a:r>
            <a:r>
              <a:rPr lang="en-US" b="1" dirty="0" smtClean="0"/>
              <a:t>Sample List of Resources</a:t>
            </a:r>
            <a:r>
              <a:rPr lang="en-US" b="0" baseline="0" dirty="0" smtClean="0"/>
              <a:t> that you may consider consulting as you develop a resource handout (or series of resource handouts, depending on the size and geography of your CoC). </a:t>
            </a:r>
            <a:r>
              <a:rPr lang="en-US" b="0" baseline="0" smtClean="0"/>
              <a:t>It is available here: https://www.hudexchange.info/resource/5864/pit-count-volunteer-training-toolkit/ </a:t>
            </a:r>
            <a:endParaRPr lang="en-US" smtClean="0"/>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21</a:t>
            </a:fld>
            <a:endParaRPr lang="en-US" dirty="0"/>
          </a:p>
        </p:txBody>
      </p:sp>
    </p:spTree>
    <p:extLst>
      <p:ext uri="{BB962C8B-B14F-4D97-AF65-F5344CB8AC3E}">
        <p14:creationId xmlns:p14="http://schemas.microsoft.com/office/powerpoint/2010/main" val="994608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kern="1200" dirty="0" smtClean="0">
                <a:solidFill>
                  <a:schemeClr val="tx1"/>
                </a:solidFill>
                <a:effectLst/>
                <a:latin typeface="+mn-lt"/>
                <a:ea typeface="+mn-ea"/>
                <a:cs typeface="+mn-cs"/>
                <a:sym typeface="Webdings" panose="05030102010509060703" pitchFamily="18" charset="2"/>
              </a:rPr>
              <a:t>This is the </a:t>
            </a:r>
            <a:r>
              <a:rPr lang="en-US" sz="1200" b="1" kern="1200" dirty="0" smtClean="0">
                <a:solidFill>
                  <a:schemeClr val="tx1"/>
                </a:solidFill>
                <a:effectLst/>
                <a:latin typeface="+mn-lt"/>
                <a:ea typeface="+mn-ea"/>
                <a:cs typeface="+mn-cs"/>
                <a:sym typeface="Webdings" panose="05030102010509060703" pitchFamily="18" charset="2"/>
              </a:rPr>
              <a:t>fifth of five slides that cover the “step-by-step</a:t>
            </a:r>
            <a:r>
              <a:rPr lang="en-US" sz="1200" b="1" kern="1200" baseline="0" dirty="0" smtClean="0">
                <a:solidFill>
                  <a:schemeClr val="tx1"/>
                </a:solidFill>
                <a:effectLst/>
                <a:latin typeface="+mn-lt"/>
                <a:ea typeface="+mn-ea"/>
                <a:cs typeface="+mn-cs"/>
                <a:sym typeface="Webdings" panose="05030102010509060703" pitchFamily="18" charset="2"/>
              </a:rPr>
              <a:t> guide to conducting interviews.”</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During this slide, volunteers should learn how to wrap up the interview documentation on their survey forms. This should be done after they’ve left the immediate presence of the person they were speaking with. Remind them to check that their notes are legible and all questions are complete. Remind them of anything you covered while going over the survey form here, such as: </a:t>
            </a:r>
          </a:p>
          <a:p>
            <a:pPr marL="628650" lvl="1" indent="-171450">
              <a:buFont typeface="Arial" panose="020B0604020202020204" pitchFamily="34" charset="0"/>
              <a:buChar char="•"/>
            </a:pPr>
            <a:r>
              <a:rPr lang="en-US" baseline="0" dirty="0" smtClean="0"/>
              <a:t>If you want one survey form per person, do you want volunteers to somehow link together people who are part of a household? </a:t>
            </a:r>
          </a:p>
          <a:p>
            <a:pPr marL="628650" lvl="1" indent="-171450">
              <a:buFont typeface="Arial" panose="020B0604020202020204" pitchFamily="34" charset="0"/>
              <a:buChar char="•"/>
            </a:pPr>
            <a:r>
              <a:rPr lang="en-US" baseline="0" dirty="0" smtClean="0"/>
              <a:t>Do you want the surveys to be numbered in any specific way? </a:t>
            </a:r>
          </a:p>
          <a:p>
            <a:pPr marL="628650" lvl="1" indent="-171450">
              <a:buFont typeface="Arial" panose="020B0604020202020204" pitchFamily="34" charset="0"/>
              <a:buChar char="•"/>
            </a:pPr>
            <a:r>
              <a:rPr lang="en-US" baseline="0" dirty="0" smtClean="0"/>
              <a:t>Do you want the surveyor to write their name at the top in case there are questions later? </a:t>
            </a:r>
          </a:p>
          <a:p>
            <a:pPr marL="628650" lvl="1" indent="-171450">
              <a:buFont typeface="Arial" panose="020B0604020202020204" pitchFamily="34" charset="0"/>
              <a:buChar char="•"/>
            </a:pPr>
            <a:r>
              <a:rPr lang="en-US" baseline="0" dirty="0" smtClean="0"/>
              <a:t>Is there a specific way you want them to document any discrepancies between what someone said and what they can observe? (e.g., the person was sleeping on a bench when a volunteer first encountered them, but during the interview they said that they had an apartment to sleep in.)</a:t>
            </a:r>
          </a:p>
          <a:p>
            <a:pPr marL="628650" lvl="1" indent="-171450">
              <a:buFont typeface="Arial" panose="020B0604020202020204" pitchFamily="34" charset="0"/>
              <a:buChar char="•"/>
            </a:pPr>
            <a:r>
              <a:rPr lang="en-US" baseline="0" dirty="0" smtClean="0"/>
              <a:t>Do you want them to take any specific notes about the time of the interview or the person’s location, apparel, or other information that could help you deduplicate surveys or determine the interviewee’s homeless status later?</a:t>
            </a:r>
          </a:p>
        </p:txBody>
      </p:sp>
      <p:sp>
        <p:nvSpPr>
          <p:cNvPr id="4" name="Slide Number Placeholder 3"/>
          <p:cNvSpPr>
            <a:spLocks noGrp="1"/>
          </p:cNvSpPr>
          <p:nvPr>
            <p:ph type="sldNum" sz="quarter" idx="10"/>
          </p:nvPr>
        </p:nvSpPr>
        <p:spPr/>
        <p:txBody>
          <a:bodyPr/>
          <a:lstStyle/>
          <a:p>
            <a:fld id="{9BB6F4AE-9FD2-408F-8EB3-7426F3D5A079}" type="slidenum">
              <a:rPr lang="en-US" smtClean="0"/>
              <a:t>22</a:t>
            </a:fld>
            <a:endParaRPr lang="en-US" dirty="0"/>
          </a:p>
        </p:txBody>
      </p:sp>
    </p:spTree>
    <p:extLst>
      <p:ext uri="{BB962C8B-B14F-4D97-AF65-F5344CB8AC3E}">
        <p14:creationId xmlns:p14="http://schemas.microsoft.com/office/powerpoint/2010/main" val="10637320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dirty="0" smtClean="0"/>
              <a:t>This slide is intended to give an overview of the </a:t>
            </a:r>
            <a:r>
              <a:rPr lang="en-US" b="1" dirty="0" smtClean="0"/>
              <a:t>observation</a:t>
            </a:r>
            <a:r>
              <a:rPr lang="en-US" b="1" baseline="0" dirty="0" smtClean="0"/>
              <a:t> form</a:t>
            </a:r>
            <a:r>
              <a:rPr lang="en-US" b="0" baseline="0" dirty="0" smtClean="0"/>
              <a:t> that volunteers will use if they can’t complete a full survey interview with someone on the night designated for the PIT count. The two survey forms (general and youth) were covered earlier in this section. For purposes of this sample training, </a:t>
            </a:r>
            <a:r>
              <a:rPr lang="en-US" b="1" baseline="0" dirty="0" smtClean="0"/>
              <a:t>we assume that the observation form is a separate form from the survey itself </a:t>
            </a:r>
            <a:r>
              <a:rPr lang="en-US" b="0" baseline="0" dirty="0" smtClean="0"/>
              <a:t>and thus should only be filled in if the volunteer did not complete a survey with the person in question. If your CoC uses a single form for both surveys and observations, you should amend this slide and the following guidance to suit your approach.</a:t>
            </a:r>
            <a:endParaRPr lang="en-US" dirty="0" smtClean="0"/>
          </a:p>
          <a:p>
            <a:pPr marL="171450" indent="-171450">
              <a:buFont typeface="Webdings" panose="05030102010509060703" pitchFamily="18" charset="2"/>
              <a:buChar char="i"/>
            </a:pPr>
            <a:r>
              <a:rPr lang="en-US" dirty="0" smtClean="0"/>
              <a:t>When using</a:t>
            </a:r>
            <a:r>
              <a:rPr lang="en-US" baseline="0" dirty="0" smtClean="0"/>
              <a:t> an observation form, i</a:t>
            </a:r>
            <a:r>
              <a:rPr lang="en-US" dirty="0" smtClean="0"/>
              <a:t>t is important that volunteers know to include </a:t>
            </a:r>
            <a:r>
              <a:rPr lang="en-US" dirty="0"/>
              <a:t>as much detail as possible about where the person is, what they look </a:t>
            </a:r>
            <a:r>
              <a:rPr lang="en-US" dirty="0" smtClean="0"/>
              <a:t>like,</a:t>
            </a:r>
            <a:r>
              <a:rPr lang="en-US" baseline="0" dirty="0" smtClean="0"/>
              <a:t> what they </a:t>
            </a:r>
            <a:r>
              <a:rPr lang="en-US" dirty="0" smtClean="0"/>
              <a:t>are wearing, what they have with them, </a:t>
            </a:r>
            <a:r>
              <a:rPr lang="en-US" dirty="0"/>
              <a:t>why there was no survey completed with them, </a:t>
            </a:r>
            <a:r>
              <a:rPr lang="en-US" dirty="0" smtClean="0"/>
              <a:t>and what </a:t>
            </a:r>
            <a:r>
              <a:rPr lang="en-US" dirty="0"/>
              <a:t>makes </a:t>
            </a:r>
            <a:r>
              <a:rPr lang="en-US" dirty="0" smtClean="0"/>
              <a:t>the volunteer think </a:t>
            </a:r>
            <a:r>
              <a:rPr lang="en-US" dirty="0"/>
              <a:t>they are or ar</a:t>
            </a:r>
            <a:r>
              <a:rPr lang="en-US" baseline="0" dirty="0"/>
              <a:t>e not experiencing homelessness. </a:t>
            </a:r>
            <a:r>
              <a:rPr lang="en-US" baseline="0" dirty="0" smtClean="0"/>
              <a:t>This will help you to determine whether or not the person should be included in the PIT count at all (i.e., whether or not they’re experiencing literal homelessness), and it will help you to deduplicate PIT count survey data later.</a:t>
            </a:r>
          </a:p>
          <a:p>
            <a:pPr marL="0" indent="0">
              <a:buFont typeface="Webdings" panose="05030102010509060703" pitchFamily="18" charset="2"/>
              <a:buNone/>
            </a:pPr>
            <a:endParaRPr lang="en-US" baseline="0" dirty="0" smtClean="0"/>
          </a:p>
          <a:p>
            <a:pPr marL="171450" indent="-171450">
              <a:buFont typeface="Webdings" panose="05030102010509060703" pitchFamily="18" charset="2"/>
              <a:buChar char="("/>
            </a:pPr>
            <a:r>
              <a:rPr lang="en-US" sz="1200" kern="1200" baseline="0" dirty="0" smtClean="0">
                <a:solidFill>
                  <a:schemeClr val="tx1"/>
                </a:solidFill>
                <a:effectLst/>
                <a:latin typeface="+mn-lt"/>
                <a:ea typeface="+mn-ea"/>
                <a:cs typeface="+mn-cs"/>
                <a:sym typeface="Webdings" panose="05030102010509060703" pitchFamily="18" charset="2"/>
              </a:rPr>
              <a:t>“Our observation form should only be used for the people you are not able to interview, so do not fill one out for the people you talk to and complete the survey with. We also ask on the survey form for you to fill in as much detail as possible about the person you’re observing. </a:t>
            </a:r>
            <a:r>
              <a:rPr lang="en-US" baseline="0" dirty="0" smtClean="0"/>
              <a:t>This </a:t>
            </a:r>
            <a:r>
              <a:rPr lang="en-US" baseline="0" dirty="0"/>
              <a:t>will help </a:t>
            </a:r>
            <a:r>
              <a:rPr lang="en-US" baseline="0" dirty="0" smtClean="0"/>
              <a:t>us to figure out 2 </a:t>
            </a:r>
            <a:r>
              <a:rPr lang="en-US" baseline="0" dirty="0"/>
              <a:t>main things: First, </a:t>
            </a:r>
            <a:r>
              <a:rPr lang="en-US" baseline="0" dirty="0" smtClean="0"/>
              <a:t>your description of what they look like and where they are </a:t>
            </a:r>
            <a:r>
              <a:rPr lang="en-US" baseline="0" dirty="0"/>
              <a:t>will help us figure out whether or not that person has already been counted by another </a:t>
            </a:r>
            <a:r>
              <a:rPr lang="en-US" baseline="0" dirty="0" smtClean="0"/>
              <a:t>volunteer. So, after we’ve gotten all of the survey and observation forms back after the PIT count, we look to see if we see </a:t>
            </a:r>
            <a:r>
              <a:rPr lang="en-US" baseline="0" dirty="0"/>
              <a:t>a description of someone wearing the same clothes </a:t>
            </a:r>
            <a:r>
              <a:rPr lang="en-US" baseline="0" dirty="0" smtClean="0"/>
              <a:t>or sleeping in a similar location on multiple forms. If there are multiple forms that seem to be counting the same person, the </a:t>
            </a:r>
            <a:r>
              <a:rPr lang="en-US" baseline="0" dirty="0"/>
              <a:t>rest of the description will make it easier to tell whether it was the same person counted twice or two totally different people who were counted </a:t>
            </a:r>
            <a:r>
              <a:rPr lang="en-US" baseline="0" dirty="0" smtClean="0"/>
              <a:t>once. </a:t>
            </a:r>
            <a:r>
              <a:rPr lang="en-US" baseline="0" dirty="0"/>
              <a:t>Second, </a:t>
            </a:r>
            <a:r>
              <a:rPr lang="en-US" baseline="0" dirty="0" smtClean="0"/>
              <a:t>your description of where they are, what they are doing, and what makes you think they may or may not be experiencing homelessness </a:t>
            </a:r>
            <a:r>
              <a:rPr lang="en-US" baseline="0" dirty="0"/>
              <a:t>will help us to </a:t>
            </a:r>
            <a:r>
              <a:rPr lang="en-US" baseline="0" dirty="0" smtClean="0"/>
              <a:t>determine </a:t>
            </a:r>
            <a:r>
              <a:rPr lang="en-US" baseline="0" dirty="0"/>
              <a:t>whether or not to count that person as “homeless” by </a:t>
            </a:r>
            <a:r>
              <a:rPr lang="en-US" baseline="0" dirty="0" smtClean="0"/>
              <a:t>HUD’s </a:t>
            </a:r>
            <a:r>
              <a:rPr lang="en-US" baseline="0" dirty="0"/>
              <a:t>definition for the PIT count. </a:t>
            </a:r>
            <a:r>
              <a:rPr lang="en-US" baseline="0" dirty="0" smtClean="0"/>
              <a:t>So, for example, if you write that you saw someone sleeping on a park bench at 2 am, that would reasonably tell us that the person is experiencing homelessness.” </a:t>
            </a:r>
          </a:p>
          <a:p>
            <a:pPr marL="171450" indent="-171450">
              <a:buFont typeface="Webdings" panose="05030102010509060703" pitchFamily="18" charset="2"/>
              <a:buChar char="("/>
            </a:pPr>
            <a:endParaRPr lang="en-US" baseline="0" dirty="0" smtClean="0"/>
          </a:p>
          <a:p>
            <a:pPr marL="171450" indent="-171450">
              <a:buFont typeface="Webdings" panose="05030102010509060703" pitchFamily="18" charset="2"/>
              <a:buChar char="i"/>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Model Observation-Based Form:</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 https://www.hudexchange.info/resources/documents/Model-Observation-Based-Unsheltered-Night-of-Count-PIT-Survey.pdf</a:t>
            </a:r>
          </a:p>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23</a:t>
            </a:fld>
            <a:endParaRPr lang="en-US" dirty="0"/>
          </a:p>
        </p:txBody>
      </p:sp>
    </p:spTree>
    <p:extLst>
      <p:ext uri="{BB962C8B-B14F-4D97-AF65-F5344CB8AC3E}">
        <p14:creationId xmlns:p14="http://schemas.microsoft.com/office/powerpoint/2010/main" val="17405692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This is the </a:t>
            </a:r>
            <a:r>
              <a:rPr lang="en-US" sz="1200" b="1" kern="1200" dirty="0" smtClean="0">
                <a:solidFill>
                  <a:schemeClr val="tx1"/>
                </a:solidFill>
                <a:effectLst/>
                <a:latin typeface="+mn-lt"/>
                <a:ea typeface="+mn-ea"/>
                <a:cs typeface="+mn-cs"/>
                <a:sym typeface="Webdings" panose="05030102010509060703" pitchFamily="18" charset="2"/>
              </a:rPr>
              <a:t>first of two slides that cover the “step-by-step</a:t>
            </a:r>
            <a:r>
              <a:rPr lang="en-US" sz="1200" b="1" kern="1200" baseline="0" dirty="0" smtClean="0">
                <a:solidFill>
                  <a:schemeClr val="tx1"/>
                </a:solidFill>
                <a:effectLst/>
                <a:latin typeface="+mn-lt"/>
                <a:ea typeface="+mn-ea"/>
                <a:cs typeface="+mn-cs"/>
                <a:sym typeface="Webdings" panose="05030102010509060703" pitchFamily="18" charset="2"/>
              </a:rPr>
              <a:t> guide to observations.”</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This slide is intended to introduce volunteers to the circumstances that might lead to them not completing an interview with someone. </a:t>
            </a:r>
            <a:r>
              <a:rPr lang="en-US" dirty="0" smtClean="0"/>
              <a:t>The approach, introduction,</a:t>
            </a:r>
            <a:r>
              <a:rPr lang="en-US" baseline="0" dirty="0" smtClean="0"/>
              <a:t> and attempt to get consent are the same for the people for whom volunteers end up using the observation tool as it is for those who end up participating in the survey. Volunteers should follow the same instructions you gave them on slides #18-19 of this sample slide deck before deciding to use the observation form.</a:t>
            </a:r>
          </a:p>
          <a:p>
            <a:pPr marL="171450" indent="-171450">
              <a:buFont typeface="Webdings" panose="05030102010509060703" pitchFamily="18" charset="2"/>
              <a:buChar char="i"/>
            </a:pPr>
            <a:r>
              <a:rPr lang="en-US" baseline="0" dirty="0" smtClean="0"/>
              <a:t>Later in this section, there is a whole slide dedicated to answering the question: “Should I wake someone who’s sleeping?” It is up to your CoC to determine whether or not you want volunteers to attempt to wake people who are sleeping. </a:t>
            </a: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24</a:t>
            </a:fld>
            <a:endParaRPr lang="en-US" dirty="0"/>
          </a:p>
        </p:txBody>
      </p:sp>
    </p:spTree>
    <p:extLst>
      <p:ext uri="{BB962C8B-B14F-4D97-AF65-F5344CB8AC3E}">
        <p14:creationId xmlns:p14="http://schemas.microsoft.com/office/powerpoint/2010/main" val="23612999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This is the </a:t>
            </a:r>
            <a:r>
              <a:rPr lang="en-US" sz="1200" b="1" kern="1200" dirty="0" smtClean="0">
                <a:solidFill>
                  <a:schemeClr val="tx1"/>
                </a:solidFill>
                <a:effectLst/>
                <a:latin typeface="+mn-lt"/>
                <a:ea typeface="+mn-ea"/>
                <a:cs typeface="+mn-cs"/>
                <a:sym typeface="Webdings" panose="05030102010509060703" pitchFamily="18" charset="2"/>
              </a:rPr>
              <a:t>second of two slides that cover the “step-by-step</a:t>
            </a:r>
            <a:r>
              <a:rPr lang="en-US" sz="1200" b="1" kern="1200" baseline="0" dirty="0" smtClean="0">
                <a:solidFill>
                  <a:schemeClr val="tx1"/>
                </a:solidFill>
                <a:effectLst/>
                <a:latin typeface="+mn-lt"/>
                <a:ea typeface="+mn-ea"/>
                <a:cs typeface="+mn-cs"/>
                <a:sym typeface="Webdings" panose="05030102010509060703" pitchFamily="18" charset="2"/>
              </a:rPr>
              <a:t> guide to observations.”</a:t>
            </a:r>
            <a:endParaRPr lang="en-US" sz="1200" b="0" kern="1200" baseline="0" dirty="0" smtClean="0">
              <a:solidFill>
                <a:schemeClr val="tx1"/>
              </a:solidFill>
              <a:effectLst/>
              <a:latin typeface="+mn-lt"/>
              <a:ea typeface="+mn-ea"/>
              <a:cs typeface="+mn-cs"/>
              <a:sym typeface="Webdings" panose="05030102010509060703" pitchFamily="18" charset="2"/>
            </a:endParaRP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b="0" kern="1200" baseline="0" dirty="0" smtClean="0">
                <a:solidFill>
                  <a:schemeClr val="tx1"/>
                </a:solidFill>
                <a:effectLst/>
                <a:latin typeface="+mn-lt"/>
                <a:ea typeface="+mn-ea"/>
                <a:cs typeface="+mn-cs"/>
                <a:sym typeface="Webdings" panose="05030102010509060703" pitchFamily="18" charset="2"/>
              </a:rPr>
              <a:t>Depending on the form that you use and the observations that you want volunteers to record, you might consider splitting this slide into multiple slides. This sample slide includes the basics of recording observations. As noted in the sample script on the introduction to the observation form in slide 23, asking volunteers to document this level of detail will help you to deduplicate between surveys and observation-based forms later, and it will help you make a determination regarding whether or not the person meets HUD’s definition of homeless (i.e., whether or not to include them in the PIT count), since the volunteer cannot verify their homeless status with them verbally. </a:t>
            </a:r>
            <a:endParaRPr lang="en-US" dirty="0" smtClean="0"/>
          </a:p>
          <a:p>
            <a:endParaRPr lang="en-US" dirty="0" smtClean="0"/>
          </a:p>
          <a:p>
            <a:pPr marL="171450" indent="-171450">
              <a:buFont typeface="Webdings" panose="05030102010509060703" pitchFamily="18" charset="2"/>
              <a:buChar char="("/>
            </a:pPr>
            <a:r>
              <a:rPr lang="en-US" sz="1200" kern="1200" dirty="0" smtClean="0">
                <a:solidFill>
                  <a:schemeClr val="tx1"/>
                </a:solidFill>
                <a:effectLst/>
                <a:latin typeface="+mn-lt"/>
                <a:ea typeface="+mn-ea"/>
                <a:cs typeface="+mn-cs"/>
                <a:sym typeface="Webdings" panose="05030102010509060703" pitchFamily="18" charset="2"/>
              </a:rPr>
              <a:t>“When you go to fill out the actual observation form,</a:t>
            </a:r>
            <a:r>
              <a:rPr lang="en-US" sz="1200" kern="1200" baseline="0" dirty="0" smtClean="0">
                <a:solidFill>
                  <a:schemeClr val="tx1"/>
                </a:solidFill>
                <a:effectLst/>
                <a:latin typeface="+mn-lt"/>
                <a:ea typeface="+mn-ea"/>
                <a:cs typeface="+mn-cs"/>
                <a:sym typeface="Webdings" panose="05030102010509060703" pitchFamily="18" charset="2"/>
              </a:rPr>
              <a:t> we want to know as much as possible about what you’re able to see. As we discussed earlier, this will help us to determine whether or not the person has been counted more than once by other volunteers, and it will help us determine whether or not they meet that definition of “homeless” that we talked about at the very beginning of this training. We want you to incl</a:t>
            </a:r>
            <a:r>
              <a:rPr lang="en-US" dirty="0" smtClean="0"/>
              <a:t>ude </a:t>
            </a:r>
            <a:r>
              <a:rPr lang="en-US" dirty="0"/>
              <a:t>as much detail as possible about </a:t>
            </a:r>
            <a:r>
              <a:rPr lang="en-US" dirty="0" smtClean="0"/>
              <a:t>what </a:t>
            </a:r>
            <a:r>
              <a:rPr lang="en-US" dirty="0"/>
              <a:t>they look </a:t>
            </a:r>
            <a:r>
              <a:rPr lang="en-US" dirty="0" smtClean="0"/>
              <a:t>like,</a:t>
            </a:r>
            <a:r>
              <a:rPr lang="en-US" baseline="0" dirty="0" smtClean="0"/>
              <a:t> what they are wearing, what they have </a:t>
            </a:r>
            <a:r>
              <a:rPr lang="en-US" dirty="0" smtClean="0"/>
              <a:t>with them or near them, and </a:t>
            </a:r>
            <a:r>
              <a:rPr lang="en-US" dirty="0"/>
              <a:t>why there was no survey completed with </a:t>
            </a:r>
            <a:r>
              <a:rPr lang="en-US" dirty="0" smtClean="0"/>
              <a:t>them.</a:t>
            </a:r>
            <a:r>
              <a:rPr lang="en-US" baseline="0" dirty="0" smtClean="0"/>
              <a:t> We want to know </a:t>
            </a:r>
            <a:r>
              <a:rPr lang="en-US" dirty="0" smtClean="0"/>
              <a:t>what </a:t>
            </a:r>
            <a:r>
              <a:rPr lang="en-US" dirty="0"/>
              <a:t>makes you think they are or ar</a:t>
            </a:r>
            <a:r>
              <a:rPr lang="en-US" baseline="0" dirty="0"/>
              <a:t>e not experiencing homelessness</a:t>
            </a:r>
            <a:r>
              <a:rPr lang="en-US" baseline="0" dirty="0" smtClean="0"/>
              <a:t>.”</a:t>
            </a:r>
          </a:p>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25</a:t>
            </a:fld>
            <a:endParaRPr lang="en-US" dirty="0"/>
          </a:p>
        </p:txBody>
      </p:sp>
    </p:spTree>
    <p:extLst>
      <p:ext uri="{BB962C8B-B14F-4D97-AF65-F5344CB8AC3E}">
        <p14:creationId xmlns:p14="http://schemas.microsoft.com/office/powerpoint/2010/main" val="39972555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is the first of two slides with </a:t>
            </a:r>
            <a:r>
              <a:rPr lang="en-US" sz="1200" b="1" kern="1200" dirty="0" smtClean="0">
                <a:solidFill>
                  <a:schemeClr val="tx1"/>
                </a:solidFill>
                <a:effectLst/>
                <a:latin typeface="+mn-lt"/>
                <a:ea typeface="+mn-ea"/>
                <a:cs typeface="+mn-cs"/>
                <a:sym typeface="Webdings" panose="05030102010509060703" pitchFamily="18" charset="2"/>
              </a:rPr>
              <a:t>sample maps</a:t>
            </a:r>
            <a:r>
              <a:rPr lang="en-US" sz="1200" kern="1200" dirty="0" smtClean="0">
                <a:solidFill>
                  <a:schemeClr val="tx1"/>
                </a:solidFill>
                <a:effectLst/>
                <a:latin typeface="+mn-lt"/>
                <a:ea typeface="+mn-ea"/>
                <a:cs typeface="+mn-cs"/>
                <a:sym typeface="Webdings" panose="05030102010509060703" pitchFamily="18" charset="2"/>
              </a:rPr>
              <a:t>. This map is meant</a:t>
            </a:r>
            <a:r>
              <a:rPr lang="en-US" sz="1200" kern="1200" baseline="0" dirty="0" smtClean="0">
                <a:solidFill>
                  <a:schemeClr val="tx1"/>
                </a:solidFill>
                <a:effectLst/>
                <a:latin typeface="+mn-lt"/>
                <a:ea typeface="+mn-ea"/>
                <a:cs typeface="+mn-cs"/>
                <a:sym typeface="Webdings" panose="05030102010509060703" pitchFamily="18" charset="2"/>
              </a:rPr>
              <a:t> to be used specifically for CoCs that use a </a:t>
            </a:r>
            <a:r>
              <a:rPr lang="en-US" sz="1200" b="1" kern="1200" baseline="0" dirty="0" smtClean="0">
                <a:solidFill>
                  <a:schemeClr val="tx1"/>
                </a:solidFill>
                <a:effectLst/>
                <a:latin typeface="+mn-lt"/>
                <a:ea typeface="+mn-ea"/>
                <a:cs typeface="+mn-cs"/>
                <a:sym typeface="Webdings" panose="05030102010509060703" pitchFamily="18" charset="2"/>
              </a:rPr>
              <a:t>hotspot or known locations methodology</a:t>
            </a:r>
            <a:r>
              <a:rPr lang="en-US" sz="1200" b="0" kern="1200" baseline="0" dirty="0" smtClean="0">
                <a:solidFill>
                  <a:schemeClr val="tx1"/>
                </a:solidFill>
                <a:effectLst/>
                <a:latin typeface="+mn-lt"/>
                <a:ea typeface="+mn-ea"/>
                <a:cs typeface="+mn-cs"/>
                <a:sym typeface="Webdings" panose="05030102010509060703" pitchFamily="18" charset="2"/>
              </a:rPr>
              <a:t>, meaning any </a:t>
            </a:r>
            <a:r>
              <a:rPr lang="en-US" dirty="0" smtClean="0"/>
              <a:t>methodology</a:t>
            </a:r>
            <a:r>
              <a:rPr lang="en-US" baseline="0" dirty="0" smtClean="0"/>
              <a:t> </a:t>
            </a:r>
            <a:r>
              <a:rPr lang="en-US" baseline="0" dirty="0"/>
              <a:t>where volunteers will walk or drive to </a:t>
            </a:r>
            <a:r>
              <a:rPr lang="en-US" baseline="0" dirty="0" smtClean="0"/>
              <a:t>specific </a:t>
            </a:r>
            <a:r>
              <a:rPr lang="en-US" baseline="0" dirty="0"/>
              <a:t>within a given </a:t>
            </a:r>
            <a:r>
              <a:rPr lang="en-US" baseline="0" dirty="0" smtClean="0"/>
              <a:t>area. These locations are shown here </a:t>
            </a:r>
            <a:r>
              <a:rPr lang="en-US" baseline="0" dirty="0"/>
              <a:t>with blue </a:t>
            </a:r>
            <a:r>
              <a:rPr lang="en-US" baseline="0" dirty="0" smtClean="0"/>
              <a:t>pinpoints. </a:t>
            </a:r>
          </a:p>
          <a:p>
            <a:pPr marL="171450" indent="-171450">
              <a:buFont typeface="Webdings" panose="05030102010509060703" pitchFamily="18" charset="2"/>
              <a:buChar char="i"/>
            </a:pPr>
            <a:r>
              <a:rPr lang="en-US" baseline="0" dirty="0" smtClean="0"/>
              <a:t>This map of a neighborhood in Washington, D.C. is meant to serve as an example. It is not meant to tell that CoC how to map its PIT count, nor is it meant to suggest that only urban CoCs can use maps with their volunteers. In fact, any CoC can use maps to show volunteers where to go for the PIT count. HUD does not endorse using any specific brand or software to create your own maps for the PIT count. This map was created using Google Maps. Instructions on how to make maps using Google Maps and Bing Maps are linked below.</a:t>
            </a:r>
          </a:p>
          <a:p>
            <a:pPr marL="171450" indent="-171450">
              <a:buFont typeface="Webdings" panose="05030102010509060703" pitchFamily="18" charset="2"/>
              <a:buChar char="i"/>
            </a:pPr>
            <a:r>
              <a:rPr lang="en-US" baseline="0" dirty="0" smtClean="0"/>
              <a:t>When showing volunteers maps of the geographic areas you want them to cover, include </a:t>
            </a:r>
            <a:r>
              <a:rPr lang="en-US" baseline="0" dirty="0"/>
              <a:t>any areas </a:t>
            </a:r>
            <a:r>
              <a:rPr lang="en-US" baseline="0" dirty="0" smtClean="0"/>
              <a:t>you want volunteers to avoid (are there safety concerns?), any known locations you definitely want them to visit (i.e., hotspots), or any specific walking or driving routes you want them to take. </a:t>
            </a:r>
          </a:p>
          <a:p>
            <a:pPr marL="171450" indent="-171450">
              <a:buFont typeface="Webdings" panose="05030102010509060703" pitchFamily="18" charset="2"/>
              <a:buChar char="i"/>
            </a:pPr>
            <a:r>
              <a:rPr lang="en-US" baseline="0" dirty="0" smtClean="0"/>
              <a:t>Consider providing to volunteers:</a:t>
            </a:r>
            <a:endParaRPr lang="en-US" baseline="0" dirty="0"/>
          </a:p>
          <a:p>
            <a:pPr marL="628650" lvl="1" indent="-171450">
              <a:buFont typeface="Arial" panose="020B0604020202020204" pitchFamily="34" charset="0"/>
              <a:buChar char="•"/>
            </a:pPr>
            <a:r>
              <a:rPr lang="en-US" baseline="0" dirty="0"/>
              <a:t>Detailed maps AND instructions for where volunteers are expected to go. (e.g., on this map, are they responsible only for the people within view of where these points are, or should they survey others they encounter en route? If they finish early, should they begin to survey the rest of the area, or not?)</a:t>
            </a:r>
          </a:p>
          <a:p>
            <a:pPr marL="628650" lvl="1" indent="-171450">
              <a:buFont typeface="Arial" panose="020B0604020202020204" pitchFamily="34" charset="0"/>
              <a:buChar char="•"/>
            </a:pPr>
            <a:r>
              <a:rPr lang="en-US" baseline="0" dirty="0"/>
              <a:t>Reminder not to count people outside of their assigned geography, as other volunteer groups will cover those areas (for full census/complete coverage methodologies) OR those areas are intentionally excluded and will be accounted for with the statistical analysis that’s done on the back end of data collection (random sampling methodology).</a:t>
            </a:r>
          </a:p>
          <a:p>
            <a:pPr marL="628650" lvl="1" indent="-171450">
              <a:buFont typeface="Arial" panose="020B0604020202020204" pitchFamily="34" charset="0"/>
              <a:buChar char="•"/>
            </a:pPr>
            <a:r>
              <a:rPr lang="en-US" baseline="0" dirty="0"/>
              <a:t>Instructions on what information you expect to hear back from people. Do you want them to highlight on a paper map the exact route they took? Do you want to know if they didn’t make it to any particular location they were supposed to reach? Do you want to know if they stopped any extra places</a:t>
            </a:r>
            <a:r>
              <a:rPr lang="en-US" baseline="0" dirty="0" smtClean="0"/>
              <a:t>?</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You can use many different types of software to create your own maps for the PIT count. HUD does not endorse any specific mapping brand or software. However, listed here are the instructions to create your own for free on two accessible websites.</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b="1" baseline="0" dirty="0" smtClean="0"/>
              <a:t>How to create a custom map on Google Maps: </a:t>
            </a:r>
            <a:r>
              <a:rPr lang="en-US" baseline="0" dirty="0" smtClean="0"/>
              <a:t>https://support.google.com/mymaps/answer/3024454?co=GENIE.Platform%3DDesktop&amp;hl=en</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b="1" baseline="0" dirty="0" smtClean="0"/>
              <a:t>How create a custom map on Bing Maps:</a:t>
            </a:r>
            <a:r>
              <a:rPr lang="en-US" baseline="0" dirty="0" smtClean="0"/>
              <a:t> https://www.microsoft.com/en-us/maps/create-a-bing-maps-key </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endParaRPr kumimoji="0" lang="en-US" sz="1200" b="0" i="0" u="none" strike="noStrike" kern="1200" cap="none" spc="0" normalizeH="0" baseline="0" noProof="0" dirty="0" smtClean="0">
              <a:ln>
                <a:noFill/>
              </a:ln>
              <a:solidFill>
                <a:prstClr val="black"/>
              </a:solidFill>
              <a:effectLst/>
              <a:uLnTx/>
              <a:uFillTx/>
              <a:latin typeface="+mn-lt"/>
              <a:ea typeface="+mn-ea"/>
              <a:cs typeface="+mn-cs"/>
            </a:endParaRPr>
          </a:p>
          <a:p>
            <a:pPr marL="0" indent="0">
              <a:buFont typeface="Arial" panose="020B0604020202020204" pitchFamily="34" charset="0"/>
              <a:buNone/>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26</a:t>
            </a:fld>
            <a:endParaRPr lang="en-US" dirty="0"/>
          </a:p>
        </p:txBody>
      </p:sp>
    </p:spTree>
    <p:extLst>
      <p:ext uri="{BB962C8B-B14F-4D97-AF65-F5344CB8AC3E}">
        <p14:creationId xmlns:p14="http://schemas.microsoft.com/office/powerpoint/2010/main" val="29590425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is the second</a:t>
            </a:r>
            <a:r>
              <a:rPr lang="en-US" sz="1200" kern="1200" baseline="0" dirty="0" smtClean="0">
                <a:solidFill>
                  <a:schemeClr val="tx1"/>
                </a:solidFill>
                <a:effectLst/>
                <a:latin typeface="+mn-lt"/>
                <a:ea typeface="+mn-ea"/>
                <a:cs typeface="+mn-cs"/>
                <a:sym typeface="Webdings" panose="05030102010509060703" pitchFamily="18" charset="2"/>
              </a:rPr>
              <a:t> </a:t>
            </a:r>
            <a:r>
              <a:rPr lang="en-US" sz="1200" kern="1200" dirty="0" smtClean="0">
                <a:solidFill>
                  <a:schemeClr val="tx1"/>
                </a:solidFill>
                <a:effectLst/>
                <a:latin typeface="+mn-lt"/>
                <a:ea typeface="+mn-ea"/>
                <a:cs typeface="+mn-cs"/>
                <a:sym typeface="Webdings" panose="05030102010509060703" pitchFamily="18" charset="2"/>
              </a:rPr>
              <a:t>of two slides with </a:t>
            </a:r>
            <a:r>
              <a:rPr lang="en-US" sz="1200" b="1" kern="1200" dirty="0" smtClean="0">
                <a:solidFill>
                  <a:schemeClr val="tx1"/>
                </a:solidFill>
                <a:effectLst/>
                <a:latin typeface="+mn-lt"/>
                <a:ea typeface="+mn-ea"/>
                <a:cs typeface="+mn-cs"/>
                <a:sym typeface="Webdings" panose="05030102010509060703" pitchFamily="18" charset="2"/>
              </a:rPr>
              <a:t>sample maps</a:t>
            </a:r>
            <a:r>
              <a:rPr lang="en-US" sz="1200" kern="1200" dirty="0" smtClean="0">
                <a:solidFill>
                  <a:schemeClr val="tx1"/>
                </a:solidFill>
                <a:effectLst/>
                <a:latin typeface="+mn-lt"/>
                <a:ea typeface="+mn-ea"/>
                <a:cs typeface="+mn-cs"/>
                <a:sym typeface="Webdings" panose="05030102010509060703" pitchFamily="18" charset="2"/>
              </a:rPr>
              <a:t>. This map is meant</a:t>
            </a:r>
            <a:r>
              <a:rPr lang="en-US" sz="1200" kern="1200" baseline="0" dirty="0" smtClean="0">
                <a:solidFill>
                  <a:schemeClr val="tx1"/>
                </a:solidFill>
                <a:effectLst/>
                <a:latin typeface="+mn-lt"/>
                <a:ea typeface="+mn-ea"/>
                <a:cs typeface="+mn-cs"/>
                <a:sym typeface="Webdings" panose="05030102010509060703" pitchFamily="18" charset="2"/>
              </a:rPr>
              <a:t> to be used specifically for CoCs that use a </a:t>
            </a:r>
            <a:r>
              <a:rPr lang="en-US" sz="1200" b="1" kern="1200" baseline="0" dirty="0" smtClean="0">
                <a:solidFill>
                  <a:schemeClr val="tx1"/>
                </a:solidFill>
                <a:effectLst/>
                <a:latin typeface="+mn-lt"/>
                <a:ea typeface="+mn-ea"/>
                <a:cs typeface="+mn-cs"/>
                <a:sym typeface="Webdings" panose="05030102010509060703" pitchFamily="18" charset="2"/>
              </a:rPr>
              <a:t>complete coverage or full census of random sample areas methodology</a:t>
            </a:r>
            <a:r>
              <a:rPr lang="en-US" sz="1200" b="0" kern="1200" baseline="0" dirty="0" smtClean="0">
                <a:solidFill>
                  <a:schemeClr val="tx1"/>
                </a:solidFill>
                <a:effectLst/>
                <a:latin typeface="+mn-lt"/>
                <a:ea typeface="+mn-ea"/>
                <a:cs typeface="+mn-cs"/>
                <a:sym typeface="Webdings" panose="05030102010509060703" pitchFamily="18" charset="2"/>
              </a:rPr>
              <a:t>, meaning any </a:t>
            </a:r>
            <a:r>
              <a:rPr lang="en-US" dirty="0" smtClean="0"/>
              <a:t>methodology</a:t>
            </a:r>
            <a:r>
              <a:rPr lang="en-US" baseline="0" dirty="0" smtClean="0"/>
              <a:t> where volunteers will walk or drive on all streets within a given area. The full geographic area is shown here with blue lines. </a:t>
            </a:r>
          </a:p>
          <a:p>
            <a:pPr marL="171450" indent="-171450">
              <a:buFont typeface="Webdings" panose="05030102010509060703" pitchFamily="18" charset="2"/>
              <a:buChar char="i"/>
            </a:pPr>
            <a:r>
              <a:rPr lang="en-US" baseline="0" dirty="0" smtClean="0"/>
              <a:t>This map of a neighborhood in Washington, D.C. is meant to serve as an example. It is not meant to tell that CoC how to map its PIT count, nor is it meant to suggest that only urban CoCs can use maps with their volunteers. In fact, any CoC can use maps to show volunteers where to go for the PIT count. HUD does not endorse using any specific brand or software to create your own maps for the PIT count. This map was created using Google Maps. Instructions on how to make maps using Google Maps and Bing Maps are linked below.</a:t>
            </a:r>
          </a:p>
          <a:p>
            <a:pPr marL="171450" indent="-171450">
              <a:buFont typeface="Webdings" panose="05030102010509060703" pitchFamily="18" charset="2"/>
              <a:buChar char="i"/>
            </a:pPr>
            <a:r>
              <a:rPr lang="en-US" baseline="0" dirty="0" smtClean="0"/>
              <a:t>When showing volunteers maps of the geographic areas you want them to cover, include any areas you want volunteers to avoid (are there safety concerns?), any known locations you definitely want them to visit (i.e., hotspots), or any specific walking or driving routes you want them to take. </a:t>
            </a:r>
          </a:p>
          <a:p>
            <a:pPr marL="171450" indent="-171450">
              <a:buFont typeface="Webdings" panose="05030102010509060703" pitchFamily="18" charset="2"/>
              <a:buChar char="i"/>
            </a:pPr>
            <a:r>
              <a:rPr lang="en-US" baseline="0" dirty="0" smtClean="0"/>
              <a:t>Consider providing to volunteers:</a:t>
            </a:r>
          </a:p>
          <a:p>
            <a:pPr marL="628650" lvl="1" indent="-171450">
              <a:buFont typeface="Arial" panose="020B0604020202020204" pitchFamily="34" charset="0"/>
              <a:buChar char="•"/>
            </a:pPr>
            <a:r>
              <a:rPr lang="en-US" baseline="0" dirty="0" smtClean="0"/>
              <a:t>Detailed maps AND instructions for which side of the street volunteers will be responsible for. (e.g., on this map, are they responsible only for the north side of H St., the south side of Florida Ave, the south side of New York Ave., and the east side of North Capitol, and will another volunteer team’s map include the other side of the street? Or are they responsible for both sides of their blue-lined streets?)</a:t>
            </a:r>
          </a:p>
          <a:p>
            <a:pPr marL="628650" lvl="1" indent="-171450">
              <a:buFont typeface="Arial" panose="020B0604020202020204" pitchFamily="34" charset="0"/>
              <a:buChar char="•"/>
            </a:pPr>
            <a:r>
              <a:rPr lang="en-US" baseline="0" dirty="0" smtClean="0"/>
              <a:t>Reminder not to count people outside of their assigned geography, as other volunteer groups will cover those areas (for full census/complete coverage methodologies) OR those areas are intentionally excluded and will be accounted for with the statistical analysis that’s done on the back end of data collection (random sampling methodology).</a:t>
            </a:r>
          </a:p>
          <a:p>
            <a:pPr marL="628650" lvl="1" indent="-171450">
              <a:buFont typeface="Arial" panose="020B0604020202020204" pitchFamily="34" charset="0"/>
              <a:buChar char="•"/>
            </a:pPr>
            <a:r>
              <a:rPr lang="en-US" baseline="0" dirty="0" smtClean="0"/>
              <a:t>Instructions to cover whole area (i.e., all streets) either on foot or by car.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Instructions on what information you expect to hear back from them on where they went. Do you want them to highlight on a paper map the exact route they took? Do you want to know if they didn’t make it to any particular location they were supposed to reach? Do you want to know if they stopped any extra places?</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aseline="0" dirty="0" smtClean="0"/>
              <a:t>You can use many different types of software to create your own maps for the PIT count. HUD does not endorse any specific mapping brand or software. However, listed here are the instructions to create your own for free on two accessible websites.</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b="1" baseline="0" dirty="0" smtClean="0"/>
              <a:t>How to create a custom map on Google Maps: </a:t>
            </a:r>
            <a:r>
              <a:rPr lang="en-US" baseline="0" dirty="0" smtClean="0"/>
              <a:t>https://support.google.com/mymaps/answer/3024454?co=GENIE.Platform%3DDesktop&amp;hl=en</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b="1" baseline="0" dirty="0" smtClean="0"/>
              <a:t>How create a custom map on Bing Maps:</a:t>
            </a:r>
            <a:r>
              <a:rPr lang="en-US" baseline="0" dirty="0" smtClean="0"/>
              <a:t> https://www.microsoft.com/en-us/maps/create-a-bing-maps-key </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27</a:t>
            </a:fld>
            <a:endParaRPr lang="en-US" dirty="0"/>
          </a:p>
        </p:txBody>
      </p:sp>
    </p:spTree>
    <p:extLst>
      <p:ext uri="{BB962C8B-B14F-4D97-AF65-F5344CB8AC3E}">
        <p14:creationId xmlns:p14="http://schemas.microsoft.com/office/powerpoint/2010/main" val="22189992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sym typeface="Webdings" panose="05030102010509060703" pitchFamily="18" charset="2"/>
              </a:rPr>
              <a:t> This slide is a placeholder for you to a</a:t>
            </a:r>
            <a:r>
              <a:rPr lang="en-US" baseline="0" dirty="0" smtClean="0"/>
              <a:t>dvise </a:t>
            </a:r>
            <a:r>
              <a:rPr lang="en-US" baseline="0" dirty="0"/>
              <a:t>volunteers on where they should go and who they should </a:t>
            </a:r>
            <a:r>
              <a:rPr lang="en-US" baseline="0" dirty="0" smtClean="0"/>
              <a:t>survey and count </a:t>
            </a:r>
            <a:r>
              <a:rPr lang="en-US" baseline="0" dirty="0"/>
              <a:t>within their assigned area. These instructions should include:</a:t>
            </a:r>
          </a:p>
          <a:p>
            <a:pPr marL="628650" lvl="1" indent="-171450">
              <a:buFont typeface="Arial" panose="020B0604020202020204" pitchFamily="34" charset="0"/>
              <a:buChar char="•"/>
            </a:pPr>
            <a:r>
              <a:rPr lang="en-US" baseline="0" dirty="0"/>
              <a:t>Specifics on whether or not they should enter into </a:t>
            </a:r>
            <a:r>
              <a:rPr lang="en-US" b="1" baseline="0" dirty="0"/>
              <a:t>public places</a:t>
            </a:r>
            <a:r>
              <a:rPr lang="en-US" baseline="0" dirty="0"/>
              <a:t>, such as post offices or bus, train, or metro/subway stations. </a:t>
            </a:r>
          </a:p>
          <a:p>
            <a:pPr marL="628650" lvl="1" indent="-171450">
              <a:buFont typeface="Arial" panose="020B0604020202020204" pitchFamily="34" charset="0"/>
              <a:buChar char="•"/>
            </a:pPr>
            <a:r>
              <a:rPr lang="en-US" baseline="0" dirty="0"/>
              <a:t>Specifics on whether or not they should enter into </a:t>
            </a:r>
            <a:r>
              <a:rPr lang="en-US" b="1" baseline="0" dirty="0"/>
              <a:t>private businesses</a:t>
            </a:r>
            <a:r>
              <a:rPr lang="en-US" baseline="0" dirty="0"/>
              <a:t>, such as 24-hour restaurants, shops, or grocery stores. </a:t>
            </a:r>
            <a:r>
              <a:rPr lang="en-US" u="sng" baseline="0" dirty="0">
                <a:solidFill>
                  <a:schemeClr val="accent2"/>
                </a:solidFill>
              </a:rPr>
              <a:t>NOTE: CoCs should have clear policies in place regarding how they work with private businesses to determine whether or not they count individuals within those businesses, such as 24-hour grocery stores, restaurants, and other places that are open during the PIT count.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Instructions on whether or how to count people </a:t>
            </a:r>
            <a:r>
              <a:rPr lang="en-US" b="1" baseline="0" dirty="0"/>
              <a:t>on public transportation </a:t>
            </a:r>
            <a:r>
              <a:rPr lang="en-US" baseline="0" dirty="0"/>
              <a:t>(e.g., on </a:t>
            </a:r>
            <a:r>
              <a:rPr lang="en-US" baseline="0" dirty="0" smtClean="0"/>
              <a:t>any public buses, </a:t>
            </a:r>
            <a:r>
              <a:rPr lang="en-US" baseline="0" dirty="0"/>
              <a:t>metro </a:t>
            </a:r>
            <a:r>
              <a:rPr lang="en-US" baseline="0" dirty="0" smtClean="0"/>
              <a:t>trains, or trams, if they will be running during your PIT count). </a:t>
            </a:r>
            <a:r>
              <a:rPr lang="en-US" baseline="0" dirty="0"/>
              <a:t>Would you like them to try to survey </a:t>
            </a:r>
            <a:r>
              <a:rPr lang="en-US" baseline="0" dirty="0" smtClean="0"/>
              <a:t>people on public transportation, </a:t>
            </a:r>
            <a:r>
              <a:rPr lang="en-US" baseline="0" dirty="0"/>
              <a:t>complete an observation-based form, or leave them alone</a:t>
            </a:r>
            <a:r>
              <a:rPr lang="en-US" baseline="0" dirty="0" smtClean="0"/>
              <a: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Instructions on whether or not to enter or approach the following types of locations: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sym typeface="Webdings" panose="05030102010509060703" pitchFamily="18" charset="2"/>
              </a:rPr>
              <a:t>Abandoned buildings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sym typeface="Webdings" panose="05030102010509060703" pitchFamily="18" charset="2"/>
              </a:rPr>
              <a:t>Parked cars</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baseline="0" dirty="0" smtClean="0">
                <a:solidFill>
                  <a:schemeClr val="tx1"/>
                </a:solidFill>
                <a:effectLst/>
                <a:latin typeface="+mn-lt"/>
                <a:ea typeface="+mn-ea"/>
                <a:cs typeface="+mn-cs"/>
                <a:sym typeface="Webdings" panose="05030102010509060703" pitchFamily="18" charset="2"/>
              </a:rPr>
              <a:t>Tents</a:t>
            </a:r>
            <a:endParaRPr lang="en-US" baseline="0" dirty="0"/>
          </a:p>
          <a:p>
            <a:endParaRPr lang="en-US" baseline="0" dirty="0"/>
          </a:p>
          <a:p>
            <a:pPr marL="171450" indent="-171450">
              <a:buFont typeface="Webdings" panose="05030102010509060703" pitchFamily="18" charset="2"/>
              <a:buChar char="i"/>
            </a:pPr>
            <a:r>
              <a:rPr lang="en-US" baseline="0" dirty="0" smtClean="0"/>
              <a:t>Ensure </a:t>
            </a:r>
            <a:r>
              <a:rPr lang="en-US" baseline="0" dirty="0"/>
              <a:t>volunteers are trained on any safety concerns that might impact any of these locations. </a:t>
            </a:r>
            <a:r>
              <a:rPr lang="en-US" baseline="0" dirty="0" smtClean="0"/>
              <a:t>For example: In </a:t>
            </a:r>
            <a:r>
              <a:rPr lang="en-US" baseline="0" dirty="0"/>
              <a:t>some CoCs, only outreach workers and trained staff go </a:t>
            </a:r>
            <a:r>
              <a:rPr lang="en-US" baseline="0" dirty="0" smtClean="0"/>
              <a:t>into encampments during the PIT count, </a:t>
            </a:r>
            <a:r>
              <a:rPr lang="en-US" baseline="0" dirty="0"/>
              <a:t>while in </a:t>
            </a:r>
            <a:r>
              <a:rPr lang="en-US" baseline="0" dirty="0" smtClean="0"/>
              <a:t>others, </a:t>
            </a:r>
            <a:r>
              <a:rPr lang="en-US" baseline="0" dirty="0"/>
              <a:t>anyone is expected to enter encampments. In some CoCs, volunteers are asked to knock on car windows to identify if / how many people are sleeping in the vehicle, but are specifically trained on how to start that conversation while maintaining as much respect for personal and private space as possible; in others, they are instructed not to disturb people sleeping in vehicles</a:t>
            </a:r>
            <a:r>
              <a:rPr lang="en-US" baseline="0" dirty="0" smtClean="0"/>
              <a:t>. Your CoC should have clear policies and expectations on each of these types of areas and locations, as applicable to your geography and PIT count methodology. </a:t>
            </a:r>
          </a:p>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28</a:t>
            </a:fld>
            <a:endParaRPr lang="en-US" dirty="0"/>
          </a:p>
        </p:txBody>
      </p:sp>
    </p:spTree>
    <p:extLst>
      <p:ext uri="{BB962C8B-B14F-4D97-AF65-F5344CB8AC3E}">
        <p14:creationId xmlns:p14="http://schemas.microsoft.com/office/powerpoint/2010/main" val="273375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I</a:t>
            </a:r>
            <a:r>
              <a:rPr lang="en-US" sz="1200" kern="1200" baseline="0" dirty="0" smtClean="0">
                <a:solidFill>
                  <a:schemeClr val="tx1"/>
                </a:solidFill>
                <a:effectLst/>
                <a:latin typeface="+mn-lt"/>
                <a:ea typeface="+mn-ea"/>
                <a:cs typeface="+mn-cs"/>
                <a:sym typeface="Webdings" panose="05030102010509060703" pitchFamily="18" charset="2"/>
              </a:rPr>
              <a:t>t is important to talk through who volunteers should be attempting to interview for the PIT count, especially with first-time volunteers.</a:t>
            </a:r>
          </a:p>
          <a:p>
            <a:pPr marL="171450" indent="-171450">
              <a:buFont typeface="Webdings" panose="05030102010509060703" pitchFamily="18" charset="2"/>
              <a:buChar char="i"/>
            </a:pPr>
            <a:r>
              <a:rPr lang="en-US" dirty="0" smtClean="0"/>
              <a:t>You might</a:t>
            </a:r>
            <a:r>
              <a:rPr lang="en-US" baseline="0" dirty="0" smtClean="0"/>
              <a:t> consider talking about some of the following things that volunteers can look for when approaching someone. You can also ask returning volunteers what strategies they have used in the past.</a:t>
            </a:r>
          </a:p>
          <a:p>
            <a:pPr marL="628650" lvl="1" indent="-171450">
              <a:buFont typeface="Webdings" panose="05030102010509060703" pitchFamily="18" charset="2"/>
              <a:buChar char="i"/>
            </a:pPr>
            <a:r>
              <a:rPr lang="en-US" baseline="0" dirty="0" smtClean="0"/>
              <a:t>Is </a:t>
            </a:r>
            <a:r>
              <a:rPr lang="en-US" baseline="0" dirty="0"/>
              <a:t>the person moving with purpose? </a:t>
            </a:r>
            <a:endParaRPr lang="en-US" baseline="0" dirty="0" smtClean="0"/>
          </a:p>
          <a:p>
            <a:pPr marL="628650" lvl="1" indent="-171450">
              <a:buFont typeface="Webdings" panose="05030102010509060703" pitchFamily="18" charset="2"/>
              <a:buChar char="i"/>
            </a:pPr>
            <a:r>
              <a:rPr lang="en-US" baseline="0" dirty="0" smtClean="0"/>
              <a:t>Are </a:t>
            </a:r>
            <a:r>
              <a:rPr lang="en-US" baseline="0" dirty="0"/>
              <a:t>they wearing a uniform, indicating that they might be going to </a:t>
            </a:r>
            <a:r>
              <a:rPr lang="en-US" baseline="0" dirty="0" smtClean="0"/>
              <a:t>or coming from work</a:t>
            </a:r>
            <a:r>
              <a:rPr lang="en-US" baseline="0" dirty="0"/>
              <a:t>? </a:t>
            </a:r>
            <a:endParaRPr lang="en-US" baseline="0" dirty="0" smtClean="0"/>
          </a:p>
          <a:p>
            <a:pPr marL="628650" lvl="1" indent="-171450">
              <a:buFont typeface="Webdings" panose="05030102010509060703" pitchFamily="18" charset="2"/>
              <a:buChar char="i"/>
            </a:pPr>
            <a:r>
              <a:rPr lang="en-US" baseline="0" dirty="0" smtClean="0"/>
              <a:t>Are </a:t>
            </a:r>
            <a:r>
              <a:rPr lang="en-US" baseline="0" dirty="0"/>
              <a:t>they carrying a lot of things with them or wearing a lot of layers that could </a:t>
            </a:r>
            <a:r>
              <a:rPr lang="en-US" baseline="0" dirty="0" smtClean="0"/>
              <a:t>include all </a:t>
            </a:r>
            <a:r>
              <a:rPr lang="en-US" baseline="0" dirty="0"/>
              <a:t>of their clothing</a:t>
            </a:r>
            <a:r>
              <a:rPr lang="en-US" baseline="0" dirty="0" smtClean="0"/>
              <a:t>?</a:t>
            </a:r>
            <a:endParaRPr lang="en-US" baseline="0" dirty="0"/>
          </a:p>
          <a:p>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29</a:t>
            </a:fld>
            <a:endParaRPr lang="en-US" dirty="0"/>
          </a:p>
        </p:txBody>
      </p:sp>
    </p:spTree>
    <p:extLst>
      <p:ext uri="{BB962C8B-B14F-4D97-AF65-F5344CB8AC3E}">
        <p14:creationId xmlns:p14="http://schemas.microsoft.com/office/powerpoint/2010/main" val="561444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rPr>
              <a:t>This slide presents the agenda</a:t>
            </a:r>
            <a:r>
              <a:rPr lang="en-US" sz="1200" kern="1200" baseline="0" dirty="0" smtClean="0">
                <a:solidFill>
                  <a:schemeClr val="tx1"/>
                </a:solidFill>
                <a:effectLst/>
                <a:latin typeface="+mn-lt"/>
                <a:ea typeface="+mn-ea"/>
                <a:cs typeface="+mn-cs"/>
              </a:rPr>
              <a:t> and general contents of the training. </a:t>
            </a:r>
            <a:endParaRPr lang="en-US" sz="1200" kern="1200" dirty="0" smtClean="0">
              <a:solidFill>
                <a:schemeClr val="tx1"/>
              </a:solidFill>
              <a:effectLst/>
              <a:latin typeface="+mn-lt"/>
              <a:ea typeface="+mn-ea"/>
              <a:cs typeface="+mn-cs"/>
            </a:endParaRPr>
          </a:p>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rPr>
              <a:t>Note that this </a:t>
            </a:r>
            <a:r>
              <a:rPr lang="en-US" sz="1200" kern="1200" dirty="0">
                <a:solidFill>
                  <a:schemeClr val="tx1"/>
                </a:solidFill>
                <a:effectLst/>
                <a:latin typeface="+mn-lt"/>
                <a:ea typeface="+mn-ea"/>
                <a:cs typeface="+mn-cs"/>
              </a:rPr>
              <a:t>sample agenda </a:t>
            </a:r>
            <a:r>
              <a:rPr lang="en-US" sz="1200" kern="1200" dirty="0" smtClean="0">
                <a:solidFill>
                  <a:schemeClr val="tx1"/>
                </a:solidFill>
                <a:effectLst/>
                <a:latin typeface="+mn-lt"/>
                <a:ea typeface="+mn-ea"/>
                <a:cs typeface="+mn-cs"/>
              </a:rPr>
              <a:t>aligns </a:t>
            </a:r>
            <a:r>
              <a:rPr lang="en-US" sz="1200" kern="1200" dirty="0">
                <a:solidFill>
                  <a:schemeClr val="tx1"/>
                </a:solidFill>
                <a:effectLst/>
                <a:latin typeface="+mn-lt"/>
                <a:ea typeface="+mn-ea"/>
                <a:cs typeface="+mn-cs"/>
              </a:rPr>
              <a:t>with the structure of the rest of the sample slide deck. You might consider customizing it if there are other items you prefer to include in your </a:t>
            </a:r>
            <a:r>
              <a:rPr lang="en-US" sz="1200" kern="1200" dirty="0" smtClean="0">
                <a:solidFill>
                  <a:schemeClr val="tx1"/>
                </a:solidFill>
                <a:effectLst/>
                <a:latin typeface="+mn-lt"/>
                <a:ea typeface="+mn-ea"/>
                <a:cs typeface="+mn-cs"/>
              </a:rPr>
              <a:t>training, or if you want to go over this</a:t>
            </a:r>
            <a:r>
              <a:rPr lang="en-US" sz="1200" kern="1200" baseline="0" dirty="0" smtClean="0">
                <a:solidFill>
                  <a:schemeClr val="tx1"/>
                </a:solidFill>
                <a:effectLst/>
                <a:latin typeface="+mn-lt"/>
                <a:ea typeface="+mn-ea"/>
                <a:cs typeface="+mn-cs"/>
              </a:rPr>
              <a:t> content in a different order</a:t>
            </a:r>
            <a:r>
              <a:rPr lang="en-US" sz="1200" kern="1200" dirty="0" smtClean="0">
                <a:solidFill>
                  <a:schemeClr val="tx1"/>
                </a:solidFill>
                <a:effectLst/>
                <a:latin typeface="+mn-lt"/>
                <a:ea typeface="+mn-ea"/>
                <a:cs typeface="+mn-cs"/>
              </a:rPr>
              <a:t>. </a:t>
            </a:r>
            <a:r>
              <a:rPr lang="en-US" sz="1200" b="1" kern="1200" dirty="0">
                <a:solidFill>
                  <a:schemeClr val="tx1"/>
                </a:solidFill>
                <a:effectLst/>
                <a:latin typeface="+mn-lt"/>
                <a:ea typeface="+mn-ea"/>
                <a:cs typeface="+mn-cs"/>
              </a:rPr>
              <a:t>Keep in </a:t>
            </a:r>
            <a:r>
              <a:rPr lang="en-US" sz="1200" b="1" kern="1200" dirty="0" smtClean="0">
                <a:solidFill>
                  <a:schemeClr val="tx1"/>
                </a:solidFill>
                <a:effectLst/>
                <a:latin typeface="+mn-lt"/>
                <a:ea typeface="+mn-ea"/>
                <a:cs typeface="+mn-cs"/>
              </a:rPr>
              <a:t>mind that </a:t>
            </a:r>
            <a:r>
              <a:rPr lang="en-US" sz="1200" b="1" kern="1200" dirty="0">
                <a:solidFill>
                  <a:schemeClr val="tx1"/>
                </a:solidFill>
                <a:effectLst/>
                <a:latin typeface="+mn-lt"/>
                <a:ea typeface="+mn-ea"/>
                <a:cs typeface="+mn-cs"/>
              </a:rPr>
              <a:t>the four general topic areas </a:t>
            </a:r>
            <a:r>
              <a:rPr lang="en-US" sz="1200" kern="1200" dirty="0" smtClean="0">
                <a:solidFill>
                  <a:schemeClr val="tx1"/>
                </a:solidFill>
                <a:effectLst/>
                <a:latin typeface="+mn-lt"/>
                <a:ea typeface="+mn-ea"/>
                <a:cs typeface="+mn-cs"/>
              </a:rPr>
              <a:t>(i.e., “PIT </a:t>
            </a:r>
            <a:r>
              <a:rPr lang="en-US" sz="1200" kern="1200" dirty="0">
                <a:solidFill>
                  <a:schemeClr val="tx1"/>
                </a:solidFill>
                <a:effectLst/>
                <a:latin typeface="+mn-lt"/>
                <a:ea typeface="+mn-ea"/>
                <a:cs typeface="+mn-cs"/>
              </a:rPr>
              <a:t>Count 101,” “Your Role,” “Survey Practice,” and “Logistics”) </a:t>
            </a:r>
            <a:r>
              <a:rPr lang="en-US" sz="1200" b="1" kern="1200" dirty="0">
                <a:solidFill>
                  <a:schemeClr val="tx1"/>
                </a:solidFill>
                <a:effectLst/>
                <a:latin typeface="+mn-lt"/>
                <a:ea typeface="+mn-ea"/>
                <a:cs typeface="+mn-cs"/>
              </a:rPr>
              <a:t>show up throughout the </a:t>
            </a:r>
            <a:r>
              <a:rPr lang="en-US" sz="1200" b="1" kern="1200" dirty="0" smtClean="0">
                <a:solidFill>
                  <a:schemeClr val="tx1"/>
                </a:solidFill>
                <a:effectLst/>
                <a:latin typeface="+mn-lt"/>
                <a:ea typeface="+mn-ea"/>
                <a:cs typeface="+mn-cs"/>
              </a:rPr>
              <a:t>presentation in the upper-right corner of each slide. So, </a:t>
            </a:r>
            <a:r>
              <a:rPr lang="en-US" sz="1200" b="1" kern="1200" dirty="0">
                <a:solidFill>
                  <a:schemeClr val="tx1"/>
                </a:solidFill>
                <a:effectLst/>
                <a:latin typeface="+mn-lt"/>
                <a:ea typeface="+mn-ea"/>
                <a:cs typeface="+mn-cs"/>
              </a:rPr>
              <a:t>if you change those main topic area names or colors, be sure you also change the </a:t>
            </a:r>
            <a:r>
              <a:rPr lang="en-US" sz="1200" b="1" kern="1200" dirty="0" smtClean="0">
                <a:solidFill>
                  <a:schemeClr val="tx1"/>
                </a:solidFill>
                <a:effectLst/>
                <a:latin typeface="+mn-lt"/>
                <a:ea typeface="+mn-ea"/>
                <a:cs typeface="+mn-cs"/>
              </a:rPr>
              <a:t>upper-right textboxes in each slide.</a:t>
            </a:r>
          </a:p>
          <a:p>
            <a:pPr marL="171450" indent="-171450">
              <a:buFont typeface="Webdings" panose="05030102010509060703" pitchFamily="18" charset="2"/>
              <a:buChar char="i"/>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3</a:t>
            </a:fld>
            <a:endParaRPr lang="en-US" dirty="0"/>
          </a:p>
        </p:txBody>
      </p:sp>
    </p:spTree>
    <p:extLst>
      <p:ext uri="{BB962C8B-B14F-4D97-AF65-F5344CB8AC3E}">
        <p14:creationId xmlns:p14="http://schemas.microsoft.com/office/powerpoint/2010/main" val="5437593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slide continues</a:t>
            </a:r>
            <a:r>
              <a:rPr lang="en-US" sz="1200" kern="1200" baseline="0" dirty="0" smtClean="0">
                <a:solidFill>
                  <a:schemeClr val="tx1"/>
                </a:solidFill>
                <a:effectLst/>
                <a:latin typeface="+mn-lt"/>
                <a:ea typeface="+mn-ea"/>
                <a:cs typeface="+mn-cs"/>
                <a:sym typeface="Webdings" panose="05030102010509060703" pitchFamily="18" charset="2"/>
              </a:rPr>
              <a:t> with the conversation that was started on the previous slide. It presents an opportunity for you to share examples of what homelessness can look like in your CoC that volunteers might not expect. You might talk about how not everyone experiencing homelessness is in a sleeping bag on a street corner. </a:t>
            </a:r>
          </a:p>
          <a:p>
            <a:pPr marL="171450" indent="-171450">
              <a:buFont typeface="Webdings" panose="05030102010509060703" pitchFamily="18" charset="2"/>
              <a:buChar char="i"/>
            </a:pPr>
            <a:r>
              <a:rPr lang="en-US" sz="1200" kern="1200" baseline="0" dirty="0" smtClean="0">
                <a:solidFill>
                  <a:schemeClr val="tx1"/>
                </a:solidFill>
                <a:effectLst/>
                <a:latin typeface="+mn-lt"/>
                <a:ea typeface="+mn-ea"/>
                <a:cs typeface="+mn-cs"/>
                <a:sym typeface="Webdings" panose="05030102010509060703" pitchFamily="18" charset="2"/>
              </a:rPr>
              <a:t>It is a best practice for volunteers to approach everyone they see during a nighttime PIT count. Not everyone who is out at, for example, 2am on a Wednesday is experiencing homelessness, but many people are.</a:t>
            </a:r>
          </a:p>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The</a:t>
            </a:r>
            <a:r>
              <a:rPr lang="en-US" sz="1200" kern="1200" baseline="0" dirty="0" smtClean="0">
                <a:solidFill>
                  <a:schemeClr val="tx1"/>
                </a:solidFill>
                <a:effectLst/>
                <a:latin typeface="+mn-lt"/>
                <a:ea typeface="+mn-ea"/>
                <a:cs typeface="+mn-cs"/>
                <a:sym typeface="Webdings" panose="05030102010509060703" pitchFamily="18" charset="2"/>
              </a:rPr>
              <a:t> quotation graphic at the bottom of this slide is a repeat from earlier in this presentation (slide 18). You can use it to remind them of those conversation starters that might help volunteers to feel more comfortable approaching people.</a:t>
            </a:r>
          </a:p>
          <a:p>
            <a:pPr marL="171450" indent="-171450">
              <a:buFont typeface="Webdings" panose="05030102010509060703" pitchFamily="18" charset="2"/>
              <a:buChar char="i"/>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30</a:t>
            </a:fld>
            <a:endParaRPr lang="en-US" dirty="0"/>
          </a:p>
        </p:txBody>
      </p:sp>
    </p:spTree>
    <p:extLst>
      <p:ext uri="{BB962C8B-B14F-4D97-AF65-F5344CB8AC3E}">
        <p14:creationId xmlns:p14="http://schemas.microsoft.com/office/powerpoint/2010/main" val="28052670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This entire slide should be changed and reformatted to reflect your CoC’s policies on waking or not waking people during the PIT count. That is, some CoCs choose to wake people who are sleeping (in part as a safety/health check, especially on cold nights), but others tell volunteers not to wake people. </a:t>
            </a:r>
            <a:r>
              <a:rPr lang="en-US" sz="1200" b="1" kern="1200" dirty="0" smtClean="0">
                <a:solidFill>
                  <a:schemeClr val="tx1"/>
                </a:solidFill>
                <a:effectLst/>
                <a:latin typeface="+mn-lt"/>
                <a:ea typeface="+mn-ea"/>
                <a:cs typeface="+mn-cs"/>
                <a:sym typeface="Webdings" panose="05030102010509060703" pitchFamily="18" charset="2"/>
              </a:rPr>
              <a:t>You</a:t>
            </a:r>
            <a:r>
              <a:rPr lang="en-US" sz="1200" b="1" kern="1200" baseline="0" dirty="0" smtClean="0">
                <a:solidFill>
                  <a:schemeClr val="tx1"/>
                </a:solidFill>
                <a:effectLst/>
                <a:latin typeface="+mn-lt"/>
                <a:ea typeface="+mn-ea"/>
                <a:cs typeface="+mn-cs"/>
                <a:sym typeface="Webdings" panose="05030102010509060703" pitchFamily="18" charset="2"/>
              </a:rPr>
              <a:t>r CoC should determine whether or not you want volunteers to wake people who are sleeping during the PIT count. </a:t>
            </a:r>
          </a:p>
          <a:p>
            <a:pPr marL="171450" indent="-171450">
              <a:buFont typeface="Webdings" panose="05030102010509060703" pitchFamily="18" charset="2"/>
              <a:buChar char="i"/>
            </a:pPr>
            <a:r>
              <a:rPr lang="en-US" baseline="0" dirty="0" smtClean="0"/>
              <a:t>If you </a:t>
            </a:r>
            <a:r>
              <a:rPr lang="en-US" b="1" baseline="0" dirty="0" smtClean="0"/>
              <a:t>do</a:t>
            </a:r>
            <a:r>
              <a:rPr lang="en-US" baseline="0" dirty="0" smtClean="0"/>
              <a:t> choose to wake people who are sleeping, you might consider asking volunteers to think about the following ideas: </a:t>
            </a:r>
          </a:p>
          <a:p>
            <a:pPr marL="628650" lvl="1" indent="-171450">
              <a:buFont typeface="Webdings" panose="05030102010509060703" pitchFamily="18" charset="2"/>
              <a:buChar char="i"/>
            </a:pPr>
            <a:r>
              <a:rPr lang="en-US" baseline="0" dirty="0" smtClean="0"/>
              <a:t>What is a safe and polite way to wake people without touching them?</a:t>
            </a:r>
          </a:p>
          <a:p>
            <a:pPr marL="628650" lvl="1" indent="-171450">
              <a:buFont typeface="Webdings" panose="05030102010509060703" pitchFamily="18" charset="2"/>
              <a:buChar char="i"/>
            </a:pPr>
            <a:r>
              <a:rPr lang="en-US" baseline="0" dirty="0" smtClean="0"/>
              <a:t>How can you gently orient people to where they are and why you’re talking to them?</a:t>
            </a:r>
          </a:p>
          <a:p>
            <a:pPr marL="628650" lvl="1" indent="-171450">
              <a:buFont typeface="Webdings" panose="05030102010509060703" pitchFamily="18" charset="2"/>
              <a:buChar char="i"/>
            </a:pPr>
            <a:r>
              <a:rPr lang="en-US" baseline="0" dirty="0" smtClean="0"/>
              <a:t>This can also be a helpful time to remind them that everyone has the right to refuse to participate in the PIT count. </a:t>
            </a:r>
          </a:p>
          <a:p>
            <a:pPr marL="171450" lvl="0" indent="-171450">
              <a:buFont typeface="Webdings" panose="05030102010509060703" pitchFamily="18" charset="2"/>
              <a:buChar char="i"/>
            </a:pPr>
            <a:r>
              <a:rPr lang="en-US" baseline="0" dirty="0" smtClean="0"/>
              <a:t>If you </a:t>
            </a:r>
            <a:r>
              <a:rPr lang="en-US" b="1" baseline="0" dirty="0" smtClean="0"/>
              <a:t>do not</a:t>
            </a:r>
            <a:r>
              <a:rPr lang="en-US" b="0" baseline="0" dirty="0" smtClean="0"/>
              <a:t> want volunteers to wake people for the PIT count, instruct them to complete an observation-based form for that person.</a:t>
            </a:r>
            <a:endParaRPr lang="en-US" baseline="0" dirty="0" smtClean="0"/>
          </a:p>
          <a:p>
            <a:pPr marL="171450" indent="-171450">
              <a:buFont typeface="Webdings" panose="05030102010509060703" pitchFamily="18" charset="2"/>
              <a:buChar char="i"/>
            </a:pPr>
            <a:r>
              <a:rPr lang="en-US" sz="1200" kern="1200" baseline="0" dirty="0" smtClean="0">
                <a:solidFill>
                  <a:schemeClr val="tx1"/>
                </a:solidFill>
                <a:effectLst/>
                <a:latin typeface="+mn-lt"/>
                <a:ea typeface="+mn-ea"/>
                <a:cs typeface="+mn-cs"/>
                <a:sym typeface="Webdings" panose="05030102010509060703" pitchFamily="18" charset="2"/>
              </a:rPr>
              <a:t>Regardless of whether or not you want volunteers to wake people, consider training volunteers on the appropriate protocol for people who appear to be sleeping in dangerous situations (e.g., with very few layers on a very cold night), or what to do if someone does not wake up when volunteers try to wake them. </a:t>
            </a:r>
          </a:p>
          <a:p>
            <a:pPr marL="0" indent="0">
              <a:buFont typeface="Webdings" panose="05030102010509060703" pitchFamily="18" charset="2"/>
              <a:buNone/>
            </a:pPr>
            <a:endParaRPr lang="en-US" sz="1200" kern="1200" baseline="0" dirty="0" smtClean="0">
              <a:solidFill>
                <a:schemeClr val="tx1"/>
              </a:solidFill>
              <a:effectLst/>
              <a:latin typeface="+mn-lt"/>
              <a:ea typeface="+mn-ea"/>
              <a:cs typeface="+mn-cs"/>
              <a:sym typeface="Webdings" panose="05030102010509060703" pitchFamily="18" charset="2"/>
            </a:endParaRPr>
          </a:p>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31</a:t>
            </a:fld>
            <a:endParaRPr lang="en-US" dirty="0"/>
          </a:p>
        </p:txBody>
      </p:sp>
    </p:spTree>
    <p:extLst>
      <p:ext uri="{BB962C8B-B14F-4D97-AF65-F5344CB8AC3E}">
        <p14:creationId xmlns:p14="http://schemas.microsoft.com/office/powerpoint/2010/main" val="14769940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Dedicating time to talking about volunteers’ safety is an important part of the PIT count training process. This slide offers some examples of general</a:t>
            </a:r>
            <a:r>
              <a:rPr lang="en-US" sz="1200" kern="1200" baseline="0" dirty="0" smtClean="0">
                <a:solidFill>
                  <a:schemeClr val="tx1"/>
                </a:solidFill>
                <a:effectLst/>
                <a:latin typeface="+mn-lt"/>
                <a:ea typeface="+mn-ea"/>
                <a:cs typeface="+mn-cs"/>
                <a:sym typeface="Webdings" panose="05030102010509060703" pitchFamily="18" charset="2"/>
              </a:rPr>
              <a:t> precautions to ensure </a:t>
            </a:r>
            <a:r>
              <a:rPr lang="en-US" sz="1200" b="1" kern="1200" baseline="0" dirty="0" smtClean="0">
                <a:solidFill>
                  <a:schemeClr val="tx1"/>
                </a:solidFill>
                <a:effectLst/>
                <a:latin typeface="+mn-lt"/>
                <a:ea typeface="+mn-ea"/>
                <a:cs typeface="+mn-cs"/>
                <a:sym typeface="Webdings" panose="05030102010509060703" pitchFamily="18" charset="2"/>
              </a:rPr>
              <a:t>volunteer safety</a:t>
            </a:r>
            <a:r>
              <a:rPr lang="en-US" sz="1200" kern="1200" baseline="0" dirty="0" smtClean="0">
                <a:solidFill>
                  <a:schemeClr val="tx1"/>
                </a:solidFill>
                <a:effectLst/>
                <a:latin typeface="+mn-lt"/>
                <a:ea typeface="+mn-ea"/>
                <a:cs typeface="+mn-cs"/>
                <a:sym typeface="Webdings" panose="05030102010509060703" pitchFamily="18" charset="2"/>
              </a:rPr>
              <a:t>, and the red text at the bottom is a reminder to include any volunteer safety concerns that are specific to your CoC.</a:t>
            </a:r>
            <a:r>
              <a:rPr lang="en-US" sz="1200" kern="1200" dirty="0" smtClean="0">
                <a:solidFill>
                  <a:schemeClr val="tx1"/>
                </a:solidFill>
                <a:effectLst/>
                <a:latin typeface="+mn-lt"/>
                <a:ea typeface="+mn-ea"/>
                <a:cs typeface="+mn-cs"/>
                <a:sym typeface="Webdings" panose="05030102010509060703" pitchFamily="18" charset="2"/>
              </a:rPr>
              <a:t> </a:t>
            </a:r>
            <a:r>
              <a:rPr lang="en-US" dirty="0" smtClean="0"/>
              <a:t>Consider the following questions </a:t>
            </a:r>
            <a:r>
              <a:rPr lang="en-US" dirty="0"/>
              <a:t>to ensure safety guidelines are specific to your CoC</a:t>
            </a:r>
            <a:r>
              <a:rPr lang="en-US" dirty="0" smtClean="0"/>
              <a:t>:</a:t>
            </a:r>
          </a:p>
          <a:p>
            <a:pPr marL="628650" lvl="1" indent="-171450">
              <a:buFont typeface="Arial" panose="020B0604020202020204" pitchFamily="34" charset="0"/>
              <a:buChar char="•"/>
            </a:pPr>
            <a:r>
              <a:rPr lang="en-US" dirty="0" smtClean="0"/>
              <a:t>Are </a:t>
            </a:r>
            <a:r>
              <a:rPr lang="en-US" dirty="0"/>
              <a:t>there specific areas with restricted </a:t>
            </a:r>
            <a:r>
              <a:rPr lang="en-US" dirty="0" smtClean="0"/>
              <a:t>access that volunteers should avoid,</a:t>
            </a:r>
            <a:r>
              <a:rPr lang="en-US" baseline="0" dirty="0" smtClean="0"/>
              <a:t> </a:t>
            </a:r>
            <a:r>
              <a:rPr lang="en-US" baseline="0" dirty="0"/>
              <a:t>like government land? </a:t>
            </a:r>
            <a:endParaRPr lang="en-US" baseline="0" dirty="0" smtClean="0"/>
          </a:p>
          <a:p>
            <a:pPr marL="628650" lvl="1" indent="-171450">
              <a:buFont typeface="Arial" panose="020B0604020202020204" pitchFamily="34" charset="0"/>
              <a:buChar char="•"/>
            </a:pPr>
            <a:r>
              <a:rPr lang="en-US" baseline="0" dirty="0" smtClean="0"/>
              <a:t>Are </a:t>
            </a:r>
            <a:r>
              <a:rPr lang="en-US" baseline="0" dirty="0"/>
              <a:t>there autonomous Native American / tribal lands that conduct their own PIT count activities? </a:t>
            </a:r>
            <a:endParaRPr lang="en-US" baseline="0" dirty="0" smtClean="0"/>
          </a:p>
          <a:p>
            <a:pPr marL="628650" lvl="1" indent="-171450">
              <a:buFont typeface="Arial" panose="020B0604020202020204" pitchFamily="34" charset="0"/>
              <a:buChar char="•"/>
            </a:pPr>
            <a:r>
              <a:rPr lang="en-US" baseline="0" dirty="0" smtClean="0"/>
              <a:t>Are </a:t>
            </a:r>
            <a:r>
              <a:rPr lang="en-US" baseline="0" dirty="0"/>
              <a:t>there any dangerous areas in your region that tend to get very icy, muddy, or </a:t>
            </a:r>
            <a:r>
              <a:rPr lang="en-US" baseline="0" dirty="0" smtClean="0"/>
              <a:t>are otherwise not easy to access? </a:t>
            </a:r>
            <a:r>
              <a:rPr lang="en-US" baseline="0" dirty="0"/>
              <a:t>Are there any specific wildlife that should be avoided?</a:t>
            </a:r>
          </a:p>
          <a:p>
            <a:pPr marL="628650" lvl="1" indent="-171450">
              <a:buFont typeface="Arial" panose="020B0604020202020204" pitchFamily="34" charset="0"/>
              <a:buChar char="•"/>
            </a:pPr>
            <a:r>
              <a:rPr lang="en-US" baseline="0" dirty="0"/>
              <a:t>Who should volunteers call in the event of an emergency involving </a:t>
            </a:r>
            <a:r>
              <a:rPr lang="en-US" baseline="0" dirty="0" smtClean="0"/>
              <a:t>another volunteer or someone </a:t>
            </a:r>
            <a:r>
              <a:rPr lang="en-US" baseline="0" dirty="0"/>
              <a:t>they </a:t>
            </a:r>
            <a:r>
              <a:rPr lang="en-US" baseline="0" dirty="0" smtClean="0"/>
              <a:t>encounter while conducting the PIT count? </a:t>
            </a:r>
          </a:p>
          <a:p>
            <a:pPr marL="628650" lvl="1" indent="-171450">
              <a:buFont typeface="Arial" panose="020B0604020202020204" pitchFamily="34" charset="0"/>
              <a:buChar char="•"/>
            </a:pPr>
            <a:r>
              <a:rPr lang="en-US" baseline="0" dirty="0" smtClean="0"/>
              <a:t>Is </a:t>
            </a:r>
            <a:r>
              <a:rPr lang="en-US" baseline="0" dirty="0"/>
              <a:t>there a good relationship between law enforcement and people experiencing </a:t>
            </a:r>
            <a:r>
              <a:rPr lang="en-US" baseline="0" dirty="0" smtClean="0"/>
              <a:t>homelessness in your region? </a:t>
            </a:r>
          </a:p>
          <a:p>
            <a:pPr marL="628650" lvl="1" indent="-171450">
              <a:buFont typeface="Arial" panose="020B0604020202020204" pitchFamily="34" charset="0"/>
              <a:buChar char="•"/>
            </a:pPr>
            <a:r>
              <a:rPr lang="en-US" baseline="0" dirty="0" smtClean="0"/>
              <a:t>Are </a:t>
            </a:r>
            <a:r>
              <a:rPr lang="en-US" baseline="0" dirty="0"/>
              <a:t>there trauma-informed crisis teams who should serve as the first point of contact and who can respond </a:t>
            </a:r>
            <a:r>
              <a:rPr lang="en-US" baseline="0" dirty="0" smtClean="0"/>
              <a:t>to any emergencies immediately</a:t>
            </a:r>
            <a:r>
              <a:rPr lang="en-US" baseline="0" dirty="0"/>
              <a:t>? </a:t>
            </a:r>
          </a:p>
          <a:p>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dirty="0" smtClean="0"/>
              <a:t>“We</a:t>
            </a:r>
            <a:r>
              <a:rPr lang="en-US" baseline="0" dirty="0" smtClean="0"/>
              <a:t> do not anticipate anyone being in any kind of dangerous situation during the PIT count. However, we still advise you to follow certain safety practices to make sure that you’re doing everything you can to prevent any harm from happening and to ensure that if something were to happen that threatened your safety or the safety of those around you, you’d know what to do. Let’s start by talking about your safety as a volunteer, and then we’ll talk about the safety of the people you’ll be interviewing…” </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32</a:t>
            </a:fld>
            <a:endParaRPr lang="en-US" dirty="0"/>
          </a:p>
        </p:txBody>
      </p:sp>
    </p:spTree>
    <p:extLst>
      <p:ext uri="{BB962C8B-B14F-4D97-AF65-F5344CB8AC3E}">
        <p14:creationId xmlns:p14="http://schemas.microsoft.com/office/powerpoint/2010/main" val="14153144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slide continues</a:t>
            </a:r>
            <a:r>
              <a:rPr lang="en-US" sz="1200" kern="1200" baseline="0" dirty="0" smtClean="0">
                <a:solidFill>
                  <a:schemeClr val="tx1"/>
                </a:solidFill>
                <a:effectLst/>
                <a:latin typeface="+mn-lt"/>
                <a:ea typeface="+mn-ea"/>
                <a:cs typeface="+mn-cs"/>
                <a:sym typeface="Webdings" panose="05030102010509060703" pitchFamily="18" charset="2"/>
              </a:rPr>
              <a:t> with the idea of safety and</a:t>
            </a:r>
            <a:r>
              <a:rPr lang="en-US" sz="1200" kern="1200" dirty="0" smtClean="0">
                <a:solidFill>
                  <a:schemeClr val="tx1"/>
                </a:solidFill>
                <a:effectLst/>
                <a:latin typeface="+mn-lt"/>
                <a:ea typeface="+mn-ea"/>
                <a:cs typeface="+mn-cs"/>
                <a:sym typeface="Webdings" panose="05030102010509060703" pitchFamily="18" charset="2"/>
              </a:rPr>
              <a:t> offers some examples of general</a:t>
            </a:r>
            <a:r>
              <a:rPr lang="en-US" sz="1200" kern="1200" baseline="0" dirty="0" smtClean="0">
                <a:solidFill>
                  <a:schemeClr val="tx1"/>
                </a:solidFill>
                <a:effectLst/>
                <a:latin typeface="+mn-lt"/>
                <a:ea typeface="+mn-ea"/>
                <a:cs typeface="+mn-cs"/>
                <a:sym typeface="Webdings" panose="05030102010509060703" pitchFamily="18" charset="2"/>
              </a:rPr>
              <a:t> precautions to ensure</a:t>
            </a:r>
            <a:r>
              <a:rPr lang="en-US" sz="1200" b="1" kern="1200" baseline="0" dirty="0" smtClean="0">
                <a:solidFill>
                  <a:schemeClr val="tx1"/>
                </a:solidFill>
                <a:effectLst/>
                <a:latin typeface="+mn-lt"/>
                <a:ea typeface="+mn-ea"/>
                <a:cs typeface="+mn-cs"/>
                <a:sym typeface="Webdings" panose="05030102010509060703" pitchFamily="18" charset="2"/>
              </a:rPr>
              <a:t> the safety of those interviewed.</a:t>
            </a:r>
            <a:r>
              <a:rPr lang="en-US" sz="1200" kern="1200" baseline="0" dirty="0" smtClean="0">
                <a:solidFill>
                  <a:schemeClr val="tx1"/>
                </a:solidFill>
                <a:effectLst/>
                <a:latin typeface="+mn-lt"/>
                <a:ea typeface="+mn-ea"/>
                <a:cs typeface="+mn-cs"/>
                <a:sym typeface="Webdings" panose="05030102010509060703" pitchFamily="18" charset="2"/>
              </a:rPr>
              <a:t> All of the red text is intended to be changed to be specific to your CoC’s geography, climate, protocols, and local expertise.</a:t>
            </a:r>
          </a:p>
          <a:p>
            <a:pPr marL="171450" indent="-171450">
              <a:buFont typeface="Webdings" panose="05030102010509060703" pitchFamily="18" charset="2"/>
              <a:buChar char="i"/>
            </a:pPr>
            <a:r>
              <a:rPr lang="en-US" sz="1200" kern="1200" baseline="0" dirty="0" smtClean="0">
                <a:solidFill>
                  <a:schemeClr val="tx1"/>
                </a:solidFill>
                <a:effectLst/>
                <a:latin typeface="+mn-lt"/>
                <a:ea typeface="+mn-ea"/>
                <a:cs typeface="+mn-cs"/>
                <a:sym typeface="Webdings" panose="05030102010509060703" pitchFamily="18" charset="2"/>
              </a:rPr>
              <a:t>Many CoCs have developed specific guidance on how to determine if someone they encounter during the PIT count might be unsafe or unhealthy. If you have a </a:t>
            </a:r>
            <a:r>
              <a:rPr lang="en-US" dirty="0" smtClean="0"/>
              <a:t>protocol you want volunteers to use if they encounter someone who appears</a:t>
            </a:r>
            <a:r>
              <a:rPr lang="en-US" baseline="0" dirty="0" smtClean="0"/>
              <a:t> to be at risk of immediate harm, insert details into this slide that teach volunteers what to notice, what to do, and who to call. Some things to consider:</a:t>
            </a:r>
          </a:p>
          <a:p>
            <a:pPr marL="628650" lvl="1" indent="-171450">
              <a:buFont typeface="Arial" panose="020B0604020202020204" pitchFamily="34" charset="0"/>
              <a:buChar char="•"/>
            </a:pPr>
            <a:r>
              <a:rPr lang="en-US" baseline="0" dirty="0" smtClean="0"/>
              <a:t>I</a:t>
            </a:r>
            <a:r>
              <a:rPr lang="en-US" dirty="0" smtClean="0"/>
              <a:t>s </a:t>
            </a:r>
            <a:r>
              <a:rPr lang="en-US" dirty="0"/>
              <a:t>there a specific organization</a:t>
            </a:r>
            <a:r>
              <a:rPr lang="en-US" baseline="0" dirty="0"/>
              <a:t> that will be on hand </a:t>
            </a:r>
            <a:r>
              <a:rPr lang="en-US" baseline="0" dirty="0" smtClean="0"/>
              <a:t>on the </a:t>
            </a:r>
            <a:r>
              <a:rPr lang="en-US" baseline="0" dirty="0"/>
              <a:t>night of the PIT count that can send someone out to pick folks up who want shelter or need layers? Are you in a right-to-shelter state</a:t>
            </a:r>
            <a:r>
              <a:rPr lang="en-US" baseline="0" dirty="0" smtClean="0"/>
              <a:t>? Are there resources available for specific populations (e.g., veterans, families with children, youth, etc.) that volunteers and people encountered can easily access? </a:t>
            </a:r>
          </a:p>
          <a:p>
            <a:pPr marL="628650" lvl="1" indent="-171450">
              <a:buFont typeface="Arial" panose="020B0604020202020204" pitchFamily="34" charset="0"/>
              <a:buChar char="•"/>
            </a:pPr>
            <a:r>
              <a:rPr lang="en-US" baseline="0" dirty="0" smtClean="0"/>
              <a:t>How </a:t>
            </a:r>
            <a:r>
              <a:rPr lang="en-US" baseline="0" dirty="0"/>
              <a:t>is the relationship between law enforcement and people experiencing homelessness in your area? </a:t>
            </a:r>
            <a:endParaRPr lang="en-US" baseline="0" dirty="0" smtClean="0"/>
          </a:p>
          <a:p>
            <a:pPr marL="628650" lvl="1" indent="-171450">
              <a:buFont typeface="Arial" panose="020B0604020202020204" pitchFamily="34" charset="0"/>
              <a:buChar char="•"/>
            </a:pPr>
            <a:r>
              <a:rPr lang="en-US" baseline="0" dirty="0" smtClean="0"/>
              <a:t>If </a:t>
            </a:r>
            <a:r>
              <a:rPr lang="en-US" baseline="0" dirty="0"/>
              <a:t>you work with police or other law enforcement during your PIT count, are there any precautions that volunteers should be aware of when approaching people while accompanied by </a:t>
            </a:r>
            <a:r>
              <a:rPr lang="en-US" baseline="0" dirty="0" smtClean="0"/>
              <a:t>police?</a:t>
            </a:r>
          </a:p>
          <a:p>
            <a:pPr marL="628650" lvl="1" indent="-171450">
              <a:buFont typeface="Arial" panose="020B0604020202020204" pitchFamily="34" charset="0"/>
              <a:buChar char="•"/>
            </a:pPr>
            <a:r>
              <a:rPr lang="en-US" baseline="0" dirty="0" smtClean="0"/>
              <a:t>Do you want volunteers to encourage </a:t>
            </a:r>
            <a:r>
              <a:rPr lang="en-US" baseline="0" dirty="0"/>
              <a:t>people to come inside? </a:t>
            </a: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33</a:t>
            </a:fld>
            <a:endParaRPr lang="en-US" dirty="0"/>
          </a:p>
        </p:txBody>
      </p:sp>
    </p:spTree>
    <p:extLst>
      <p:ext uri="{BB962C8B-B14F-4D97-AF65-F5344CB8AC3E}">
        <p14:creationId xmlns:p14="http://schemas.microsoft.com/office/powerpoint/2010/main" val="2586339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slide is meant to</a:t>
            </a:r>
            <a:r>
              <a:rPr lang="en-US" sz="1200" kern="1200" baseline="0" dirty="0" smtClean="0">
                <a:solidFill>
                  <a:schemeClr val="tx1"/>
                </a:solidFill>
                <a:effectLst/>
                <a:latin typeface="+mn-lt"/>
                <a:ea typeface="+mn-ea"/>
                <a:cs typeface="+mn-cs"/>
                <a:sym typeface="Webdings" panose="05030102010509060703" pitchFamily="18" charset="2"/>
              </a:rPr>
              <a:t> introduce the third section of this training, in which volunteers will practice going through the steps to approach and interview someone experiencing homelessness. It includes:</a:t>
            </a:r>
          </a:p>
          <a:p>
            <a:pPr marL="628650" lvl="1" indent="-171450">
              <a:buFont typeface="Arial" panose="020B0604020202020204" pitchFamily="34" charset="0"/>
              <a:buChar char="•"/>
            </a:pPr>
            <a:r>
              <a:rPr lang="en-US" kern="1200" baseline="0" dirty="0" smtClean="0">
                <a:solidFill>
                  <a:schemeClr val="tx1"/>
                </a:solidFill>
                <a:effectLst/>
                <a:latin typeface="+mn-lt"/>
                <a:ea typeface="+mn-ea"/>
                <a:cs typeface="+mn-cs"/>
                <a:sym typeface="Webdings" panose="05030102010509060703" pitchFamily="18" charset="2"/>
              </a:rPr>
              <a:t>Dos and don’ts of conducting the PIT count</a:t>
            </a:r>
          </a:p>
          <a:p>
            <a:pPr marL="628650" lvl="1" indent="-171450">
              <a:buFont typeface="Arial" panose="020B0604020202020204" pitchFamily="34" charset="0"/>
              <a:buChar char="•"/>
            </a:pPr>
            <a:r>
              <a:rPr lang="en-US" kern="1200" baseline="0" dirty="0" smtClean="0">
                <a:solidFill>
                  <a:schemeClr val="tx1"/>
                </a:solidFill>
                <a:effectLst/>
                <a:latin typeface="+mn-lt"/>
                <a:ea typeface="+mn-ea"/>
                <a:cs typeface="+mn-cs"/>
                <a:sym typeface="Webdings" panose="05030102010509060703" pitchFamily="18" charset="2"/>
              </a:rPr>
              <a:t>Time to practice with partners or in small groups</a:t>
            </a:r>
          </a:p>
          <a:p>
            <a:pPr marL="0" indent="0">
              <a:buFont typeface="Webdings" panose="05030102010509060703" pitchFamily="18" charset="2"/>
              <a:buNone/>
            </a:pPr>
            <a:endParaRPr lang="en-US" sz="1200" kern="1200" dirty="0" smtClean="0">
              <a:solidFill>
                <a:schemeClr val="tx1"/>
              </a:solidFill>
              <a:effectLst/>
              <a:latin typeface="+mn-lt"/>
              <a:ea typeface="+mn-ea"/>
              <a:cs typeface="+mn-cs"/>
              <a:sym typeface="Webdings" panose="05030102010509060703" pitchFamily="18" charset="2"/>
            </a:endParaRPr>
          </a:p>
          <a:p>
            <a:pPr marL="171450" indent="-171450">
              <a:buFont typeface="Webdings" panose="05030102010509060703" pitchFamily="18" charset="2"/>
              <a:buChar char="("/>
            </a:pPr>
            <a:r>
              <a:rPr lang="en-US" sz="1200" kern="1200" dirty="0" smtClean="0">
                <a:solidFill>
                  <a:schemeClr val="tx1"/>
                </a:solidFill>
                <a:effectLst/>
                <a:latin typeface="+mn-lt"/>
                <a:ea typeface="+mn-ea"/>
                <a:cs typeface="+mn-cs"/>
                <a:sym typeface="Webdings" panose="05030102010509060703" pitchFamily="18" charset="2"/>
              </a:rPr>
              <a:t>“Now that we’ve gone over all of the survey forms</a:t>
            </a:r>
            <a:r>
              <a:rPr lang="en-US" sz="1200" kern="1200" baseline="0" dirty="0" smtClean="0">
                <a:solidFill>
                  <a:schemeClr val="tx1"/>
                </a:solidFill>
                <a:effectLst/>
                <a:latin typeface="+mn-lt"/>
                <a:ea typeface="+mn-ea"/>
                <a:cs typeface="+mn-cs"/>
                <a:sym typeface="Webdings" panose="05030102010509060703" pitchFamily="18" charset="2"/>
              </a:rPr>
              <a:t>, safety tips, and other details, in this next part of the training, we’re going to have everyone practice interviewing each other. We know that it can be a little intimidating approaching people you’ve never met before to ask them to participate in the PIT count, so this is a good opportunity for you to work together to figure out what approach and conversation style feels comfortable to you. This should also help you get more familiar with the questions you’ll be asking people on the survey forms.”</a:t>
            </a:r>
          </a:p>
          <a:p>
            <a:pPr marL="0" indent="0">
              <a:buFont typeface="Webdings" panose="05030102010509060703" pitchFamily="18" charset="2"/>
              <a:buNone/>
            </a:pPr>
            <a:endParaRPr lang="en-US" sz="1200" kern="1200" dirty="0" smtClean="0">
              <a:solidFill>
                <a:schemeClr val="tx1"/>
              </a:solidFill>
              <a:effectLst/>
              <a:latin typeface="+mn-lt"/>
              <a:ea typeface="+mn-ea"/>
              <a:cs typeface="+mn-cs"/>
              <a:sym typeface="Webdings" panose="05030102010509060703" pitchFamily="18" charset="2"/>
            </a:endParaRPr>
          </a:p>
          <a:p>
            <a:pPr marL="628650" lvl="1" indent="-171450">
              <a:buFont typeface="Arial" panose="020B0604020202020204" pitchFamily="34" charset="0"/>
              <a:buChar char="•"/>
            </a:pPr>
            <a:endParaRPr lang="en-US" kern="1200" baseline="0" dirty="0" smtClean="0">
              <a:solidFill>
                <a:schemeClr val="tx1"/>
              </a:solidFill>
              <a:effectLst/>
              <a:latin typeface="+mn-lt"/>
              <a:ea typeface="+mn-ea"/>
              <a:cs typeface="+mn-cs"/>
              <a:sym typeface="Webdings" panose="05030102010509060703" pitchFamily="18" charset="2"/>
            </a:endParaRPr>
          </a:p>
          <a:p>
            <a:pPr marL="457200" lvl="1" indent="0">
              <a:buFont typeface="Arial" panose="020B0604020202020204" pitchFamily="34" charset="0"/>
              <a:buNone/>
            </a:pPr>
            <a:endParaRPr lang="en-US" kern="1200" baseline="0" dirty="0" smtClean="0">
              <a:solidFill>
                <a:schemeClr val="tx1"/>
              </a:solidFill>
              <a:effectLst/>
              <a:latin typeface="+mn-lt"/>
              <a:ea typeface="+mn-ea"/>
              <a:cs typeface="+mn-cs"/>
              <a:sym typeface="Webdings" panose="05030102010509060703" pitchFamily="18" charset="2"/>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34</a:t>
            </a:fld>
            <a:endParaRPr lang="en-US" dirty="0"/>
          </a:p>
        </p:txBody>
      </p:sp>
    </p:spTree>
    <p:extLst>
      <p:ext uri="{BB962C8B-B14F-4D97-AF65-F5344CB8AC3E}">
        <p14:creationId xmlns:p14="http://schemas.microsoft.com/office/powerpoint/2010/main" val="36876073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Note: </a:t>
            </a:r>
            <a:r>
              <a:rPr lang="en-US" dirty="0" smtClean="0"/>
              <a:t>This is intentionally a repeat slide with</a:t>
            </a:r>
            <a:r>
              <a:rPr lang="en-US" baseline="0" dirty="0" smtClean="0"/>
              <a:t> slide #15</a:t>
            </a:r>
            <a:r>
              <a:rPr lang="en-US" dirty="0" smtClean="0"/>
              <a:t>. It can be helpful to remind volunteers</a:t>
            </a:r>
            <a:r>
              <a:rPr lang="en-US" baseline="0" dirty="0" smtClean="0"/>
              <a:t> of</a:t>
            </a:r>
            <a:r>
              <a:rPr lang="en-US" dirty="0" smtClean="0"/>
              <a:t> some of the things you</a:t>
            </a:r>
            <a:r>
              <a:rPr lang="en-US" baseline="0" dirty="0" smtClean="0"/>
              <a:t> ha</a:t>
            </a:r>
            <a:r>
              <a:rPr lang="en-US" dirty="0" smtClean="0"/>
              <a:t>ve already discussed with them earlier in the training.</a:t>
            </a:r>
            <a:r>
              <a:rPr lang="en-US" baseline="0" dirty="0" smtClean="0"/>
              <a:t> Because this is a repeat, remember to u</a:t>
            </a:r>
            <a:r>
              <a:rPr lang="en-US" dirty="0" smtClean="0"/>
              <a:t>pdate it</a:t>
            </a:r>
            <a:r>
              <a:rPr lang="en-US" baseline="0" dirty="0" smtClean="0"/>
              <a:t> with any </a:t>
            </a:r>
            <a:r>
              <a:rPr lang="en-US" baseline="0" dirty="0"/>
              <a:t>content </a:t>
            </a:r>
            <a:r>
              <a:rPr lang="en-US" baseline="0" dirty="0" smtClean="0"/>
              <a:t>that is changed from </a:t>
            </a:r>
            <a:r>
              <a:rPr lang="en-US" baseline="0" dirty="0"/>
              <a:t>the original </a:t>
            </a:r>
            <a:r>
              <a:rPr lang="en-US" baseline="0" dirty="0" smtClean="0"/>
              <a:t>one.</a:t>
            </a:r>
          </a:p>
          <a:p>
            <a:pPr marL="0" indent="0">
              <a:buFont typeface="Webdings" panose="05030102010509060703" pitchFamily="18" charset="2"/>
              <a:buNone/>
            </a:pPr>
            <a:endParaRPr lang="en-US" baseline="0" dirty="0" smtClean="0"/>
          </a:p>
          <a:p>
            <a:pPr marL="0" indent="0">
              <a:buFont typeface="Webdings" panose="05030102010509060703" pitchFamily="18" charset="2"/>
              <a:buNone/>
            </a:pPr>
            <a:endParaRPr lang="en-US" baseline="0" dirty="0"/>
          </a:p>
        </p:txBody>
      </p:sp>
      <p:sp>
        <p:nvSpPr>
          <p:cNvPr id="4" name="Slide Number Placeholder 3"/>
          <p:cNvSpPr>
            <a:spLocks noGrp="1"/>
          </p:cNvSpPr>
          <p:nvPr>
            <p:ph type="sldNum" sz="quarter" idx="10"/>
          </p:nvPr>
        </p:nvSpPr>
        <p:spPr/>
        <p:txBody>
          <a:bodyPr/>
          <a:lstStyle/>
          <a:p>
            <a:fld id="{9BB6F4AE-9FD2-408F-8EB3-7426F3D5A079}" type="slidenum">
              <a:rPr lang="en-US" smtClean="0"/>
              <a:t>35</a:t>
            </a:fld>
            <a:endParaRPr lang="en-US" dirty="0"/>
          </a:p>
        </p:txBody>
      </p:sp>
    </p:spTree>
    <p:extLst>
      <p:ext uri="{BB962C8B-B14F-4D97-AF65-F5344CB8AC3E}">
        <p14:creationId xmlns:p14="http://schemas.microsoft.com/office/powerpoint/2010/main" val="41561180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ebdings" panose="05030102010509060703" pitchFamily="18" charset="2"/>
              <a:buNone/>
            </a:pPr>
            <a:r>
              <a:rPr lang="en-US" sz="1200" kern="1200" dirty="0" smtClean="0">
                <a:solidFill>
                  <a:schemeClr val="tx1"/>
                </a:solidFill>
                <a:effectLst/>
                <a:latin typeface="+mn-lt"/>
                <a:ea typeface="+mn-ea"/>
                <a:cs typeface="+mn-cs"/>
                <a:sym typeface="Webdings" panose="05030102010509060703" pitchFamily="18" charset="2"/>
              </a:rPr>
              <a:t> This slide reminds volunteers of some of the big-picture best practices to</a:t>
            </a:r>
            <a:r>
              <a:rPr lang="en-US" sz="1200" kern="1200" baseline="0" dirty="0" smtClean="0">
                <a:solidFill>
                  <a:schemeClr val="tx1"/>
                </a:solidFill>
                <a:effectLst/>
                <a:latin typeface="+mn-lt"/>
                <a:ea typeface="+mn-ea"/>
                <a:cs typeface="+mn-cs"/>
                <a:sym typeface="Webdings" panose="05030102010509060703" pitchFamily="18" charset="2"/>
              </a:rPr>
              <a:t> use when conducting the PIT count.</a:t>
            </a:r>
            <a:endParaRPr lang="en-US" dirty="0" smtClean="0"/>
          </a:p>
          <a:p>
            <a:pPr marL="0" indent="0">
              <a:buFont typeface="Webdings" panose="05030102010509060703" pitchFamily="18" charset="2"/>
              <a:buNone/>
            </a:pPr>
            <a:endParaRPr lang="en-US" dirty="0" smtClean="0"/>
          </a:p>
          <a:p>
            <a:pPr marL="171450" indent="-171450">
              <a:buFont typeface="Webdings" panose="05030102010509060703" pitchFamily="18" charset="2"/>
              <a:buChar char="("/>
            </a:pPr>
            <a:r>
              <a:rPr lang="en-US" dirty="0" smtClean="0"/>
              <a:t>“We’ve covered most</a:t>
            </a:r>
            <a:r>
              <a:rPr lang="en-US" baseline="0" dirty="0" smtClean="0"/>
              <a:t> of this already today, but here are a few reminders of what you SHOULD do when conducting the PIT count:</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Making sure that the person you’re talking to consents to participating in the interview is so important in this process. It’s OK if someone doesn’t want to participate or doesn’t feel comfortable answering certain questions. If they say no to answering your questions, thank them for their time, walk away, and fill out an observation form.</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While the PIT count takes place largely in public spaces, they may be the only form of personal or private space that the people you’re interacting with have. Refrain from being overly intrusive and disruptive. Enter with respect.</a:t>
            </a:r>
          </a:p>
          <a:p>
            <a:pPr marL="685800" lvl="1" indent="-228600">
              <a:buAutoNum type="arabicPeriod"/>
            </a:pPr>
            <a:r>
              <a:rPr lang="en-US" dirty="0" smtClean="0"/>
              <a:t>When approaching people and completing the PIT count survey form with them,</a:t>
            </a:r>
            <a:r>
              <a:rPr lang="en-US" baseline="0" dirty="0" smtClean="0"/>
              <a:t> think of it like a conversation. </a:t>
            </a:r>
          </a:p>
          <a:p>
            <a:pPr marL="685800" marR="0" lvl="1"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Recognize that people will either be going back to sleep or will need to be on their way. Try</a:t>
            </a:r>
            <a:r>
              <a:rPr lang="en-US" baseline="0" dirty="0" smtClean="0"/>
              <a:t> to conduct the survey relatively quickly.</a:t>
            </a: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36</a:t>
            </a:fld>
            <a:endParaRPr lang="en-US" dirty="0"/>
          </a:p>
        </p:txBody>
      </p:sp>
    </p:spTree>
    <p:extLst>
      <p:ext uri="{BB962C8B-B14F-4D97-AF65-F5344CB8AC3E}">
        <p14:creationId xmlns:p14="http://schemas.microsoft.com/office/powerpoint/2010/main" val="8770180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kern="1200" dirty="0" smtClean="0">
                <a:solidFill>
                  <a:schemeClr val="tx1"/>
                </a:solidFill>
                <a:effectLst/>
                <a:latin typeface="+mn-lt"/>
                <a:ea typeface="+mn-ea"/>
                <a:cs typeface="+mn-cs"/>
                <a:sym typeface="Webdings" panose="05030102010509060703" pitchFamily="18" charset="2"/>
              </a:rPr>
              <a:t>This slide reminds volunteers of some of the big-picture things NOT to do while conducting the PIT count</a:t>
            </a:r>
            <a:r>
              <a:rPr lang="en-US" sz="1200" kern="1200" baseline="0" dirty="0" smtClean="0">
                <a:solidFill>
                  <a:schemeClr val="tx1"/>
                </a:solidFill>
                <a:effectLst/>
                <a:latin typeface="+mn-lt"/>
                <a:ea typeface="+mn-ea"/>
                <a:cs typeface="+mn-cs"/>
                <a:sym typeface="Webdings" panose="05030102010509060703" pitchFamily="18" charset="2"/>
              </a:rPr>
              <a:t>.</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baseline="0" dirty="0" smtClean="0"/>
              <a:t>Regarding the first point: Some CoCs have expressed that they want volunteers to take photos for their by-name lists. If this is the case, be sure to provide specific instructions on how to get consent from individuals for taking photos and what to do with the photos to ensure you are protecting individuals’ privacy and respecting their dignity. Those photos should NEVER be posted to social media or used for any non-CoC business, and it would be ideal if they were taken on a camera or device belonging to the CoC, rather than on those that belong to volunteers. </a:t>
            </a:r>
          </a:p>
          <a:p>
            <a:pPr marL="0" indent="0">
              <a:buNone/>
            </a:pPr>
            <a:endParaRPr lang="en-US" sz="1200" kern="1200" dirty="0" smtClean="0">
              <a:solidFill>
                <a:schemeClr val="tx1"/>
              </a:solidFill>
              <a:effectLst/>
              <a:latin typeface="+mn-lt"/>
              <a:ea typeface="+mn-ea"/>
              <a:cs typeface="+mn-cs"/>
              <a:sym typeface="Webdings" panose="05030102010509060703" pitchFamily="18" charset="2"/>
            </a:endParaRP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 “Again, we’ve covered most of this already today, but here are a few reminders of what you SHOULD NOT do when conducting the PIT count:</a:t>
            </a:r>
          </a:p>
          <a:p>
            <a:pPr marL="685800" lvl="1" indent="-228600">
              <a:buAutoNum type="arabicPeriod"/>
            </a:pPr>
            <a:r>
              <a:rPr lang="en-US" baseline="0" dirty="0" smtClean="0"/>
              <a:t>Please respect the dignity of the people you’re interacting with. </a:t>
            </a:r>
            <a:r>
              <a:rPr lang="en-US" baseline="0" dirty="0"/>
              <a:t>Do not turn them into a spectacle for your own personal or social media purposes</a:t>
            </a:r>
            <a:r>
              <a:rPr lang="en-US" baseline="0" dirty="0" smtClean="0"/>
              <a:t>. Please do not take photos of or with the people you encounter.</a:t>
            </a:r>
            <a:endParaRPr lang="en-US" baseline="0" dirty="0"/>
          </a:p>
          <a:p>
            <a:pPr marL="685800" lvl="1" indent="-228600">
              <a:buAutoNum type="arabicPeriod"/>
            </a:pPr>
            <a:r>
              <a:rPr lang="en-US" baseline="0" dirty="0"/>
              <a:t>As </a:t>
            </a:r>
            <a:r>
              <a:rPr lang="en-US" baseline="0" dirty="0" smtClean="0"/>
              <a:t>we discussed earlier, ask the survey questions as they’re written, or at least in a way that does not presume you know the answer. For example, ask: </a:t>
            </a:r>
            <a:r>
              <a:rPr lang="en-US" baseline="0" dirty="0"/>
              <a:t>“How do you identify your gender?” </a:t>
            </a:r>
            <a:r>
              <a:rPr lang="en-US" baseline="0" dirty="0" smtClean="0"/>
              <a:t>Do not ask: </a:t>
            </a:r>
            <a:r>
              <a:rPr lang="en-US" baseline="0" dirty="0"/>
              <a:t>“You’re male, right?” </a:t>
            </a:r>
          </a:p>
          <a:p>
            <a:pPr marL="685800" lvl="1" indent="-228600">
              <a:buAutoNum type="arabicPeriod"/>
            </a:pPr>
            <a:r>
              <a:rPr lang="en-US" baseline="0" dirty="0" smtClean="0">
                <a:solidFill>
                  <a:srgbClr val="FF0000"/>
                </a:solidFill>
              </a:rPr>
              <a:t>Do not try to build familiarity by sharing your own experiences, and do not ask for more information about the person’s life than you need to complete the survey. Most people experiencing homelessness are asked to share their personal stories many times by different service providers conducting assessments and intakes, and this can be re-traumatizing every time they are asked to share over and over again. As a PIT count volunteer, you are not able to provide services, so do not ask the person for more details than you need to complete your task at hand.</a:t>
            </a:r>
          </a:p>
          <a:p>
            <a:pPr marL="685800" lvl="1" indent="-228600">
              <a:buAutoNum type="arabicPeriod"/>
            </a:pPr>
            <a:r>
              <a:rPr lang="en-US" baseline="0" dirty="0" smtClean="0"/>
              <a:t>Individual </a:t>
            </a:r>
            <a:r>
              <a:rPr lang="en-US" baseline="0" dirty="0"/>
              <a:t>autonomy is </a:t>
            </a:r>
            <a:r>
              <a:rPr lang="en-US" baseline="0" dirty="0" smtClean="0"/>
              <a:t>key. We already talked about getting consent to ask people the PIT count survey questions, but even if they say they want to participate then are not willing to answer one or more questions during the interview, that is okay. Do not make them answer anything they are uncomfortable answering.</a:t>
            </a:r>
            <a:endParaRPr lang="en-US" baseline="0" dirty="0"/>
          </a:p>
          <a:p>
            <a:pPr marL="685800" lvl="1" indent="-228600">
              <a:buAutoNum type="arabicPeriod"/>
            </a:pPr>
            <a:r>
              <a:rPr lang="en-US" baseline="0" dirty="0" smtClean="0"/>
              <a:t>Do not tell </a:t>
            </a:r>
            <a:r>
              <a:rPr lang="en-US" baseline="0" dirty="0"/>
              <a:t>people you can get them services, resources, or </a:t>
            </a:r>
            <a:r>
              <a:rPr lang="en-US" baseline="0" dirty="0" smtClean="0"/>
              <a:t>housing. Do not promise </a:t>
            </a:r>
            <a:r>
              <a:rPr lang="en-US" baseline="0" dirty="0"/>
              <a:t>that someone will follow up with them after the PIT </a:t>
            </a:r>
            <a:r>
              <a:rPr lang="en-US" baseline="0" dirty="0" smtClean="0"/>
              <a:t>count, unless you have verified that someone will follow up with them.”</a:t>
            </a:r>
          </a:p>
          <a:p>
            <a:pPr marL="228600" indent="-228600">
              <a:buAutoNum type="arabicPeriod"/>
            </a:pPr>
            <a:endParaRPr lang="en-US" baseline="0" dirty="0" smtClean="0"/>
          </a:p>
          <a:p>
            <a:pPr marL="228600" indent="-228600">
              <a:buAutoNum type="arabicPeriod"/>
            </a:pPr>
            <a:endParaRPr lang="en-US" baseline="0" dirty="0" smtClean="0"/>
          </a:p>
        </p:txBody>
      </p:sp>
      <p:sp>
        <p:nvSpPr>
          <p:cNvPr id="4" name="Slide Number Placeholder 3"/>
          <p:cNvSpPr>
            <a:spLocks noGrp="1"/>
          </p:cNvSpPr>
          <p:nvPr>
            <p:ph type="sldNum" sz="quarter" idx="10"/>
          </p:nvPr>
        </p:nvSpPr>
        <p:spPr/>
        <p:txBody>
          <a:bodyPr/>
          <a:lstStyle/>
          <a:p>
            <a:fld id="{9BB6F4AE-9FD2-408F-8EB3-7426F3D5A079}" type="slidenum">
              <a:rPr lang="en-US" smtClean="0"/>
              <a:t>37</a:t>
            </a:fld>
            <a:endParaRPr lang="en-US" dirty="0"/>
          </a:p>
        </p:txBody>
      </p:sp>
    </p:spTree>
    <p:extLst>
      <p:ext uri="{BB962C8B-B14F-4D97-AF65-F5344CB8AC3E}">
        <p14:creationId xmlns:p14="http://schemas.microsoft.com/office/powerpoint/2010/main" val="14646115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slide offers</a:t>
            </a:r>
            <a:r>
              <a:rPr lang="en-US" sz="1200" kern="1200" baseline="0" dirty="0" smtClean="0">
                <a:solidFill>
                  <a:schemeClr val="tx1"/>
                </a:solidFill>
                <a:effectLst/>
                <a:latin typeface="+mn-lt"/>
                <a:ea typeface="+mn-ea"/>
                <a:cs typeface="+mn-cs"/>
                <a:sym typeface="Webdings" panose="05030102010509060703" pitchFamily="18" charset="2"/>
              </a:rPr>
              <a:t> an o</a:t>
            </a:r>
            <a:r>
              <a:rPr lang="en-US" dirty="0" smtClean="0"/>
              <a:t>pportunity </a:t>
            </a:r>
            <a:r>
              <a:rPr lang="en-US" dirty="0"/>
              <a:t>to </a:t>
            </a:r>
            <a:r>
              <a:rPr lang="en-US" dirty="0" smtClean="0"/>
              <a:t>ask for participation</a:t>
            </a:r>
            <a:r>
              <a:rPr lang="en-US" baseline="0" dirty="0" smtClean="0"/>
              <a:t> </a:t>
            </a:r>
            <a:r>
              <a:rPr lang="en-US" baseline="0" dirty="0"/>
              <a:t>from </a:t>
            </a:r>
            <a:r>
              <a:rPr lang="en-US" baseline="0" dirty="0" smtClean="0"/>
              <a:t>those who have volunteered before, or from staff who work with people experiencing homelessness. This helps both to remind returning volunteers of what their experience was like before and to ease any anxiety that new volunteers might be having about conducting the PIT count.</a:t>
            </a:r>
          </a:p>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38</a:t>
            </a:fld>
            <a:endParaRPr lang="en-US" dirty="0"/>
          </a:p>
        </p:txBody>
      </p:sp>
    </p:spTree>
    <p:extLst>
      <p:ext uri="{BB962C8B-B14F-4D97-AF65-F5344CB8AC3E}">
        <p14:creationId xmlns:p14="http://schemas.microsoft.com/office/powerpoint/2010/main" val="3687219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dirty="0" smtClean="0"/>
              <a:t>During</a:t>
            </a:r>
            <a:r>
              <a:rPr lang="en-US" baseline="0" dirty="0" smtClean="0"/>
              <a:t> this slide, you can ask volunteers to split into pairs or small groups and practice going through the survey forms with each other. It can be helpful to tell volunteers to switch roles (i.e., switch who is asking the questions/filling out the survey and who is answering the questions) after a few minutes to make sure everyone has a chance to practice.</a:t>
            </a: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dirty="0" smtClean="0"/>
              <a:t>Be sure that however you have volunteers</a:t>
            </a:r>
            <a:r>
              <a:rPr lang="en-US" baseline="0" dirty="0" smtClean="0"/>
              <a:t> split into groups is consistent with how you want them to conduct the PIT count, That is, s</a:t>
            </a:r>
            <a:r>
              <a:rPr lang="en-US" dirty="0" smtClean="0"/>
              <a:t>ome</a:t>
            </a:r>
            <a:r>
              <a:rPr lang="en-US" baseline="0" dirty="0" smtClean="0"/>
              <a:t> </a:t>
            </a:r>
            <a:r>
              <a:rPr lang="en-US" baseline="0" dirty="0"/>
              <a:t>CoCs advise </a:t>
            </a:r>
            <a:r>
              <a:rPr lang="en-US" baseline="0" dirty="0" smtClean="0"/>
              <a:t>groups of volunteers </a:t>
            </a:r>
            <a:r>
              <a:rPr lang="en-US" baseline="0" dirty="0"/>
              <a:t>to have one person asking the survey questions and </a:t>
            </a:r>
            <a:r>
              <a:rPr lang="en-US" baseline="0" dirty="0" smtClean="0"/>
              <a:t>another person </a:t>
            </a:r>
            <a:r>
              <a:rPr lang="en-US" baseline="0" dirty="0"/>
              <a:t>writing answers and taking other notes</a:t>
            </a:r>
            <a:r>
              <a:rPr lang="en-US" baseline="0" dirty="0" smtClean="0"/>
              <a:t>. If this is what you want volunteers to do, ensure that there are at least three people per group so that each can practice asking questions, filling out the form, and answering questions. </a:t>
            </a:r>
          </a:p>
          <a:p>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39</a:t>
            </a:fld>
            <a:endParaRPr lang="en-US" dirty="0"/>
          </a:p>
        </p:txBody>
      </p:sp>
    </p:spTree>
    <p:extLst>
      <p:ext uri="{BB962C8B-B14F-4D97-AF65-F5344CB8AC3E}">
        <p14:creationId xmlns:p14="http://schemas.microsoft.com/office/powerpoint/2010/main" val="3448298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lang="en-US" sz="1200" kern="1200" dirty="0" smtClean="0">
                <a:solidFill>
                  <a:schemeClr val="tx1"/>
                </a:solidFill>
                <a:effectLst/>
                <a:latin typeface="+mn-lt"/>
                <a:ea typeface="+mn-ea"/>
                <a:cs typeface="+mn-cs"/>
              </a:rPr>
              <a:t>Use </a:t>
            </a:r>
            <a:r>
              <a:rPr lang="en-US" sz="1200" kern="1200" dirty="0">
                <a:solidFill>
                  <a:schemeClr val="tx1"/>
                </a:solidFill>
                <a:effectLst/>
                <a:latin typeface="+mn-lt"/>
                <a:ea typeface="+mn-ea"/>
                <a:cs typeface="+mn-cs"/>
              </a:rPr>
              <a:t>this slide to start to introduce the first section of the training, </a:t>
            </a:r>
            <a:r>
              <a:rPr lang="en-US" sz="1200" kern="1200" dirty="0" smtClean="0">
                <a:solidFill>
                  <a:schemeClr val="tx1"/>
                </a:solidFill>
                <a:effectLst/>
                <a:latin typeface="+mn-lt"/>
                <a:ea typeface="+mn-ea"/>
                <a:cs typeface="+mn-cs"/>
              </a:rPr>
              <a:t>“</a:t>
            </a:r>
            <a:r>
              <a:rPr lang="en-US" sz="1200" kern="1200" dirty="0">
                <a:solidFill>
                  <a:schemeClr val="tx1"/>
                </a:solidFill>
                <a:effectLst/>
                <a:latin typeface="+mn-lt"/>
                <a:ea typeface="+mn-ea"/>
                <a:cs typeface="+mn-cs"/>
              </a:rPr>
              <a:t>PIT Count </a:t>
            </a:r>
            <a:r>
              <a:rPr lang="en-US" sz="1200" kern="1200" dirty="0" smtClean="0">
                <a:solidFill>
                  <a:schemeClr val="tx1"/>
                </a:solidFill>
                <a:effectLst/>
                <a:latin typeface="+mn-lt"/>
                <a:ea typeface="+mn-ea"/>
                <a:cs typeface="+mn-cs"/>
              </a:rPr>
              <a:t>101.” </a:t>
            </a:r>
            <a:r>
              <a:rPr lang="en-US" sz="1200" kern="1200" dirty="0">
                <a:solidFill>
                  <a:schemeClr val="tx1"/>
                </a:solidFill>
                <a:effectLst/>
                <a:latin typeface="+mn-lt"/>
                <a:ea typeface="+mn-ea"/>
                <a:cs typeface="+mn-cs"/>
              </a:rPr>
              <a:t>Many first-time volunteers (and some return volunteers) may not have a clear understanding of what the PIT count is, why we do it, who is meant to be included in it, why it must be conducted in accordance with both federal standards and your CoC’s chosen methodological approach, and how the data are ultimately used locally and nationally. This section is your opportunity to explain all of that in a way that is relevant to the work your volunteers will be doing and in a way that is relatable to those who may not have any prior context for </a:t>
            </a:r>
            <a:r>
              <a:rPr lang="en-US" sz="1200" kern="1200" dirty="0" smtClean="0">
                <a:solidFill>
                  <a:schemeClr val="tx1"/>
                </a:solidFill>
                <a:effectLst/>
                <a:latin typeface="+mn-lt"/>
                <a:ea typeface="+mn-ea"/>
                <a:cs typeface="+mn-cs"/>
              </a:rPr>
              <a:t>homelessness </a:t>
            </a:r>
            <a:r>
              <a:rPr lang="en-US" sz="1200" kern="1200" dirty="0">
                <a:solidFill>
                  <a:schemeClr val="tx1"/>
                </a:solidFill>
                <a:effectLst/>
                <a:latin typeface="+mn-lt"/>
                <a:ea typeface="+mn-ea"/>
                <a:cs typeface="+mn-cs"/>
              </a:rPr>
              <a:t>data</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Webdings" panose="05030102010509060703" pitchFamily="18" charset="2"/>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4</a:t>
            </a:fld>
            <a:endParaRPr lang="en-US" dirty="0"/>
          </a:p>
        </p:txBody>
      </p:sp>
    </p:spTree>
    <p:extLst>
      <p:ext uri="{BB962C8B-B14F-4D97-AF65-F5344CB8AC3E}">
        <p14:creationId xmlns:p14="http://schemas.microsoft.com/office/powerpoint/2010/main" val="214699508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slide is intended to provide an o</a:t>
            </a:r>
            <a:r>
              <a:rPr lang="en-US" dirty="0" smtClean="0"/>
              <a:t>pportunity </a:t>
            </a:r>
            <a:r>
              <a:rPr lang="en-US" dirty="0"/>
              <a:t>for volunteers to process </a:t>
            </a:r>
            <a:r>
              <a:rPr lang="en-US" dirty="0" smtClean="0"/>
              <a:t>what</a:t>
            </a:r>
            <a:r>
              <a:rPr lang="en-US" baseline="0" dirty="0" smtClean="0"/>
              <a:t> their practice experiences were like</a:t>
            </a:r>
            <a:r>
              <a:rPr lang="en-US" dirty="0" smtClean="0"/>
              <a:t> </a:t>
            </a:r>
            <a:r>
              <a:rPr lang="en-US" dirty="0"/>
              <a:t>an</a:t>
            </a:r>
            <a:r>
              <a:rPr lang="en-US" baseline="0" dirty="0"/>
              <a:t>d learn from </a:t>
            </a:r>
            <a:r>
              <a:rPr lang="en-US" baseline="0" dirty="0" smtClean="0"/>
              <a:t>others. Some volunteers may have felt nervous about asking these kinds of questions of people or about figuring out how to approach strangers. The questions on this slide provide a few to start that conversation.</a:t>
            </a:r>
          </a:p>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40</a:t>
            </a:fld>
            <a:endParaRPr lang="en-US" dirty="0"/>
          </a:p>
        </p:txBody>
      </p:sp>
    </p:spTree>
    <p:extLst>
      <p:ext uri="{BB962C8B-B14F-4D97-AF65-F5344CB8AC3E}">
        <p14:creationId xmlns:p14="http://schemas.microsoft.com/office/powerpoint/2010/main" val="23579995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dirty="0" smtClean="0"/>
              <a:t>Use this slide to introduce the final section of the volunteer training: Logistics. This</a:t>
            </a:r>
            <a:r>
              <a:rPr lang="en-US" baseline="0" dirty="0" smtClean="0"/>
              <a:t> section includes all of the logistical and planning details that volunteers will need to know to successfully conduct the PIT count, including:</a:t>
            </a:r>
          </a:p>
          <a:p>
            <a:pPr marL="628650" lvl="1" indent="-171450">
              <a:buFont typeface="Arial" panose="020B0604020202020204" pitchFamily="34" charset="0"/>
              <a:buChar char="•"/>
            </a:pPr>
            <a:r>
              <a:rPr lang="en-US" baseline="0" dirty="0" smtClean="0"/>
              <a:t>Schedule of where to be and when on the night designated for the PIT count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Contact information</a:t>
            </a:r>
          </a:p>
          <a:p>
            <a:pPr marL="628650" lvl="1" indent="-171450">
              <a:buFont typeface="Arial" panose="020B0604020202020204" pitchFamily="34" charset="0"/>
              <a:buChar char="•"/>
            </a:pPr>
            <a:r>
              <a:rPr lang="en-US" baseline="0" dirty="0" smtClean="0"/>
              <a:t>List of items to bring on the night of the count (assuming that the training is given before the night of the count)</a:t>
            </a:r>
          </a:p>
        </p:txBody>
      </p:sp>
      <p:sp>
        <p:nvSpPr>
          <p:cNvPr id="4" name="Slide Number Placeholder 3"/>
          <p:cNvSpPr>
            <a:spLocks noGrp="1"/>
          </p:cNvSpPr>
          <p:nvPr>
            <p:ph type="sldNum" sz="quarter" idx="10"/>
          </p:nvPr>
        </p:nvSpPr>
        <p:spPr/>
        <p:txBody>
          <a:bodyPr/>
          <a:lstStyle/>
          <a:p>
            <a:fld id="{9BB6F4AE-9FD2-408F-8EB3-7426F3D5A079}" type="slidenum">
              <a:rPr lang="en-US" smtClean="0"/>
              <a:t>41</a:t>
            </a:fld>
            <a:endParaRPr lang="en-US" dirty="0"/>
          </a:p>
        </p:txBody>
      </p:sp>
    </p:spTree>
    <p:extLst>
      <p:ext uri="{BB962C8B-B14F-4D97-AF65-F5344CB8AC3E}">
        <p14:creationId xmlns:p14="http://schemas.microsoft.com/office/powerpoint/2010/main" val="1275253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dirty="0" smtClean="0"/>
              <a:t>Some </a:t>
            </a:r>
            <a:r>
              <a:rPr lang="en-US" dirty="0"/>
              <a:t>CoCs train volunteers before the night of </a:t>
            </a:r>
            <a:r>
              <a:rPr lang="en-US" dirty="0" smtClean="0"/>
              <a:t>the PIT </a:t>
            </a:r>
            <a:r>
              <a:rPr lang="en-US" dirty="0"/>
              <a:t>count; some train volunteers when they arrive on the night of the count.</a:t>
            </a:r>
            <a:r>
              <a:rPr lang="en-US" baseline="0" dirty="0"/>
              <a:t> This slide is intended to be a placeholder that is filled in with your local </a:t>
            </a:r>
            <a:r>
              <a:rPr lang="en-US" baseline="0" dirty="0" smtClean="0"/>
              <a:t>information, and it should be edited to reflect your CoC’s logistics and schedule.</a:t>
            </a:r>
          </a:p>
          <a:p>
            <a:pPr marL="171450" indent="-171450">
              <a:buFont typeface="Webdings" panose="05030102010509060703" pitchFamily="18" charset="2"/>
              <a:buChar char="i"/>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42</a:t>
            </a:fld>
            <a:endParaRPr lang="en-US" dirty="0"/>
          </a:p>
        </p:txBody>
      </p:sp>
    </p:spTree>
    <p:extLst>
      <p:ext uri="{BB962C8B-B14F-4D97-AF65-F5344CB8AC3E}">
        <p14:creationId xmlns:p14="http://schemas.microsoft.com/office/powerpoint/2010/main" val="34313755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dirty="0" smtClean="0"/>
              <a:t>This entire slide is meant to be filled</a:t>
            </a:r>
            <a:r>
              <a:rPr lang="en-US" baseline="0" dirty="0" smtClean="0"/>
              <a:t> with contact information specific to your CoC. </a:t>
            </a:r>
            <a:r>
              <a:rPr lang="en-US" dirty="0" smtClean="0"/>
              <a:t>Ensure that volunteers know how</a:t>
            </a:r>
            <a:r>
              <a:rPr lang="en-US" baseline="0" dirty="0" smtClean="0"/>
              <a:t> to get in touch with others on their teams (if applicable), with staff who will be available on the night of the count, and with any other local non-emergency resources available, such as a shelter hotline, mobile outreach teams, 2-1-1, etc. (if applicable).</a:t>
            </a:r>
          </a:p>
          <a:p>
            <a:pPr marL="171450" indent="-171450">
              <a:buFont typeface="Webdings" panose="05030102010509060703" pitchFamily="18" charset="2"/>
              <a:buChar char="i"/>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43</a:t>
            </a:fld>
            <a:endParaRPr lang="en-US" dirty="0"/>
          </a:p>
        </p:txBody>
      </p:sp>
    </p:spTree>
    <p:extLst>
      <p:ext uri="{BB962C8B-B14F-4D97-AF65-F5344CB8AC3E}">
        <p14:creationId xmlns:p14="http://schemas.microsoft.com/office/powerpoint/2010/main" val="134708294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If you are in a CoC with enough volunteers to break them out into separate teams, this is where you should explain how the teams</a:t>
            </a:r>
            <a:r>
              <a:rPr lang="en-US" sz="1200" kern="1200" baseline="0" dirty="0" smtClean="0">
                <a:solidFill>
                  <a:schemeClr val="tx1"/>
                </a:solidFill>
                <a:effectLst/>
                <a:latin typeface="+mn-lt"/>
                <a:ea typeface="+mn-ea"/>
                <a:cs typeface="+mn-cs"/>
                <a:sym typeface="Webdings" panose="05030102010509060703" pitchFamily="18" charset="2"/>
              </a:rPr>
              <a:t> are made up and decided. </a:t>
            </a:r>
            <a:r>
              <a:rPr lang="en-US" dirty="0" smtClean="0"/>
              <a:t>Some </a:t>
            </a:r>
            <a:r>
              <a:rPr lang="en-US" dirty="0"/>
              <a:t>points</a:t>
            </a:r>
            <a:r>
              <a:rPr lang="en-US" baseline="0" dirty="0"/>
              <a:t> to </a:t>
            </a:r>
            <a:r>
              <a:rPr lang="en-US" baseline="0" dirty="0" smtClean="0"/>
              <a:t>consider:</a:t>
            </a:r>
          </a:p>
          <a:p>
            <a:pPr marL="628650" lvl="1" indent="-171450">
              <a:buFont typeface="Arial" panose="020B0604020202020204" pitchFamily="34" charset="0"/>
              <a:buChar char="•"/>
            </a:pPr>
            <a:r>
              <a:rPr lang="en-US" baseline="0" dirty="0" smtClean="0"/>
              <a:t>How </a:t>
            </a:r>
            <a:r>
              <a:rPr lang="en-US" baseline="0" dirty="0"/>
              <a:t>are teams made up? Is there always at least one return volunteer or staff member? Are things like languages spoken a factor?</a:t>
            </a:r>
          </a:p>
          <a:p>
            <a:pPr marL="628650" lvl="1" indent="-171450">
              <a:buFont typeface="Arial" panose="020B0604020202020204" pitchFamily="34" charset="0"/>
              <a:buChar char="•"/>
            </a:pPr>
            <a:r>
              <a:rPr lang="en-US" dirty="0"/>
              <a:t>Are</a:t>
            </a:r>
            <a:r>
              <a:rPr lang="en-US" baseline="0" dirty="0"/>
              <a:t> there any specific roles you want team members to have? </a:t>
            </a:r>
            <a:r>
              <a:rPr lang="en-US" baseline="0" dirty="0" smtClean="0"/>
              <a:t>If so, how are those roles </a:t>
            </a:r>
            <a:r>
              <a:rPr lang="en-US" baseline="0" dirty="0"/>
              <a:t>broken down? (e.g., one person drives and one person navigates; one person asks questions while one person records responses; etc.)</a:t>
            </a:r>
          </a:p>
          <a:p>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44</a:t>
            </a:fld>
            <a:endParaRPr lang="en-US" dirty="0"/>
          </a:p>
        </p:txBody>
      </p:sp>
    </p:spTree>
    <p:extLst>
      <p:ext uri="{BB962C8B-B14F-4D97-AF65-F5344CB8AC3E}">
        <p14:creationId xmlns:p14="http://schemas.microsoft.com/office/powerpoint/2010/main" val="12323337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If</a:t>
            </a:r>
            <a:r>
              <a:rPr lang="en-US" sz="1200" kern="1200" baseline="0" dirty="0" smtClean="0">
                <a:solidFill>
                  <a:schemeClr val="tx1"/>
                </a:solidFill>
                <a:effectLst/>
                <a:latin typeface="+mn-lt"/>
                <a:ea typeface="+mn-ea"/>
                <a:cs typeface="+mn-cs"/>
                <a:sym typeface="Webdings" panose="05030102010509060703" pitchFamily="18" charset="2"/>
              </a:rPr>
              <a:t> your CoC completes your volunteer training </a:t>
            </a:r>
            <a:r>
              <a:rPr lang="en-US" sz="1200" i="1" kern="1200" baseline="0" dirty="0" smtClean="0">
                <a:solidFill>
                  <a:schemeClr val="tx1"/>
                </a:solidFill>
                <a:effectLst/>
                <a:latin typeface="+mn-lt"/>
                <a:ea typeface="+mn-ea"/>
                <a:cs typeface="+mn-cs"/>
                <a:sym typeface="Webdings" panose="05030102010509060703" pitchFamily="18" charset="2"/>
              </a:rPr>
              <a:t>before the night designated for your PIT count</a:t>
            </a:r>
            <a:r>
              <a:rPr lang="en-US" sz="1200" kern="1200" baseline="0" dirty="0" smtClean="0">
                <a:solidFill>
                  <a:schemeClr val="tx1"/>
                </a:solidFill>
                <a:effectLst/>
                <a:latin typeface="+mn-lt"/>
                <a:ea typeface="+mn-ea"/>
                <a:cs typeface="+mn-cs"/>
                <a:sym typeface="Webdings" panose="05030102010509060703" pitchFamily="18" charset="2"/>
              </a:rPr>
              <a:t>, use this slide to go over what you want volunteers to bring with them on the night of the count. Consider separating your list into things your CoC will provide for volunteers to use and things volunteers should bring for themselves. If you conduct your training </a:t>
            </a:r>
            <a:r>
              <a:rPr lang="en-US" sz="1200" i="1" kern="1200" baseline="0" dirty="0" smtClean="0">
                <a:solidFill>
                  <a:schemeClr val="tx1"/>
                </a:solidFill>
                <a:effectLst/>
                <a:latin typeface="+mn-lt"/>
                <a:ea typeface="+mn-ea"/>
                <a:cs typeface="+mn-cs"/>
                <a:sym typeface="Webdings" panose="05030102010509060703" pitchFamily="18" charset="2"/>
              </a:rPr>
              <a:t>on the night designated for your PIT count</a:t>
            </a:r>
            <a:r>
              <a:rPr lang="en-US" sz="1200" kern="1200" baseline="0" dirty="0" smtClean="0">
                <a:solidFill>
                  <a:schemeClr val="tx1"/>
                </a:solidFill>
                <a:effectLst/>
                <a:latin typeface="+mn-lt"/>
                <a:ea typeface="+mn-ea"/>
                <a:cs typeface="+mn-cs"/>
                <a:sym typeface="Webdings" panose="05030102010509060703" pitchFamily="18" charset="2"/>
              </a:rPr>
              <a:t>, communicate these points to volunteers before they arrive to ensure they dress appropriately and come prepared. This slide includes a handful of best practices that might or might not be applicable to your CoC’s geography and climate. </a:t>
            </a:r>
            <a:r>
              <a:rPr lang="en-US" b="1" dirty="0" smtClean="0"/>
              <a:t>All of these</a:t>
            </a:r>
            <a:r>
              <a:rPr lang="en-US" b="1" baseline="0" dirty="0" smtClean="0"/>
              <a:t> tips should be edited to be relevant to your CoC’s plan and expectations. </a:t>
            </a:r>
            <a:r>
              <a:rPr lang="en-US" baseline="0" dirty="0" smtClean="0"/>
              <a:t>Regardless of your CoC’s climate, remind volunteers to check the weather before they come and dress appropriately for temperature, wind and wind chill, and precipitation.</a:t>
            </a:r>
          </a:p>
          <a:p>
            <a:pPr marL="171450" indent="-171450">
              <a:buFont typeface="Webdings" panose="05030102010509060703" pitchFamily="18" charset="2"/>
              <a:buChar char="i"/>
            </a:pPr>
            <a:r>
              <a:rPr lang="en-US" baseline="0" dirty="0" smtClean="0"/>
              <a:t>If </a:t>
            </a:r>
            <a:r>
              <a:rPr lang="en-US" baseline="0" dirty="0"/>
              <a:t>you are using a mobile app for your PIT count, </a:t>
            </a:r>
            <a:r>
              <a:rPr lang="en-US" baseline="0" dirty="0" smtClean="0"/>
              <a:t>be sure to ask people </a:t>
            </a:r>
            <a:r>
              <a:rPr lang="en-US" baseline="0" dirty="0"/>
              <a:t>to bring appropriate equipment </a:t>
            </a:r>
            <a:r>
              <a:rPr lang="en-US" baseline="0" dirty="0" smtClean="0"/>
              <a:t>(e.g., their </a:t>
            </a:r>
            <a:r>
              <a:rPr lang="en-US" baseline="0" dirty="0"/>
              <a:t>own phones, a mobile charger, etc.) or </a:t>
            </a:r>
            <a:r>
              <a:rPr lang="en-US" baseline="0" dirty="0" smtClean="0"/>
              <a:t>provide them </a:t>
            </a:r>
            <a:r>
              <a:rPr lang="en-US" baseline="0" dirty="0"/>
              <a:t>with appropriate equipment </a:t>
            </a:r>
            <a:r>
              <a:rPr lang="en-US" baseline="0" dirty="0" smtClean="0"/>
              <a:t>(e.g., tablets/smart </a:t>
            </a:r>
            <a:r>
              <a:rPr lang="en-US" baseline="0" dirty="0"/>
              <a:t>phones, backup chargers, etc.). Keep in mind that cold temperatures may impact the functionality of mobile devices, and that people may require something like a stylus to complete anything on a touch screen to prioritize keeping their hands and fingers warm enough during an outdoor </a:t>
            </a:r>
            <a:r>
              <a:rPr lang="en-US" baseline="0" dirty="0" smtClean="0"/>
              <a:t>count in a colder climate.</a:t>
            </a:r>
          </a:p>
          <a:p>
            <a:pPr marL="171450" indent="-171450">
              <a:buFont typeface="Webdings" panose="05030102010509060703" pitchFamily="18" charset="2"/>
              <a:buChar char="i"/>
            </a:pPr>
            <a:r>
              <a:rPr lang="en-US" baseline="0" dirty="0" smtClean="0"/>
              <a:t>If the font starts to get too small, consider breaking this part into multiple slides.</a:t>
            </a:r>
          </a:p>
          <a:p>
            <a:pPr marL="0" indent="0">
              <a:buFont typeface="Webdings" panose="05030102010509060703" pitchFamily="18" charset="2"/>
              <a:buNone/>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45</a:t>
            </a:fld>
            <a:endParaRPr lang="en-US" dirty="0"/>
          </a:p>
        </p:txBody>
      </p:sp>
    </p:spTree>
    <p:extLst>
      <p:ext uri="{BB962C8B-B14F-4D97-AF65-F5344CB8AC3E}">
        <p14:creationId xmlns:p14="http://schemas.microsoft.com/office/powerpoint/2010/main" val="28202042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dirty="0" smtClean="0"/>
              <a:t>Always </a:t>
            </a:r>
            <a:r>
              <a:rPr lang="en-US" dirty="0"/>
              <a:t>leave space for volunteers to ask clarifying questions that might</a:t>
            </a:r>
            <a:r>
              <a:rPr lang="en-US" baseline="0" dirty="0"/>
              <a:t> have arisen during the training</a:t>
            </a:r>
            <a:r>
              <a:rPr lang="en-US" baseline="0" dirty="0" smtClean="0"/>
              <a:t>.</a:t>
            </a:r>
            <a:r>
              <a:rPr lang="en-US" baseline="0" dirty="0"/>
              <a:t> </a:t>
            </a:r>
            <a:endParaRPr lang="en-US" baseline="0" dirty="0" smtClean="0"/>
          </a:p>
        </p:txBody>
      </p:sp>
      <p:sp>
        <p:nvSpPr>
          <p:cNvPr id="4" name="Slide Number Placeholder 3"/>
          <p:cNvSpPr>
            <a:spLocks noGrp="1"/>
          </p:cNvSpPr>
          <p:nvPr>
            <p:ph type="sldNum" sz="quarter" idx="10"/>
          </p:nvPr>
        </p:nvSpPr>
        <p:spPr/>
        <p:txBody>
          <a:bodyPr/>
          <a:lstStyle/>
          <a:p>
            <a:fld id="{9BB6F4AE-9FD2-408F-8EB3-7426F3D5A079}" type="slidenum">
              <a:rPr lang="en-US" smtClean="0"/>
              <a:t>46</a:t>
            </a:fld>
            <a:endParaRPr lang="en-US" dirty="0"/>
          </a:p>
        </p:txBody>
      </p:sp>
    </p:spTree>
    <p:extLst>
      <p:ext uri="{BB962C8B-B14F-4D97-AF65-F5344CB8AC3E}">
        <p14:creationId xmlns:p14="http://schemas.microsoft.com/office/powerpoint/2010/main" val="13232527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i"/>
              <a:tabLst/>
              <a:defRPr/>
            </a:pPr>
            <a:r>
              <a:rPr kumimoji="0" lang="en-US" sz="1200" b="0" i="0" u="none" strike="noStrike" kern="1200" cap="none" spc="0" normalizeH="0" baseline="0" noProof="0" dirty="0" smtClean="0">
                <a:ln>
                  <a:noFill/>
                </a:ln>
                <a:solidFill>
                  <a:prstClr val="black"/>
                </a:solidFill>
                <a:effectLst/>
                <a:uLnTx/>
                <a:uFillTx/>
                <a:latin typeface="+mn-lt"/>
                <a:ea typeface="+mn-ea"/>
                <a:cs typeface="+mn-cs"/>
              </a:rPr>
              <a:t>If your CoC has opportunities for volunteers to get involved in PIT count planning process outside of implementing the January PIT count, provide those details here. For example, you may consider recruiting volunteers to help spread the word about the PIT count to get other community partners to publicize or generally be involved in the count.</a:t>
            </a:r>
          </a:p>
          <a:p>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47</a:t>
            </a:fld>
            <a:endParaRPr lang="en-US" dirty="0"/>
          </a:p>
        </p:txBody>
      </p:sp>
    </p:spTree>
    <p:extLst>
      <p:ext uri="{BB962C8B-B14F-4D97-AF65-F5344CB8AC3E}">
        <p14:creationId xmlns:p14="http://schemas.microsoft.com/office/powerpoint/2010/main" val="306348602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dirty="0" smtClean="0"/>
              <a:t>Some </a:t>
            </a:r>
            <a:r>
              <a:rPr lang="en-US" dirty="0"/>
              <a:t>volunteers like to have a bigger picture of what the PIT count effort</a:t>
            </a:r>
            <a:r>
              <a:rPr lang="en-US" baseline="0" dirty="0"/>
              <a:t> feeds into and why you conduct your PIT count the way you do. This slide includes links to the AHAR and the PIT Count Methodology Guide for anyone curious enough to ask about those resources. This may also be an opportunity to inform people of opportunities to work or volunteer with organizations in your community (including yours!) who are doing similar work</a:t>
            </a:r>
            <a:r>
              <a:rPr lang="en-US" baseline="0" dirty="0" smtClean="0"/>
              <a:t>.</a:t>
            </a:r>
          </a:p>
          <a:p>
            <a:pPr marL="171450" indent="-171450">
              <a:buFont typeface="Webdings" panose="05030102010509060703" pitchFamily="18" charset="2"/>
              <a:buChar char="i"/>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48</a:t>
            </a:fld>
            <a:endParaRPr lang="en-US" dirty="0"/>
          </a:p>
        </p:txBody>
      </p:sp>
    </p:spTree>
    <p:extLst>
      <p:ext uri="{BB962C8B-B14F-4D97-AF65-F5344CB8AC3E}">
        <p14:creationId xmlns:p14="http://schemas.microsoft.com/office/powerpoint/2010/main" val="1539540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rPr>
              <a:t>Use </a:t>
            </a:r>
            <a:r>
              <a:rPr lang="en-US" sz="1200" kern="1200" dirty="0">
                <a:solidFill>
                  <a:schemeClr val="tx1"/>
                </a:solidFill>
                <a:effectLst/>
                <a:latin typeface="+mn-lt"/>
                <a:ea typeface="+mn-ea"/>
                <a:cs typeface="+mn-cs"/>
              </a:rPr>
              <a:t>this slide to explain to volunteers the big picture of what the PIT count is. Explain what region</a:t>
            </a:r>
            <a:r>
              <a:rPr lang="en-US" sz="1200" kern="1200" baseline="0" dirty="0">
                <a:solidFill>
                  <a:schemeClr val="tx1"/>
                </a:solidFill>
                <a:effectLst/>
                <a:latin typeface="+mn-lt"/>
                <a:ea typeface="+mn-ea"/>
                <a:cs typeface="+mn-cs"/>
              </a:rPr>
              <a:t> is included in your </a:t>
            </a:r>
            <a:r>
              <a:rPr lang="en-US" sz="1200" kern="1200" baseline="0" dirty="0" smtClean="0">
                <a:solidFill>
                  <a:schemeClr val="tx1"/>
                </a:solidFill>
                <a:effectLst/>
                <a:latin typeface="+mn-lt"/>
                <a:ea typeface="+mn-ea"/>
                <a:cs typeface="+mn-cs"/>
              </a:rPr>
              <a:t>community </a:t>
            </a:r>
            <a:r>
              <a:rPr lang="en-US" sz="1200" kern="1200" baseline="0" dirty="0">
                <a:solidFill>
                  <a:schemeClr val="tx1"/>
                </a:solidFill>
                <a:effectLst/>
                <a:latin typeface="+mn-lt"/>
                <a:ea typeface="+mn-ea"/>
                <a:cs typeface="+mn-cs"/>
              </a:rPr>
              <a:t>and what </a:t>
            </a:r>
            <a:r>
              <a:rPr lang="en-US" sz="1200" kern="1200" baseline="0" dirty="0" smtClean="0">
                <a:solidFill>
                  <a:schemeClr val="tx1"/>
                </a:solidFill>
                <a:effectLst/>
                <a:latin typeface="+mn-lt"/>
                <a:ea typeface="+mn-ea"/>
                <a:cs typeface="+mn-cs"/>
              </a:rPr>
              <a:t>specific region(s) </a:t>
            </a:r>
            <a:r>
              <a:rPr lang="en-US" sz="1200" kern="1200" baseline="0" dirty="0">
                <a:solidFill>
                  <a:schemeClr val="tx1"/>
                </a:solidFill>
                <a:effectLst/>
                <a:latin typeface="+mn-lt"/>
                <a:ea typeface="+mn-ea"/>
                <a:cs typeface="+mn-cs"/>
              </a:rPr>
              <a:t>you’ll be focusing on with your volunteers</a:t>
            </a:r>
            <a:r>
              <a:rPr lang="en-US" sz="1200" kern="1200" baseline="0" dirty="0" smtClean="0">
                <a:solidFill>
                  <a:schemeClr val="tx1"/>
                </a:solidFill>
                <a:effectLst/>
                <a:latin typeface="+mn-lt"/>
                <a:ea typeface="+mn-ea"/>
                <a:cs typeface="+mn-cs"/>
              </a:rPr>
              <a:t>.</a:t>
            </a:r>
          </a:p>
          <a:p>
            <a:pPr marL="0" indent="0">
              <a:buFont typeface="Webdings" panose="05030102010509060703" pitchFamily="18" charset="2"/>
              <a:buNone/>
            </a:pPr>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pPr marL="171450" indent="-171450">
              <a:buFont typeface="Webdings" panose="05030102010509060703" pitchFamily="18" charset="2"/>
              <a:buChar char="("/>
            </a:pPr>
            <a:r>
              <a:rPr lang="en-US" sz="1200" kern="1200" baseline="0" dirty="0" smtClean="0">
                <a:solidFill>
                  <a:schemeClr val="tx1"/>
                </a:solidFill>
                <a:effectLst/>
                <a:latin typeface="+mn-lt"/>
                <a:ea typeface="+mn-ea"/>
                <a:cs typeface="+mn-cs"/>
              </a:rPr>
              <a:t>“</a:t>
            </a:r>
            <a:r>
              <a:rPr lang="en-US" sz="1200" kern="1200" baseline="0" dirty="0">
                <a:solidFill>
                  <a:schemeClr val="tx1"/>
                </a:solidFill>
                <a:effectLst/>
                <a:latin typeface="+mn-lt"/>
                <a:ea typeface="+mn-ea"/>
                <a:cs typeface="+mn-cs"/>
              </a:rPr>
              <a:t>During the PIT count, we are tasked </a:t>
            </a:r>
            <a:r>
              <a:rPr lang="en-US" sz="1200" kern="1200" baseline="0" dirty="0" smtClean="0">
                <a:solidFill>
                  <a:schemeClr val="tx1"/>
                </a:solidFill>
                <a:effectLst/>
                <a:latin typeface="+mn-lt"/>
                <a:ea typeface="+mn-ea"/>
                <a:cs typeface="+mn-cs"/>
              </a:rPr>
              <a:t>with counting </a:t>
            </a:r>
            <a:r>
              <a:rPr lang="en-US" sz="1200" kern="1200" baseline="0" dirty="0">
                <a:solidFill>
                  <a:schemeClr val="tx1"/>
                </a:solidFill>
                <a:effectLst/>
                <a:latin typeface="+mn-lt"/>
                <a:ea typeface="+mn-ea"/>
                <a:cs typeface="+mn-cs"/>
              </a:rPr>
              <a:t>everyone in our community </a:t>
            </a:r>
            <a:r>
              <a:rPr lang="en-US" sz="1200" kern="1200" baseline="0" dirty="0" smtClean="0">
                <a:solidFill>
                  <a:schemeClr val="tx1"/>
                </a:solidFill>
                <a:effectLst/>
                <a:latin typeface="+mn-lt"/>
                <a:ea typeface="+mn-ea"/>
                <a:cs typeface="+mn-cs"/>
              </a:rPr>
              <a:t>who is </a:t>
            </a:r>
            <a:r>
              <a:rPr lang="en-US" sz="1200" kern="1200" baseline="0" dirty="0">
                <a:solidFill>
                  <a:schemeClr val="tx1"/>
                </a:solidFill>
                <a:effectLst/>
                <a:latin typeface="+mn-lt"/>
                <a:ea typeface="+mn-ea"/>
                <a:cs typeface="+mn-cs"/>
              </a:rPr>
              <a:t>experiencing </a:t>
            </a:r>
            <a:r>
              <a:rPr lang="en-US" sz="1200" kern="1200" baseline="0" dirty="0" smtClean="0">
                <a:solidFill>
                  <a:schemeClr val="tx1"/>
                </a:solidFill>
                <a:effectLst/>
                <a:latin typeface="+mn-lt"/>
                <a:ea typeface="+mn-ea"/>
                <a:cs typeface="+mn-cs"/>
              </a:rPr>
              <a:t>homelessness. We want to </a:t>
            </a:r>
            <a:r>
              <a:rPr lang="en-US" sz="1200" kern="1200" baseline="0" dirty="0">
                <a:solidFill>
                  <a:schemeClr val="tx1"/>
                </a:solidFill>
                <a:effectLst/>
                <a:latin typeface="+mn-lt"/>
                <a:ea typeface="+mn-ea"/>
                <a:cs typeface="+mn-cs"/>
              </a:rPr>
              <a:t>understand the total number of homeless people and some demographic and other information about them. Because </a:t>
            </a:r>
            <a:r>
              <a:rPr lang="en-US" sz="1200" kern="1200" baseline="0" dirty="0" smtClean="0">
                <a:solidFill>
                  <a:schemeClr val="tx1"/>
                </a:solidFill>
                <a:effectLst/>
                <a:latin typeface="+mn-lt"/>
                <a:ea typeface="+mn-ea"/>
                <a:cs typeface="+mn-cs"/>
              </a:rPr>
              <a:t>all of this information is collected </a:t>
            </a:r>
            <a:r>
              <a:rPr lang="en-US" sz="1200" kern="1200" baseline="0" dirty="0">
                <a:solidFill>
                  <a:schemeClr val="tx1"/>
                </a:solidFill>
                <a:effectLst/>
                <a:latin typeface="+mn-lt"/>
                <a:ea typeface="+mn-ea"/>
                <a:cs typeface="+mn-cs"/>
              </a:rPr>
              <a:t>on a single night, it doesn’t tell us everything about everyone who ever experiences homelessness in our region, but it does give us a small picture of this part of our community, and it offers a means of comparing what we learn on this single night year after year. Some of the data we collect is required </a:t>
            </a:r>
            <a:r>
              <a:rPr lang="en-US" sz="1200" kern="1200" baseline="0" dirty="0" smtClean="0">
                <a:solidFill>
                  <a:schemeClr val="tx1"/>
                </a:solidFill>
                <a:effectLst/>
                <a:latin typeface="+mn-lt"/>
                <a:ea typeface="+mn-ea"/>
                <a:cs typeface="+mn-cs"/>
              </a:rPr>
              <a:t>by </a:t>
            </a:r>
            <a:r>
              <a:rPr lang="en-US" sz="1200" kern="1200" baseline="0" dirty="0">
                <a:solidFill>
                  <a:schemeClr val="tx1"/>
                </a:solidFill>
                <a:effectLst/>
                <a:latin typeface="+mn-lt"/>
                <a:ea typeface="+mn-ea"/>
                <a:cs typeface="+mn-cs"/>
              </a:rPr>
              <a:t>the U.S. Department of Housing and Urban Development, or HUD, and some of it is information that we as a community want to know to help us understand how well we’re serving people and plan how best to use our resources. The required information is ultimately reported to HUD by every community nationwide, so the surveys we ask you </a:t>
            </a:r>
            <a:r>
              <a:rPr lang="en-US" sz="1200" kern="1200" baseline="0" dirty="0" smtClean="0">
                <a:solidFill>
                  <a:schemeClr val="tx1"/>
                </a:solidFill>
                <a:effectLst/>
                <a:latin typeface="+mn-lt"/>
                <a:ea typeface="+mn-ea"/>
                <a:cs typeface="+mn-cs"/>
              </a:rPr>
              <a:t>to complete </a:t>
            </a:r>
            <a:r>
              <a:rPr lang="en-US" sz="1200" kern="1200" baseline="0" dirty="0">
                <a:solidFill>
                  <a:schemeClr val="tx1"/>
                </a:solidFill>
                <a:effectLst/>
                <a:latin typeface="+mn-lt"/>
                <a:ea typeface="+mn-ea"/>
                <a:cs typeface="+mn-cs"/>
              </a:rPr>
              <a:t>with folks (which we’ll go over in a little bit) are linked directly to the data we have to report and to the information we need to help us </a:t>
            </a:r>
            <a:r>
              <a:rPr lang="en-US" sz="1200" kern="1200" baseline="0" dirty="0" smtClean="0">
                <a:solidFill>
                  <a:schemeClr val="tx1"/>
                </a:solidFill>
                <a:effectLst/>
                <a:latin typeface="+mn-lt"/>
                <a:ea typeface="+mn-ea"/>
                <a:cs typeface="+mn-cs"/>
              </a:rPr>
              <a:t>plan our programs locally.” </a:t>
            </a:r>
          </a:p>
          <a:p>
            <a:pPr marL="0" indent="0">
              <a:buFont typeface="Webdings" panose="05030102010509060703" pitchFamily="18" charset="2"/>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5</a:t>
            </a:fld>
            <a:endParaRPr lang="en-US" dirty="0"/>
          </a:p>
        </p:txBody>
      </p:sp>
    </p:spTree>
    <p:extLst>
      <p:ext uri="{BB962C8B-B14F-4D97-AF65-F5344CB8AC3E}">
        <p14:creationId xmlns:p14="http://schemas.microsoft.com/office/powerpoint/2010/main" val="1743787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slide gives </a:t>
            </a:r>
            <a:r>
              <a:rPr lang="en-US" sz="1200" kern="1200" dirty="0" smtClean="0">
                <a:solidFill>
                  <a:schemeClr val="tx1"/>
                </a:solidFill>
                <a:effectLst/>
                <a:latin typeface="+mn-lt"/>
                <a:ea typeface="+mn-ea"/>
                <a:cs typeface="+mn-cs"/>
              </a:rPr>
              <a:t>a</a:t>
            </a:r>
            <a:r>
              <a:rPr lang="en-US" sz="1200" kern="1200" baseline="0" dirty="0" smtClean="0">
                <a:solidFill>
                  <a:schemeClr val="tx1"/>
                </a:solidFill>
                <a:effectLst/>
                <a:latin typeface="+mn-lt"/>
                <a:ea typeface="+mn-ea"/>
                <a:cs typeface="+mn-cs"/>
              </a:rPr>
              <a:t> </a:t>
            </a:r>
            <a:r>
              <a:rPr lang="en-US" sz="1200" b="1" kern="1200" baseline="0" dirty="0" smtClean="0">
                <a:solidFill>
                  <a:schemeClr val="tx1"/>
                </a:solidFill>
                <a:effectLst/>
                <a:latin typeface="+mn-lt"/>
                <a:ea typeface="+mn-ea"/>
                <a:cs typeface="+mn-cs"/>
              </a:rPr>
              <a:t>brief</a:t>
            </a:r>
            <a:r>
              <a:rPr lang="en-US" sz="1200" kern="1200" dirty="0" smtClean="0">
                <a:solidFill>
                  <a:schemeClr val="tx1"/>
                </a:solidFill>
                <a:effectLst/>
                <a:latin typeface="+mn-lt"/>
                <a:ea typeface="+mn-ea"/>
                <a:cs typeface="+mn-cs"/>
              </a:rPr>
              <a:t> </a:t>
            </a:r>
            <a:r>
              <a:rPr lang="en-US" sz="1200" b="1" kern="1200" dirty="0">
                <a:solidFill>
                  <a:schemeClr val="tx1"/>
                </a:solidFill>
                <a:effectLst/>
                <a:latin typeface="+mn-lt"/>
                <a:ea typeface="+mn-ea"/>
                <a:cs typeface="+mn-cs"/>
              </a:rPr>
              <a:t>definition</a:t>
            </a:r>
            <a:r>
              <a:rPr lang="en-US" sz="1200" kern="1200" dirty="0">
                <a:solidFill>
                  <a:schemeClr val="tx1"/>
                </a:solidFill>
                <a:effectLst/>
                <a:latin typeface="+mn-lt"/>
                <a:ea typeface="+mn-ea"/>
                <a:cs typeface="+mn-cs"/>
              </a:rPr>
              <a:t> of sheltered and unsheltered homelessness</a:t>
            </a:r>
            <a:r>
              <a:rPr lang="en-US" sz="1200" kern="1200" dirty="0" smtClean="0">
                <a:solidFill>
                  <a:schemeClr val="tx1"/>
                </a:solidFill>
                <a:effectLst/>
                <a:latin typeface="+mn-lt"/>
                <a:ea typeface="+mn-ea"/>
                <a:cs typeface="+mn-cs"/>
              </a:rPr>
              <a:t>. This </a:t>
            </a:r>
            <a:r>
              <a:rPr lang="en-US" sz="1200" kern="1200" dirty="0">
                <a:solidFill>
                  <a:schemeClr val="tx1"/>
                </a:solidFill>
                <a:effectLst/>
                <a:latin typeface="+mn-lt"/>
                <a:ea typeface="+mn-ea"/>
                <a:cs typeface="+mn-cs"/>
              </a:rPr>
              <a:t>is your first opportunity to help volunteers see the bigger picture of where their efforts will fit into your CoC’s larger PIT count efforts. The concept that there is a formal definition of “homeless” may be new to your volunteers, so it may be helpful to </a:t>
            </a:r>
            <a:r>
              <a:rPr lang="en-US" sz="1200" kern="1200" dirty="0" smtClean="0">
                <a:solidFill>
                  <a:schemeClr val="tx1"/>
                </a:solidFill>
                <a:effectLst/>
                <a:latin typeface="+mn-lt"/>
                <a:ea typeface="+mn-ea"/>
                <a:cs typeface="+mn-cs"/>
              </a:rPr>
              <a:t>start your explanation </a:t>
            </a:r>
            <a:r>
              <a:rPr lang="en-US" sz="1200" kern="1200" dirty="0">
                <a:solidFill>
                  <a:schemeClr val="tx1"/>
                </a:solidFill>
                <a:effectLst/>
                <a:latin typeface="+mn-lt"/>
                <a:ea typeface="+mn-ea"/>
                <a:cs typeface="+mn-cs"/>
              </a:rPr>
              <a:t>from the </a:t>
            </a:r>
            <a:r>
              <a:rPr lang="en-US" sz="1200" kern="1200" dirty="0" smtClean="0">
                <a:solidFill>
                  <a:schemeClr val="tx1"/>
                </a:solidFill>
                <a:effectLst/>
                <a:latin typeface="+mn-lt"/>
                <a:ea typeface="+mn-ea"/>
                <a:cs typeface="+mn-cs"/>
              </a:rPr>
              <a:t>beginning </a:t>
            </a:r>
          </a:p>
          <a:p>
            <a:pPr marL="171450" indent="-171450">
              <a:buFont typeface="Webdings" panose="05030102010509060703" pitchFamily="18" charset="2"/>
              <a:buChar char="i"/>
            </a:pPr>
            <a:endParaRPr lang="en-US" sz="1200" kern="1200" dirty="0" smtClean="0">
              <a:solidFill>
                <a:schemeClr val="tx1"/>
              </a:solidFill>
              <a:effectLst/>
              <a:latin typeface="+mn-lt"/>
              <a:ea typeface="+mn-ea"/>
              <a:cs typeface="+mn-cs"/>
            </a:endParaRPr>
          </a:p>
          <a:p>
            <a:pPr marL="171450" indent="-171450">
              <a:buFont typeface="Webdings" panose="05030102010509060703" pitchFamily="18" charset="2"/>
              <a:buChar char="("/>
            </a:pPr>
            <a:r>
              <a:rPr lang="en-US" sz="1200" kern="1200" dirty="0" smtClean="0">
                <a:solidFill>
                  <a:schemeClr val="tx1"/>
                </a:solidFill>
                <a:effectLst/>
                <a:latin typeface="+mn-lt"/>
                <a:ea typeface="+mn-ea"/>
                <a:cs typeface="+mn-cs"/>
              </a:rPr>
              <a:t>“</a:t>
            </a:r>
            <a:r>
              <a:rPr lang="en-US" sz="1200" kern="1200" dirty="0">
                <a:solidFill>
                  <a:schemeClr val="tx1"/>
                </a:solidFill>
                <a:effectLst/>
                <a:latin typeface="+mn-lt"/>
                <a:ea typeface="+mn-ea"/>
                <a:cs typeface="+mn-cs"/>
              </a:rPr>
              <a:t>The PIT count includes a literal count of people who are experiencing homelessness. There is </a:t>
            </a:r>
            <a:r>
              <a:rPr lang="en-US" sz="1200" kern="1200" dirty="0" smtClean="0">
                <a:solidFill>
                  <a:schemeClr val="tx1"/>
                </a:solidFill>
                <a:effectLst/>
                <a:latin typeface="+mn-lt"/>
                <a:ea typeface="+mn-ea"/>
                <a:cs typeface="+mn-cs"/>
              </a:rPr>
              <a:t>a specific </a:t>
            </a:r>
            <a:r>
              <a:rPr lang="en-US" sz="1200" kern="1200" dirty="0">
                <a:solidFill>
                  <a:schemeClr val="tx1"/>
                </a:solidFill>
                <a:effectLst/>
                <a:latin typeface="+mn-lt"/>
                <a:ea typeface="+mn-ea"/>
                <a:cs typeface="+mn-cs"/>
              </a:rPr>
              <a:t>formal definition of homelessness set by </a:t>
            </a:r>
            <a:r>
              <a:rPr lang="en-US" sz="1200" kern="1200" dirty="0" smtClean="0">
                <a:solidFill>
                  <a:schemeClr val="tx1"/>
                </a:solidFill>
                <a:effectLst/>
                <a:latin typeface="+mn-lt"/>
                <a:ea typeface="+mn-ea"/>
                <a:cs typeface="+mn-cs"/>
              </a:rPr>
              <a:t>HUD, </a:t>
            </a:r>
            <a:r>
              <a:rPr lang="en-US" sz="1200" kern="1200" dirty="0">
                <a:solidFill>
                  <a:schemeClr val="tx1"/>
                </a:solidFill>
                <a:effectLst/>
                <a:latin typeface="+mn-lt"/>
                <a:ea typeface="+mn-ea"/>
                <a:cs typeface="+mn-cs"/>
              </a:rPr>
              <a:t>and, </a:t>
            </a:r>
            <a:r>
              <a:rPr lang="en-US" dirty="0"/>
              <a:t>for the purpose of the PIT count, </a:t>
            </a:r>
            <a:r>
              <a:rPr lang="en-US" sz="1200" kern="1200" dirty="0">
                <a:solidFill>
                  <a:schemeClr val="tx1"/>
                </a:solidFill>
                <a:effectLst/>
                <a:latin typeface="+mn-lt"/>
                <a:ea typeface="+mn-ea"/>
                <a:cs typeface="+mn-cs"/>
              </a:rPr>
              <a:t>it includes two main types of homelessness: </a:t>
            </a:r>
            <a:r>
              <a:rPr lang="en-US" sz="1200" kern="1200" dirty="0" smtClean="0">
                <a:solidFill>
                  <a:schemeClr val="tx1"/>
                </a:solidFill>
                <a:effectLst/>
                <a:latin typeface="+mn-lt"/>
                <a:ea typeface="+mn-ea"/>
                <a:cs typeface="+mn-cs"/>
              </a:rPr>
              <a:t>unsheltered and sheltered. Unsheltered people are individuals or families whose</a:t>
            </a:r>
            <a:r>
              <a:rPr lang="en-US" sz="1200" kern="1200" baseline="0" dirty="0" smtClean="0">
                <a:solidFill>
                  <a:schemeClr val="tx1"/>
                </a:solidFill>
                <a:effectLst/>
                <a:latin typeface="+mn-lt"/>
                <a:ea typeface="+mn-ea"/>
                <a:cs typeface="+mn-cs"/>
              </a:rPr>
              <a:t> primary nighttime residence is a public place not meant for human habitation. We’ll give you a few examples of these on the next slide. Sheltered people are individuals or families residing in a place that is dedicated to serving people who would otherwise be unsheltered.</a:t>
            </a:r>
            <a:r>
              <a:rPr lang="en-US" sz="1200" kern="1200" dirty="0" smtClean="0">
                <a:solidFill>
                  <a:schemeClr val="tx1"/>
                </a:solidFill>
                <a:effectLst/>
                <a:latin typeface="+mn-lt"/>
                <a:ea typeface="+mn-ea"/>
                <a:cs typeface="+mn-cs"/>
              </a:rPr>
              <a:t>” </a:t>
            </a:r>
          </a:p>
          <a:p>
            <a:pPr marL="0" indent="0">
              <a:buFont typeface="Webdings" panose="05030102010509060703" pitchFamily="18" charset="2"/>
              <a:buNone/>
            </a:pPr>
            <a:endParaRPr lang="en-US"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
              <a:tabLst/>
              <a:defRPr/>
            </a:pPr>
            <a:r>
              <a:rPr lang="en-US" sz="1200" kern="1200" dirty="0" smtClean="0">
                <a:solidFill>
                  <a:schemeClr val="tx1"/>
                </a:solidFill>
                <a:effectLst/>
                <a:latin typeface="+mn-lt"/>
                <a:ea typeface="+mn-ea"/>
                <a:cs typeface="+mn-cs"/>
              </a:rPr>
              <a:t>The full homeless definition is hyperlinked in blue text.</a:t>
            </a:r>
          </a:p>
          <a:p>
            <a:pPr marL="0" marR="0" lvl="0" indent="0" algn="l" defTabSz="914400" rtl="0" eaLnBrk="1" fontAlgn="auto" latinLnBrk="0" hangingPunct="1">
              <a:lnSpc>
                <a:spcPct val="100000"/>
              </a:lnSpc>
              <a:spcBef>
                <a:spcPts val="0"/>
              </a:spcBef>
              <a:spcAft>
                <a:spcPts val="0"/>
              </a:spcAft>
              <a:buClrTx/>
              <a:buSzTx/>
              <a:buFont typeface="Webdings" panose="05030102010509060703" pitchFamily="18" charset="2"/>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ebdings" panose="05030102010509060703" pitchFamily="18" charset="2"/>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Webdings" panose="05030102010509060703" pitchFamily="18" charset="2"/>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6</a:t>
            </a:fld>
            <a:endParaRPr lang="en-US" dirty="0"/>
          </a:p>
        </p:txBody>
      </p:sp>
    </p:spTree>
    <p:extLst>
      <p:ext uri="{BB962C8B-B14F-4D97-AF65-F5344CB8AC3E}">
        <p14:creationId xmlns:p14="http://schemas.microsoft.com/office/powerpoint/2010/main" val="3677905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rPr>
              <a:t>This slide gives </a:t>
            </a:r>
            <a:r>
              <a:rPr lang="en-US" sz="1200" b="1" kern="1200" dirty="0" smtClean="0">
                <a:solidFill>
                  <a:schemeClr val="tx1"/>
                </a:solidFill>
                <a:effectLst/>
                <a:latin typeface="+mn-lt"/>
                <a:ea typeface="+mn-ea"/>
                <a:cs typeface="+mn-cs"/>
              </a:rPr>
              <a:t>examples of locations</a:t>
            </a:r>
            <a:r>
              <a:rPr lang="en-US" sz="1200" kern="1200" dirty="0" smtClean="0">
                <a:solidFill>
                  <a:schemeClr val="tx1"/>
                </a:solidFill>
                <a:effectLst/>
                <a:latin typeface="+mn-lt"/>
                <a:ea typeface="+mn-ea"/>
                <a:cs typeface="+mn-cs"/>
              </a:rPr>
              <a:t> where people might be experiencing sheltered or unsheltered homelessness. </a:t>
            </a:r>
          </a:p>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rPr>
              <a:t>You might consider asking people if they can think of other examples and addressing whether those locations would be considered sheltered, unsheltered, or neither. </a:t>
            </a:r>
          </a:p>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rPr>
              <a:t>It is also important to ensure that people understand that individuals or families who are staying</a:t>
            </a:r>
            <a:r>
              <a:rPr lang="en-US" sz="1200" kern="1200" baseline="0" dirty="0" smtClean="0">
                <a:solidFill>
                  <a:schemeClr val="tx1"/>
                </a:solidFill>
                <a:effectLst/>
                <a:latin typeface="+mn-lt"/>
                <a:ea typeface="+mn-ea"/>
                <a:cs typeface="+mn-cs"/>
              </a:rPr>
              <a:t> with friends or family or couch surfing do not meet HUD’s definition of homeless. </a:t>
            </a:r>
            <a:r>
              <a:rPr lang="en-US" sz="1200" b="1" kern="1200" baseline="0" dirty="0" smtClean="0">
                <a:solidFill>
                  <a:schemeClr val="tx1"/>
                </a:solidFill>
                <a:effectLst/>
                <a:latin typeface="+mn-lt"/>
                <a:ea typeface="+mn-ea"/>
                <a:cs typeface="+mn-cs"/>
              </a:rPr>
              <a:t>Unless your CoC asks volunteers to survey people who are unstably housed but not homeless for local planning purposes, volunteers should be clearly instructed to verify literal homeless status at the start of any data collection.</a:t>
            </a:r>
            <a:endParaRPr lang="en-US" sz="1200" b="1" kern="1200" dirty="0" smtClean="0">
              <a:solidFill>
                <a:schemeClr val="tx1"/>
              </a:solidFill>
              <a:effectLst/>
              <a:latin typeface="+mn-lt"/>
              <a:ea typeface="+mn-ea"/>
              <a:cs typeface="+mn-cs"/>
            </a:endParaRPr>
          </a:p>
          <a:p>
            <a:pPr marL="0" indent="0">
              <a:buFont typeface="Webdings" panose="05030102010509060703" pitchFamily="18" charset="2"/>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7</a:t>
            </a:fld>
            <a:endParaRPr lang="en-US" dirty="0"/>
          </a:p>
        </p:txBody>
      </p:sp>
    </p:spTree>
    <p:extLst>
      <p:ext uri="{BB962C8B-B14F-4D97-AF65-F5344CB8AC3E}">
        <p14:creationId xmlns:p14="http://schemas.microsoft.com/office/powerpoint/2010/main" val="539746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rPr>
              <a:t>As noted in the slide</a:t>
            </a:r>
            <a:r>
              <a:rPr lang="en-US" sz="1200" kern="1200" baseline="0" dirty="0" smtClean="0">
                <a:solidFill>
                  <a:schemeClr val="tx1"/>
                </a:solidFill>
                <a:effectLst/>
                <a:latin typeface="+mn-lt"/>
                <a:ea typeface="+mn-ea"/>
                <a:cs typeface="+mn-cs"/>
              </a:rPr>
              <a:t> title</a:t>
            </a:r>
            <a:r>
              <a:rPr lang="en-US" sz="1200" kern="1200" dirty="0" smtClean="0">
                <a:solidFill>
                  <a:schemeClr val="tx1"/>
                </a:solidFill>
                <a:effectLst/>
                <a:latin typeface="+mn-lt"/>
                <a:ea typeface="+mn-ea"/>
                <a:cs typeface="+mn-cs"/>
              </a:rPr>
              <a:t>, this sample volunteer training is geared toward training volunteers to help with your </a:t>
            </a:r>
            <a:r>
              <a:rPr lang="en-US" sz="1200" b="1" kern="1200" dirty="0" smtClean="0">
                <a:solidFill>
                  <a:schemeClr val="tx1"/>
                </a:solidFill>
                <a:effectLst/>
                <a:latin typeface="+mn-lt"/>
                <a:ea typeface="+mn-ea"/>
                <a:cs typeface="+mn-cs"/>
              </a:rPr>
              <a:t>unsheltered</a:t>
            </a:r>
            <a:r>
              <a:rPr lang="en-US" sz="1200" kern="1200" dirty="0" smtClean="0">
                <a:solidFill>
                  <a:schemeClr val="tx1"/>
                </a:solidFill>
                <a:effectLst/>
                <a:latin typeface="+mn-lt"/>
                <a:ea typeface="+mn-ea"/>
                <a:cs typeface="+mn-cs"/>
              </a:rPr>
              <a:t> PIT count. This slide is identical to the prior slide, except that the “sheltered” example locations are greyed out, leaving only the “unsheltered” locations in color. This is meant to highlight for your volunteers where their efforts will be concentrated. The next section, “Your Role,” covers their part of the unsheltered PIT count in more depth.</a:t>
            </a:r>
          </a:p>
          <a:p>
            <a:pPr marL="0" indent="0">
              <a:buFont typeface="Webdings" panose="05030102010509060703" pitchFamily="18" charset="2"/>
              <a:buNone/>
            </a:pPr>
            <a:endParaRPr lang="en-US" sz="1200" kern="1200" dirty="0" smtClean="0">
              <a:solidFill>
                <a:schemeClr val="tx1"/>
              </a:solidFill>
              <a:effectLst/>
              <a:latin typeface="+mn-lt"/>
              <a:ea typeface="+mn-ea"/>
              <a:cs typeface="+mn-cs"/>
            </a:endParaRPr>
          </a:p>
          <a:p>
            <a:pPr marL="171450" indent="-171450">
              <a:buFont typeface="Webdings" panose="05030102010509060703" pitchFamily="18" charset="2"/>
              <a:buChar char="("/>
            </a:pPr>
            <a:r>
              <a:rPr lang="en-US" sz="1200" kern="1200" dirty="0" smtClean="0">
                <a:solidFill>
                  <a:schemeClr val="tx1"/>
                </a:solidFill>
                <a:effectLst/>
                <a:latin typeface="+mn-lt"/>
                <a:ea typeface="+mn-ea"/>
                <a:cs typeface="+mn-cs"/>
              </a:rPr>
              <a:t>“Your role will be to help us conduct our unsheltered PIT count. This means that you will be speaking with people who are sleeping in places like those listed on the right side of the slide– cars, parks, abandoned buildings, bus or train stations, airports, camping grounds, bus benches, and street corners. We’ll get to the specifics of where you and your team will go during the PIT count in a little bit, but for now, just keep in mind that you’ll be interacting with folks in unsheltered locations.”</a:t>
            </a:r>
          </a:p>
          <a:p>
            <a:pPr marL="0" indent="0">
              <a:buFont typeface="Webdings" panose="05030102010509060703" pitchFamily="18" charset="2"/>
              <a:buNone/>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BB6F4AE-9FD2-408F-8EB3-7426F3D5A079}" type="slidenum">
              <a:rPr lang="en-US" smtClean="0"/>
              <a:t>8</a:t>
            </a:fld>
            <a:endParaRPr lang="en-US" dirty="0"/>
          </a:p>
        </p:txBody>
      </p:sp>
    </p:spTree>
    <p:extLst>
      <p:ext uri="{BB962C8B-B14F-4D97-AF65-F5344CB8AC3E}">
        <p14:creationId xmlns:p14="http://schemas.microsoft.com/office/powerpoint/2010/main" val="12064801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i"/>
            </a:pPr>
            <a:r>
              <a:rPr lang="en-US" sz="1200" kern="1200" dirty="0" smtClean="0">
                <a:solidFill>
                  <a:schemeClr val="tx1"/>
                </a:solidFill>
                <a:effectLst/>
                <a:latin typeface="+mn-lt"/>
                <a:ea typeface="+mn-ea"/>
                <a:cs typeface="+mn-cs"/>
                <a:sym typeface="Webdings" panose="05030102010509060703" pitchFamily="18" charset="2"/>
              </a:rPr>
              <a:t>This slide outlines 3 main reasons that CoCs conduct the PIT count:</a:t>
            </a:r>
            <a:r>
              <a:rPr lang="en-US" sz="1200" kern="1200" baseline="0" dirty="0" smtClean="0">
                <a:solidFill>
                  <a:schemeClr val="tx1"/>
                </a:solidFill>
                <a:effectLst/>
                <a:latin typeface="+mn-lt"/>
                <a:ea typeface="+mn-ea"/>
                <a:cs typeface="+mn-cs"/>
                <a:sym typeface="Webdings" panose="05030102010509060703" pitchFamily="18" charset="2"/>
              </a:rPr>
              <a:t> to monitor how homelessness changes from year to year, to assist with local planning efforts, and to meet HUD’s requirements. You can add to or change these as you see fit. </a:t>
            </a:r>
          </a:p>
          <a:p>
            <a:pPr marL="171450" indent="-171450">
              <a:buFont typeface="Webdings" panose="05030102010509060703" pitchFamily="18" charset="2"/>
              <a:buChar char="i"/>
            </a:pPr>
            <a:r>
              <a:rPr lang="en-US" sz="1200" kern="1200" baseline="0" dirty="0" smtClean="0">
                <a:solidFill>
                  <a:schemeClr val="tx1"/>
                </a:solidFill>
                <a:effectLst/>
                <a:latin typeface="+mn-lt"/>
                <a:ea typeface="+mn-ea"/>
                <a:cs typeface="+mn-cs"/>
                <a:sym typeface="Webdings" panose="05030102010509060703" pitchFamily="18" charset="2"/>
              </a:rPr>
              <a:t>Note that this slide uses a Smart Art graphic. To add to it, click anywhere in the current graphic, and expand the Smart Art dialog box to change or add more text. If you add another bullet point, you will likely want to add an icon or other image in the circle to the left, similar to those included in the 3 points currently listed above. To do this, double click the circle that requires a new icon. From there, you can either do an image search online or upload an image saved to your computer. We found all of the icons included in the sample graphic above by searching in the default “Bing image search” option, then checking the “Creative Commons only“ box.</a:t>
            </a:r>
          </a:p>
          <a:p>
            <a:pPr marL="171450" indent="-171450">
              <a:buFont typeface="Webdings" panose="05030102010509060703" pitchFamily="18" charset="2"/>
              <a:buChar char="i"/>
            </a:pPr>
            <a:r>
              <a:rPr lang="en-US" sz="1200" kern="1200" baseline="0" dirty="0" smtClean="0">
                <a:solidFill>
                  <a:schemeClr val="tx1"/>
                </a:solidFill>
                <a:effectLst/>
                <a:latin typeface="+mn-lt"/>
                <a:ea typeface="+mn-ea"/>
                <a:cs typeface="+mn-cs"/>
                <a:sym typeface="Webdings" panose="05030102010509060703" pitchFamily="18" charset="2"/>
              </a:rPr>
              <a:t>You may consider also telling volunteers about where the PIT count data go and how your CoC uses PIT count data to inform system planning. All </a:t>
            </a:r>
            <a:r>
              <a:rPr lang="en-US" sz="1200" i="1" kern="1200" baseline="0" dirty="0" smtClean="0">
                <a:solidFill>
                  <a:schemeClr val="tx1"/>
                </a:solidFill>
                <a:effectLst/>
                <a:latin typeface="+mn-lt"/>
                <a:ea typeface="+mn-ea"/>
                <a:cs typeface="+mn-cs"/>
                <a:sym typeface="Webdings" panose="05030102010509060703" pitchFamily="18" charset="2"/>
              </a:rPr>
              <a:t>Annual Homeless Assessment Report (AHAR)</a:t>
            </a:r>
            <a:r>
              <a:rPr lang="en-US" sz="1200" i="0" kern="1200" baseline="0" dirty="0" smtClean="0">
                <a:solidFill>
                  <a:schemeClr val="tx1"/>
                </a:solidFill>
                <a:effectLst/>
                <a:latin typeface="+mn-lt"/>
                <a:ea typeface="+mn-ea"/>
                <a:cs typeface="+mn-cs"/>
                <a:sym typeface="Webdings" panose="05030102010509060703" pitchFamily="18" charset="2"/>
              </a:rPr>
              <a:t> data and reports can be found on </a:t>
            </a:r>
            <a:r>
              <a:rPr lang="en-US" sz="1200" i="0" kern="1200" baseline="0" smtClean="0">
                <a:solidFill>
                  <a:schemeClr val="tx1"/>
                </a:solidFill>
                <a:effectLst/>
                <a:latin typeface="+mn-lt"/>
                <a:ea typeface="+mn-ea"/>
                <a:cs typeface="+mn-cs"/>
                <a:sym typeface="Webdings" panose="05030102010509060703" pitchFamily="18" charset="2"/>
              </a:rPr>
              <a:t>HUD Exchange: </a:t>
            </a:r>
            <a:r>
              <a:rPr lang="en-US" smtClean="0">
                <a:hlinkClick r:id="rId3"/>
              </a:rPr>
              <a:t>https://www.hudexchange.info/homelessness-assistance/ahar/#2018-reports</a:t>
            </a:r>
            <a:endParaRPr lang="en-US" sz="1200" kern="1200" baseline="0" dirty="0" smtClean="0">
              <a:solidFill>
                <a:schemeClr val="tx1"/>
              </a:solidFill>
              <a:effectLst/>
              <a:latin typeface="+mn-lt"/>
              <a:ea typeface="+mn-ea"/>
              <a:cs typeface="+mn-cs"/>
              <a:sym typeface="Webdings" panose="05030102010509060703" pitchFamily="18" charset="2"/>
            </a:endParaRPr>
          </a:p>
          <a:p>
            <a:pPr marL="171450" indent="-171450">
              <a:buFont typeface="Webdings" panose="05030102010509060703" pitchFamily="18" charset="2"/>
              <a:buChar char="i"/>
            </a:pPr>
            <a:endParaRPr lang="en-US" dirty="0"/>
          </a:p>
        </p:txBody>
      </p:sp>
      <p:sp>
        <p:nvSpPr>
          <p:cNvPr id="4" name="Slide Number Placeholder 3"/>
          <p:cNvSpPr>
            <a:spLocks noGrp="1"/>
          </p:cNvSpPr>
          <p:nvPr>
            <p:ph type="sldNum" sz="quarter" idx="10"/>
          </p:nvPr>
        </p:nvSpPr>
        <p:spPr/>
        <p:txBody>
          <a:bodyPr/>
          <a:lstStyle/>
          <a:p>
            <a:fld id="{9BB6F4AE-9FD2-408F-8EB3-7426F3D5A079}" type="slidenum">
              <a:rPr lang="en-US" smtClean="0"/>
              <a:t>9</a:t>
            </a:fld>
            <a:endParaRPr lang="en-US" dirty="0"/>
          </a:p>
        </p:txBody>
      </p:sp>
    </p:spTree>
    <p:extLst>
      <p:ext uri="{BB962C8B-B14F-4D97-AF65-F5344CB8AC3E}">
        <p14:creationId xmlns:p14="http://schemas.microsoft.com/office/powerpoint/2010/main" val="2936472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29696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102599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2492241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64842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1715148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1789905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82281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193328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2417331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1395903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8D2DC-43D8-4DB3-A221-49BC2731A523}" type="datetimeFigureOut">
              <a:rPr lang="en-US" smtClean="0"/>
              <a:t>9/18/2019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B86F75-0487-4B3C-ACB1-37B8236C7EC2}" type="slidenum">
              <a:rPr lang="en-US" smtClean="0"/>
              <a:t>‹#›</a:t>
            </a:fld>
            <a:endParaRPr lang="en-US" dirty="0"/>
          </a:p>
        </p:txBody>
      </p:sp>
    </p:spTree>
    <p:extLst>
      <p:ext uri="{BB962C8B-B14F-4D97-AF65-F5344CB8AC3E}">
        <p14:creationId xmlns:p14="http://schemas.microsoft.com/office/powerpoint/2010/main" val="3787114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E8D2DC-43D8-4DB3-A221-49BC2731A523}" type="datetimeFigureOut">
              <a:rPr lang="en-US" smtClean="0"/>
              <a:t>9/18/2019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86F75-0487-4B3C-ACB1-37B8236C7EC2}" type="slidenum">
              <a:rPr lang="en-US" smtClean="0"/>
              <a:t>‹#›</a:t>
            </a:fld>
            <a:endParaRPr lang="en-US" dirty="0"/>
          </a:p>
        </p:txBody>
      </p:sp>
    </p:spTree>
    <p:extLst>
      <p:ext uri="{BB962C8B-B14F-4D97-AF65-F5344CB8AC3E}">
        <p14:creationId xmlns:p14="http://schemas.microsoft.com/office/powerpoint/2010/main" val="321214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udexchange.info/resource/5864/pit-count-volunteer-training-toolki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hudexchange.info/program-support/my-questio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hudexchange.info/homelessness-assistance/ahar/#2017-reports"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hyperlink" Target="https://www.hudexchange.info/resource/4036/point-in-time-count-methodology-guide/"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hudexchange.info/resources/documents/HEARTH_HomelessDefinition_FinalRule.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NOTE </a:t>
            </a:r>
            <a:r>
              <a:rPr lang="en-US" b="1" dirty="0">
                <a:solidFill>
                  <a:srgbClr val="FFFF00"/>
                </a:solidFill>
              </a:rPr>
              <a:t>TO CoCs USING THIS SLIDE DECK</a:t>
            </a:r>
          </a:p>
        </p:txBody>
      </p:sp>
      <p:sp>
        <p:nvSpPr>
          <p:cNvPr id="15" name="Content Placeholder 2" descr="Note to CoCs Using this slide deck."/>
          <p:cNvSpPr>
            <a:spLocks noGrp="1"/>
          </p:cNvSpPr>
          <p:nvPr>
            <p:ph idx="1"/>
          </p:nvPr>
        </p:nvSpPr>
        <p:spPr>
          <a:xfrm>
            <a:off x="734028" y="1721453"/>
            <a:ext cx="10515600" cy="4351338"/>
          </a:xfrm>
        </p:spPr>
        <p:txBody>
          <a:bodyPr>
            <a:normAutofit fontScale="92500" lnSpcReduction="10000"/>
          </a:bodyPr>
          <a:lstStyle/>
          <a:p>
            <a:r>
              <a:rPr lang="en-US" dirty="0">
                <a:solidFill>
                  <a:schemeClr val="bg1"/>
                </a:solidFill>
              </a:rPr>
              <a:t>This slide is not meant to be used when training PIT count volunteers. It is here to ensure that you, </a:t>
            </a:r>
            <a:r>
              <a:rPr lang="en-US" dirty="0" smtClean="0">
                <a:solidFill>
                  <a:schemeClr val="bg1"/>
                </a:solidFill>
              </a:rPr>
              <a:t>the </a:t>
            </a:r>
            <a:r>
              <a:rPr lang="en-US" dirty="0">
                <a:solidFill>
                  <a:schemeClr val="bg1"/>
                </a:solidFill>
              </a:rPr>
              <a:t>one providing the training, are aware of the other resources that go with this sample slide deck</a:t>
            </a:r>
            <a:r>
              <a:rPr lang="en-US" dirty="0" smtClean="0">
                <a:solidFill>
                  <a:schemeClr val="bg1"/>
                </a:solidFill>
              </a:rPr>
              <a:t>.</a:t>
            </a:r>
            <a:endParaRPr lang="en-US" dirty="0">
              <a:solidFill>
                <a:schemeClr val="bg1"/>
              </a:solidFill>
            </a:endParaRPr>
          </a:p>
          <a:p>
            <a:r>
              <a:rPr lang="en-US" dirty="0">
                <a:solidFill>
                  <a:schemeClr val="bg1"/>
                </a:solidFill>
              </a:rPr>
              <a:t>There are companion resources to this slide deck available on the </a:t>
            </a:r>
            <a:r>
              <a:rPr lang="en-US" b="1" u="sng" dirty="0">
                <a:hlinkClick r:id="rId3" tooltip="PIT Count Volunteer Training Toolkit"/>
              </a:rPr>
              <a:t>PIT Count Volunteer Training Toolkit</a:t>
            </a:r>
            <a:r>
              <a:rPr lang="en-US" dirty="0"/>
              <a:t> </a:t>
            </a:r>
            <a:r>
              <a:rPr lang="en-US" dirty="0" smtClean="0">
                <a:solidFill>
                  <a:schemeClr val="bg1"/>
                </a:solidFill>
              </a:rPr>
              <a:t>on the HUD Exchange. </a:t>
            </a:r>
            <a:endParaRPr lang="en-US" dirty="0">
              <a:solidFill>
                <a:schemeClr val="bg1"/>
              </a:solidFill>
            </a:endParaRPr>
          </a:p>
          <a:p>
            <a:r>
              <a:rPr lang="en-US" dirty="0" smtClean="0">
                <a:solidFill>
                  <a:schemeClr val="bg1"/>
                </a:solidFill>
              </a:rPr>
              <a:t>CoCs </a:t>
            </a:r>
            <a:r>
              <a:rPr lang="en-US" dirty="0">
                <a:solidFill>
                  <a:schemeClr val="bg1"/>
                </a:solidFill>
              </a:rPr>
              <a:t>are encouraged to change any content in this slide deck as they see fit. Note that any </a:t>
            </a:r>
            <a:r>
              <a:rPr lang="en-US" dirty="0">
                <a:solidFill>
                  <a:srgbClr val="FF0000"/>
                </a:solidFill>
              </a:rPr>
              <a:t>red text </a:t>
            </a:r>
            <a:r>
              <a:rPr lang="en-US" dirty="0">
                <a:solidFill>
                  <a:schemeClr val="bg1"/>
                </a:solidFill>
              </a:rPr>
              <a:t>in this PowerPoint indicates a place that requires locally-specific content.</a:t>
            </a:r>
          </a:p>
          <a:p>
            <a:r>
              <a:rPr lang="en-US" dirty="0">
                <a:solidFill>
                  <a:schemeClr val="bg1"/>
                </a:solidFill>
              </a:rPr>
              <a:t>To send feedback on this tool and its associated resources, please submit </a:t>
            </a:r>
            <a:r>
              <a:rPr lang="en-US" dirty="0" smtClean="0">
                <a:solidFill>
                  <a:schemeClr val="bg1"/>
                </a:solidFill>
              </a:rPr>
              <a:t>a question through the </a:t>
            </a:r>
            <a:r>
              <a:rPr lang="en-US" dirty="0">
                <a:solidFill>
                  <a:schemeClr val="bg1"/>
                </a:solidFill>
              </a:rPr>
              <a:t>Ask-a-Question </a:t>
            </a:r>
            <a:r>
              <a:rPr lang="en-US" dirty="0" smtClean="0">
                <a:solidFill>
                  <a:schemeClr val="bg1"/>
                </a:solidFill>
              </a:rPr>
              <a:t>feature on </a:t>
            </a:r>
            <a:r>
              <a:rPr lang="en-US" dirty="0">
                <a:solidFill>
                  <a:schemeClr val="bg1"/>
                </a:solidFill>
              </a:rPr>
              <a:t>the HUD Exchange: </a:t>
            </a:r>
            <a:r>
              <a:rPr lang="en-US" dirty="0">
                <a:solidFill>
                  <a:schemeClr val="bg1"/>
                </a:solidFill>
                <a:hlinkClick r:id="rId4" tooltip="HUD Exchange information program support."/>
              </a:rPr>
              <a:t>https://www.hudexchange.info/program-support/my-question/</a:t>
            </a:r>
            <a:r>
              <a:rPr lang="en-US" dirty="0">
                <a:solidFill>
                  <a:schemeClr val="bg1"/>
                </a:solidFill>
              </a:rPr>
              <a:t> </a:t>
            </a:r>
            <a:endParaRPr lang="en-US" dirty="0">
              <a:solidFill>
                <a:schemeClr val="accent2"/>
              </a:solidFill>
            </a:endParaRPr>
          </a:p>
        </p:txBody>
      </p:sp>
    </p:spTree>
    <p:extLst>
      <p:ext uri="{BB962C8B-B14F-4D97-AF65-F5344CB8AC3E}">
        <p14:creationId xmlns:p14="http://schemas.microsoft.com/office/powerpoint/2010/main" val="1763103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descr="Yellow background color."/>
          <p:cNvSpPr/>
          <p:nvPr/>
        </p:nvSpPr>
        <p:spPr>
          <a:xfrm>
            <a:off x="9852228" y="61570"/>
            <a:ext cx="2212393" cy="55964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PIT Count 101</a:t>
            </a:r>
          </a:p>
        </p:txBody>
      </p:sp>
      <p:sp>
        <p:nvSpPr>
          <p:cNvPr id="2" name="Title 1"/>
          <p:cNvSpPr>
            <a:spLocks noGrp="1"/>
          </p:cNvSpPr>
          <p:nvPr>
            <p:ph type="title"/>
          </p:nvPr>
        </p:nvSpPr>
        <p:spPr/>
        <p:txBody>
          <a:bodyPr/>
          <a:lstStyle/>
          <a:p>
            <a:r>
              <a:rPr lang="en-US" dirty="0"/>
              <a:t>FAQ: Why does the PIT count take place </a:t>
            </a:r>
            <a:br>
              <a:rPr lang="en-US" dirty="0"/>
            </a:br>
            <a:r>
              <a:rPr lang="en-US" dirty="0"/>
              <a:t>during the last 10 days in January?</a:t>
            </a:r>
          </a:p>
        </p:txBody>
      </p:sp>
      <p:sp>
        <p:nvSpPr>
          <p:cNvPr id="3" name="Content Placeholder 2"/>
          <p:cNvSpPr>
            <a:spLocks noGrp="1"/>
          </p:cNvSpPr>
          <p:nvPr>
            <p:ph idx="1"/>
          </p:nvPr>
        </p:nvSpPr>
        <p:spPr/>
        <p:txBody>
          <a:bodyPr>
            <a:normAutofit fontScale="92500" lnSpcReduction="10000"/>
          </a:bodyPr>
          <a:lstStyle/>
          <a:p>
            <a:r>
              <a:rPr lang="en-US" dirty="0"/>
              <a:t>Same timeframe for every community ensures </a:t>
            </a:r>
            <a:r>
              <a:rPr lang="en-US" dirty="0" smtClean="0"/>
              <a:t>consistency </a:t>
            </a:r>
            <a:r>
              <a:rPr lang="en-US" dirty="0"/>
              <a:t>across the U.S.</a:t>
            </a:r>
          </a:p>
          <a:p>
            <a:r>
              <a:rPr lang="en-US" dirty="0"/>
              <a:t>Same timeframe year after year ensures that trends are monitored appropriately</a:t>
            </a:r>
          </a:p>
          <a:p>
            <a:r>
              <a:rPr lang="en-US" dirty="0"/>
              <a:t>Set for a night in winter because then each CoC is likely maximizing its resources to serve people's needs. Thus, this timing can provide a more precise picture of who is unable to access emergency shelter or other crisis response assistance.</a:t>
            </a:r>
          </a:p>
          <a:p>
            <a:r>
              <a:rPr lang="en-US" dirty="0"/>
              <a:t>End of the month to ensure that people who can only pay for temporary housing for part of the month are generally included in the count. For example, some people can afford to stay in a motel, but only for the first few weeks after receiving their public benefits payment at the beginning of the month</a:t>
            </a:r>
          </a:p>
        </p:txBody>
      </p:sp>
    </p:spTree>
    <p:extLst>
      <p:ext uri="{BB962C8B-B14F-4D97-AF65-F5344CB8AC3E}">
        <p14:creationId xmlns:p14="http://schemas.microsoft.com/office/powerpoint/2010/main" val="224021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Yellow background color."/>
          <p:cNvSpPr/>
          <p:nvPr/>
        </p:nvSpPr>
        <p:spPr>
          <a:xfrm>
            <a:off x="9852228" y="61570"/>
            <a:ext cx="2212393" cy="55964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PIT Count 101</a:t>
            </a:r>
          </a:p>
        </p:txBody>
      </p:sp>
      <p:sp>
        <p:nvSpPr>
          <p:cNvPr id="2" name="Title 1"/>
          <p:cNvSpPr>
            <a:spLocks noGrp="1"/>
          </p:cNvSpPr>
          <p:nvPr>
            <p:ph type="title"/>
          </p:nvPr>
        </p:nvSpPr>
        <p:spPr>
          <a:xfrm>
            <a:off x="838200" y="472743"/>
            <a:ext cx="10515600" cy="1325563"/>
          </a:xfrm>
        </p:spPr>
        <p:txBody>
          <a:bodyPr/>
          <a:lstStyle/>
          <a:p>
            <a:r>
              <a:rPr lang="en-US" dirty="0"/>
              <a:t>FAQ: Why do we have to do the PIT count at night?</a:t>
            </a:r>
          </a:p>
        </p:txBody>
      </p:sp>
      <p:sp>
        <p:nvSpPr>
          <p:cNvPr id="3" name="Content Placeholder 2"/>
          <p:cNvSpPr>
            <a:spLocks noGrp="1"/>
          </p:cNvSpPr>
          <p:nvPr>
            <p:ph idx="1"/>
          </p:nvPr>
        </p:nvSpPr>
        <p:spPr>
          <a:xfrm>
            <a:off x="838200" y="1825625"/>
            <a:ext cx="10515600" cy="4559632"/>
          </a:xfrm>
        </p:spPr>
        <p:txBody>
          <a:bodyPr>
            <a:normAutofit/>
          </a:bodyPr>
          <a:lstStyle/>
          <a:p>
            <a:r>
              <a:rPr lang="en-US" dirty="0"/>
              <a:t>The PIT count is a count of where people are sleeping </a:t>
            </a:r>
            <a:r>
              <a:rPr lang="en-US" b="1" dirty="0"/>
              <a:t>on the night designated for the count. </a:t>
            </a:r>
            <a:r>
              <a:rPr lang="en-US" dirty="0"/>
              <a:t>If we sent volunteers out </a:t>
            </a:r>
            <a:r>
              <a:rPr lang="en-US" i="1" dirty="0"/>
              <a:t>before</a:t>
            </a:r>
            <a:r>
              <a:rPr lang="en-US" dirty="0"/>
              <a:t> nighttime, we would not get the most accurate data for a few reasons. </a:t>
            </a:r>
          </a:p>
          <a:p>
            <a:pPr lvl="1"/>
            <a:r>
              <a:rPr lang="en-US" dirty="0" smtClean="0"/>
              <a:t>There </a:t>
            </a:r>
            <a:r>
              <a:rPr lang="en-US" dirty="0"/>
              <a:t>may be people who will sleep in unsheltered locations who are not yet out for the night. </a:t>
            </a:r>
            <a:endParaRPr lang="en-US" dirty="0" smtClean="0"/>
          </a:p>
          <a:p>
            <a:pPr lvl="1"/>
            <a:r>
              <a:rPr lang="en-US" dirty="0" smtClean="0"/>
              <a:t>We want to capture people’s </a:t>
            </a:r>
            <a:r>
              <a:rPr lang="en-US" i="1" dirty="0" smtClean="0"/>
              <a:t>actual </a:t>
            </a:r>
            <a:r>
              <a:rPr lang="en-US" dirty="0" smtClean="0"/>
              <a:t>sleeping arrangement, not where they </a:t>
            </a:r>
            <a:r>
              <a:rPr lang="en-US" i="1" dirty="0"/>
              <a:t>plan</a:t>
            </a:r>
            <a:r>
              <a:rPr lang="en-US" dirty="0"/>
              <a:t> to sleep at a future </a:t>
            </a:r>
            <a:r>
              <a:rPr lang="en-US" dirty="0" smtClean="0"/>
              <a:t>time. </a:t>
            </a:r>
          </a:p>
          <a:p>
            <a:pPr lvl="1"/>
            <a:r>
              <a:rPr lang="en-US" dirty="0" smtClean="0"/>
              <a:t>We don’t want to only interview people who “look” </a:t>
            </a:r>
            <a:r>
              <a:rPr lang="en-US" dirty="0"/>
              <a:t>the way many people assume those experiencing </a:t>
            </a:r>
            <a:r>
              <a:rPr lang="en-US" dirty="0" smtClean="0"/>
              <a:t>homelessness must look, which is hard to do during daylight hours.</a:t>
            </a:r>
            <a:endParaRPr lang="en-US" dirty="0"/>
          </a:p>
        </p:txBody>
      </p:sp>
    </p:spTree>
    <p:extLst>
      <p:ext uri="{BB962C8B-B14F-4D97-AF65-F5344CB8AC3E}">
        <p14:creationId xmlns:p14="http://schemas.microsoft.com/office/powerpoint/2010/main" val="2954713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Yellow background color."/>
          <p:cNvSpPr/>
          <p:nvPr/>
        </p:nvSpPr>
        <p:spPr>
          <a:xfrm>
            <a:off x="9852228" y="61570"/>
            <a:ext cx="2212393" cy="55964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PIT Count 101</a:t>
            </a:r>
          </a:p>
        </p:txBody>
      </p:sp>
      <p:sp>
        <p:nvSpPr>
          <p:cNvPr id="2" name="Title 1"/>
          <p:cNvSpPr>
            <a:spLocks noGrp="1"/>
          </p:cNvSpPr>
          <p:nvPr>
            <p:ph type="title"/>
          </p:nvPr>
        </p:nvSpPr>
        <p:spPr>
          <a:xfrm>
            <a:off x="838200" y="533345"/>
            <a:ext cx="10515600" cy="1325563"/>
          </a:xfrm>
        </p:spPr>
        <p:txBody>
          <a:bodyPr/>
          <a:lstStyle/>
          <a:p>
            <a:r>
              <a:rPr lang="en-US" dirty="0"/>
              <a:t>FAQ: How do we conduct an unsheltered PIT count?</a:t>
            </a:r>
          </a:p>
        </p:txBody>
      </p:sp>
      <p:sp>
        <p:nvSpPr>
          <p:cNvPr id="3" name="Content Placeholder 2"/>
          <p:cNvSpPr>
            <a:spLocks noGrp="1"/>
          </p:cNvSpPr>
          <p:nvPr>
            <p:ph idx="1"/>
          </p:nvPr>
        </p:nvSpPr>
        <p:spPr>
          <a:xfrm>
            <a:off x="838200" y="2005420"/>
            <a:ext cx="10515600" cy="4351338"/>
          </a:xfrm>
        </p:spPr>
        <p:txBody>
          <a:bodyPr/>
          <a:lstStyle/>
          <a:p>
            <a:r>
              <a:rPr lang="en-US" dirty="0"/>
              <a:t>Brief interviews with people who might be experiencing homelessness using a survey form</a:t>
            </a:r>
          </a:p>
          <a:p>
            <a:pPr lvl="1"/>
            <a:r>
              <a:rPr lang="en-US" dirty="0"/>
              <a:t>Observation form if a survey or interview is not possible</a:t>
            </a:r>
          </a:p>
          <a:p>
            <a:r>
              <a:rPr lang="en-US" dirty="0"/>
              <a:t>We’ll get to the specifics of </a:t>
            </a:r>
            <a:r>
              <a:rPr lang="en-US" b="1" dirty="0"/>
              <a:t>what</a:t>
            </a:r>
            <a:r>
              <a:rPr lang="en-US" dirty="0"/>
              <a:t> information is collected and </a:t>
            </a:r>
            <a:r>
              <a:rPr lang="en-US" b="1" dirty="0"/>
              <a:t>how</a:t>
            </a:r>
            <a:r>
              <a:rPr lang="en-US" dirty="0"/>
              <a:t> to have conversations to collect it in the next few sections</a:t>
            </a:r>
          </a:p>
        </p:txBody>
      </p:sp>
    </p:spTree>
    <p:extLst>
      <p:ext uri="{BB962C8B-B14F-4D97-AF65-F5344CB8AC3E}">
        <p14:creationId xmlns:p14="http://schemas.microsoft.com/office/powerpoint/2010/main" val="16231453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Role in the </a:t>
            </a:r>
            <a:br>
              <a:rPr lang="en-US" dirty="0"/>
            </a:br>
            <a:r>
              <a:rPr lang="en-US" dirty="0"/>
              <a:t>PIT Count</a:t>
            </a:r>
          </a:p>
        </p:txBody>
      </p:sp>
      <p:sp>
        <p:nvSpPr>
          <p:cNvPr id="3" name="Text Placeholder 2"/>
          <p:cNvSpPr>
            <a:spLocks noGrp="1"/>
          </p:cNvSpPr>
          <p:nvPr>
            <p:ph type="body" idx="1"/>
          </p:nvPr>
        </p:nvSpPr>
        <p:spPr>
          <a:xfrm>
            <a:off x="831850" y="4589463"/>
            <a:ext cx="10515600" cy="1934167"/>
          </a:xfrm>
        </p:spPr>
        <p:txBody>
          <a:bodyPr>
            <a:normAutofit/>
          </a:bodyPr>
          <a:lstStyle/>
          <a:p>
            <a:r>
              <a:rPr lang="en-US" dirty="0"/>
              <a:t>Survey form introduction &amp; how-to</a:t>
            </a:r>
          </a:p>
          <a:p>
            <a:r>
              <a:rPr lang="en-US" dirty="0"/>
              <a:t>Where to go</a:t>
            </a:r>
          </a:p>
          <a:p>
            <a:r>
              <a:rPr lang="en-US" dirty="0"/>
              <a:t>Who to survey or count</a:t>
            </a:r>
          </a:p>
          <a:p>
            <a:endParaRPr lang="en-US" dirty="0"/>
          </a:p>
          <a:p>
            <a:endParaRPr lang="en-US" dirty="0"/>
          </a:p>
        </p:txBody>
      </p:sp>
      <p:sp>
        <p:nvSpPr>
          <p:cNvPr id="18" name="Rounded Rectangle 17" descr="Colored background."/>
          <p:cNvSpPr/>
          <p:nvPr/>
        </p:nvSpPr>
        <p:spPr>
          <a:xfrm>
            <a:off x="8106451" y="409348"/>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9" name="Rounded Rectangle 4"/>
          <p:cNvSpPr/>
          <p:nvPr/>
        </p:nvSpPr>
        <p:spPr>
          <a:xfrm>
            <a:off x="8157584" y="460481"/>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PIT Count 101</a:t>
            </a:r>
          </a:p>
        </p:txBody>
      </p:sp>
      <p:sp>
        <p:nvSpPr>
          <p:cNvPr id="21" name="Rounded Rectangle 20" descr="Colored background."/>
          <p:cNvSpPr/>
          <p:nvPr/>
        </p:nvSpPr>
        <p:spPr>
          <a:xfrm>
            <a:off x="8106451" y="1498995"/>
            <a:ext cx="3785616" cy="1047465"/>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22" name="Rounded Rectangle 6"/>
          <p:cNvSpPr/>
          <p:nvPr/>
        </p:nvSpPr>
        <p:spPr>
          <a:xfrm>
            <a:off x="8157584" y="1550128"/>
            <a:ext cx="3683350" cy="9451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Your Role</a:t>
            </a:r>
          </a:p>
        </p:txBody>
      </p:sp>
      <p:sp>
        <p:nvSpPr>
          <p:cNvPr id="24" name="Rounded Rectangle 23" descr="Colored background."/>
          <p:cNvSpPr/>
          <p:nvPr/>
        </p:nvSpPr>
        <p:spPr>
          <a:xfrm>
            <a:off x="8106451" y="2609026"/>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25" name="Rounded Rectangle 8"/>
          <p:cNvSpPr/>
          <p:nvPr/>
        </p:nvSpPr>
        <p:spPr>
          <a:xfrm>
            <a:off x="8157584" y="2660159"/>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Survey Practice</a:t>
            </a:r>
          </a:p>
        </p:txBody>
      </p:sp>
      <p:sp>
        <p:nvSpPr>
          <p:cNvPr id="27" name="Rounded Rectangle 26" descr="Colored background."/>
          <p:cNvSpPr/>
          <p:nvPr/>
        </p:nvSpPr>
        <p:spPr>
          <a:xfrm>
            <a:off x="8106451" y="3708865"/>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sp>
        <p:nvSpPr>
          <p:cNvPr id="28" name="Rounded Rectangle 10"/>
          <p:cNvSpPr/>
          <p:nvPr/>
        </p:nvSpPr>
        <p:spPr>
          <a:xfrm>
            <a:off x="8157584" y="3759998"/>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Logistics</a:t>
            </a:r>
          </a:p>
        </p:txBody>
      </p:sp>
    </p:spTree>
    <p:extLst>
      <p:ext uri="{BB962C8B-B14F-4D97-AF65-F5344CB8AC3E}">
        <p14:creationId xmlns:p14="http://schemas.microsoft.com/office/powerpoint/2010/main" val="658002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6"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7" name="Title 6"/>
          <p:cNvSpPr>
            <a:spLocks noGrp="1"/>
          </p:cNvSpPr>
          <p:nvPr>
            <p:ph type="title"/>
          </p:nvPr>
        </p:nvSpPr>
        <p:spPr/>
        <p:txBody>
          <a:bodyPr/>
          <a:lstStyle/>
          <a:p>
            <a:r>
              <a:rPr lang="en-US" dirty="0">
                <a:solidFill>
                  <a:srgbClr val="FF0000"/>
                </a:solidFill>
              </a:rPr>
              <a:t>Survey Form Introduction</a:t>
            </a:r>
          </a:p>
        </p:txBody>
      </p:sp>
      <p:sp>
        <p:nvSpPr>
          <p:cNvPr id="28" name="Rounded Rectangle 27" descr="Background."/>
          <p:cNvSpPr/>
          <p:nvPr/>
        </p:nvSpPr>
        <p:spPr>
          <a:xfrm>
            <a:off x="841979" y="1879998"/>
            <a:ext cx="10508041" cy="1330047"/>
          </a:xfrm>
          <a:prstGeom prst="roundRect">
            <a:avLst>
              <a:gd name="adj" fmla="val 10000"/>
            </a:avLst>
          </a:prstGeom>
        </p:spPr>
        <p:style>
          <a:lnRef idx="2">
            <a:schemeClr val="lt1">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fontRef>
        </p:style>
      </p:sp>
      <p:sp>
        <p:nvSpPr>
          <p:cNvPr id="29" name="Rounded Rectangle 4"/>
          <p:cNvSpPr/>
          <p:nvPr/>
        </p:nvSpPr>
        <p:spPr>
          <a:xfrm>
            <a:off x="880935" y="1918954"/>
            <a:ext cx="10430129" cy="1252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0980" tIns="220980" rIns="220980" bIns="220980" numCol="1" spcCol="1270" anchor="ctr" anchorCtr="0">
            <a:noAutofit/>
          </a:bodyPr>
          <a:lstStyle/>
          <a:p>
            <a:pPr lvl="0" algn="ctr" defTabSz="2578100">
              <a:lnSpc>
                <a:spcPct val="90000"/>
              </a:lnSpc>
              <a:spcBef>
                <a:spcPct val="0"/>
              </a:spcBef>
              <a:spcAft>
                <a:spcPct val="35000"/>
              </a:spcAft>
            </a:pPr>
            <a:r>
              <a:rPr lang="en-US" sz="5800" b="1" kern="1200" dirty="0">
                <a:solidFill>
                  <a:srgbClr val="FF0000"/>
                </a:solidFill>
              </a:rPr>
              <a:t>3 Possible Forms:</a:t>
            </a:r>
          </a:p>
        </p:txBody>
      </p:sp>
      <p:sp>
        <p:nvSpPr>
          <p:cNvPr id="26" name="Rounded Rectangle 25" descr="Background."/>
          <p:cNvSpPr/>
          <p:nvPr/>
        </p:nvSpPr>
        <p:spPr>
          <a:xfrm>
            <a:off x="841979" y="3390043"/>
            <a:ext cx="3316932" cy="1330047"/>
          </a:xfrm>
          <a:prstGeom prst="roundRect">
            <a:avLst>
              <a:gd name="adj" fmla="val 10000"/>
            </a:avLst>
          </a:prstGeom>
          <a:solidFill>
            <a:schemeClr val="accent5"/>
          </a:solidFill>
        </p:spPr>
        <p:style>
          <a:lnRef idx="2">
            <a:schemeClr val="lt1">
              <a:hueOff val="0"/>
              <a:satOff val="0"/>
              <a:lumOff val="0"/>
              <a:alphaOff val="0"/>
            </a:schemeClr>
          </a:lnRef>
          <a:fillRef idx="1">
            <a:scrgbClr r="0" g="0" b="0"/>
          </a:fillRef>
          <a:effectRef idx="0">
            <a:schemeClr val="accent3">
              <a:tint val="99000"/>
              <a:hueOff val="0"/>
              <a:satOff val="0"/>
              <a:lumOff val="0"/>
              <a:alphaOff val="0"/>
            </a:schemeClr>
          </a:effectRef>
          <a:fontRef idx="minor">
            <a:schemeClr val="lt1"/>
          </a:fontRef>
        </p:style>
      </p:sp>
      <p:sp>
        <p:nvSpPr>
          <p:cNvPr id="27" name="Rounded Rectangle 6"/>
          <p:cNvSpPr/>
          <p:nvPr/>
        </p:nvSpPr>
        <p:spPr>
          <a:xfrm>
            <a:off x="880935" y="3428999"/>
            <a:ext cx="3239020" cy="1252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a:t>General Survey Form</a:t>
            </a:r>
          </a:p>
        </p:txBody>
      </p:sp>
      <p:sp>
        <p:nvSpPr>
          <p:cNvPr id="24" name="Rounded Rectangle 23" descr="Background."/>
          <p:cNvSpPr/>
          <p:nvPr/>
        </p:nvSpPr>
        <p:spPr>
          <a:xfrm>
            <a:off x="841979" y="4900088"/>
            <a:ext cx="3316932" cy="1330047"/>
          </a:xfrm>
          <a:prstGeom prst="roundRect">
            <a:avLst>
              <a:gd name="adj" fmla="val 10000"/>
            </a:avLst>
          </a:prstGeom>
          <a:solidFill>
            <a:schemeClr val="accent5">
              <a:lumMod val="60000"/>
              <a:lumOff val="40000"/>
            </a:schemeClr>
          </a:solidFill>
        </p:spPr>
        <p:style>
          <a:lnRef idx="2">
            <a:schemeClr val="lt1">
              <a:hueOff val="0"/>
              <a:satOff val="0"/>
              <a:lumOff val="0"/>
              <a:alphaOff val="0"/>
            </a:schemeClr>
          </a:lnRef>
          <a:fillRef idx="1">
            <a:scrgbClr r="0" g="0" b="0"/>
          </a:fillRef>
          <a:effectRef idx="0">
            <a:schemeClr val="accent3">
              <a:tint val="80000"/>
              <a:hueOff val="0"/>
              <a:satOff val="0"/>
              <a:lumOff val="0"/>
              <a:alphaOff val="0"/>
            </a:schemeClr>
          </a:effectRef>
          <a:fontRef idx="minor">
            <a:schemeClr val="lt1"/>
          </a:fontRef>
        </p:style>
      </p:sp>
      <p:sp>
        <p:nvSpPr>
          <p:cNvPr id="25" name="Rounded Rectangle 8"/>
          <p:cNvSpPr/>
          <p:nvPr/>
        </p:nvSpPr>
        <p:spPr>
          <a:xfrm>
            <a:off x="880935" y="4939044"/>
            <a:ext cx="3239020" cy="1252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For all people or households who </a:t>
            </a:r>
            <a:r>
              <a:rPr lang="en-US" sz="1500" b="1" kern="1200" dirty="0"/>
              <a:t>are willing and able to answer your survey questions</a:t>
            </a:r>
            <a:r>
              <a:rPr lang="en-US" sz="1500" kern="1200" dirty="0"/>
              <a:t>.</a:t>
            </a:r>
          </a:p>
        </p:txBody>
      </p:sp>
      <p:sp>
        <p:nvSpPr>
          <p:cNvPr id="22" name="Rounded Rectangle 21" descr="Background."/>
          <p:cNvSpPr/>
          <p:nvPr/>
        </p:nvSpPr>
        <p:spPr>
          <a:xfrm>
            <a:off x="4437533" y="3390043"/>
            <a:ext cx="3316932" cy="1330047"/>
          </a:xfrm>
          <a:prstGeom prst="roundRect">
            <a:avLst>
              <a:gd name="adj" fmla="val 10000"/>
            </a:avLst>
          </a:prstGeom>
          <a:solidFill>
            <a:schemeClr val="accent6"/>
          </a:solidFill>
        </p:spPr>
        <p:style>
          <a:lnRef idx="2">
            <a:schemeClr val="lt1">
              <a:hueOff val="0"/>
              <a:satOff val="0"/>
              <a:lumOff val="0"/>
              <a:alphaOff val="0"/>
            </a:schemeClr>
          </a:lnRef>
          <a:fillRef idx="1">
            <a:scrgbClr r="0" g="0" b="0"/>
          </a:fillRef>
          <a:effectRef idx="0">
            <a:schemeClr val="accent3">
              <a:tint val="99000"/>
              <a:hueOff val="0"/>
              <a:satOff val="0"/>
              <a:lumOff val="0"/>
              <a:alphaOff val="0"/>
            </a:schemeClr>
          </a:effectRef>
          <a:fontRef idx="minor">
            <a:schemeClr val="lt1"/>
          </a:fontRef>
        </p:style>
      </p:sp>
      <p:sp>
        <p:nvSpPr>
          <p:cNvPr id="23" name="Rounded Rectangle 10"/>
          <p:cNvSpPr/>
          <p:nvPr/>
        </p:nvSpPr>
        <p:spPr>
          <a:xfrm>
            <a:off x="4476489" y="3428999"/>
            <a:ext cx="3239020" cy="1252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a:t>Youth Survey Addendum Form</a:t>
            </a:r>
          </a:p>
        </p:txBody>
      </p:sp>
      <p:sp>
        <p:nvSpPr>
          <p:cNvPr id="20" name="Rounded Rectangle 19" descr="Background."/>
          <p:cNvSpPr/>
          <p:nvPr/>
        </p:nvSpPr>
        <p:spPr>
          <a:xfrm>
            <a:off x="4437533" y="4900088"/>
            <a:ext cx="3316932" cy="1330047"/>
          </a:xfrm>
          <a:prstGeom prst="roundRect">
            <a:avLst>
              <a:gd name="adj" fmla="val 10000"/>
            </a:avLst>
          </a:prstGeom>
          <a:solidFill>
            <a:schemeClr val="accent6">
              <a:lumMod val="60000"/>
              <a:lumOff val="40000"/>
            </a:schemeClr>
          </a:solidFill>
        </p:spPr>
        <p:style>
          <a:lnRef idx="2">
            <a:schemeClr val="lt1">
              <a:hueOff val="0"/>
              <a:satOff val="0"/>
              <a:lumOff val="0"/>
              <a:alphaOff val="0"/>
            </a:schemeClr>
          </a:lnRef>
          <a:fillRef idx="1">
            <a:scrgbClr r="0" g="0" b="0"/>
          </a:fillRef>
          <a:effectRef idx="0">
            <a:schemeClr val="accent3">
              <a:tint val="80000"/>
              <a:hueOff val="0"/>
              <a:satOff val="0"/>
              <a:lumOff val="0"/>
              <a:alphaOff val="0"/>
            </a:schemeClr>
          </a:effectRef>
          <a:fontRef idx="minor">
            <a:schemeClr val="lt1"/>
          </a:fontRef>
        </p:style>
      </p:sp>
      <p:sp>
        <p:nvSpPr>
          <p:cNvPr id="21" name="Rounded Rectangle 12"/>
          <p:cNvSpPr/>
          <p:nvPr/>
        </p:nvSpPr>
        <p:spPr>
          <a:xfrm>
            <a:off x="4476489" y="4939044"/>
            <a:ext cx="3239020" cy="1252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For use </a:t>
            </a:r>
            <a:r>
              <a:rPr lang="en-US" sz="1500" b="1" kern="1200" dirty="0"/>
              <a:t>in addition to the general survey form</a:t>
            </a:r>
            <a:r>
              <a:rPr lang="en-US" sz="1500" b="0" kern="1200" dirty="0"/>
              <a:t> for</a:t>
            </a:r>
            <a:r>
              <a:rPr lang="en-US" sz="1500" kern="1200" dirty="0"/>
              <a:t> individual people under 25, or for households headed by someone under 25, who </a:t>
            </a:r>
            <a:r>
              <a:rPr lang="en-US" sz="1500" b="1" kern="1200" dirty="0"/>
              <a:t>are willing and able to answer your survey questions</a:t>
            </a:r>
            <a:r>
              <a:rPr lang="en-US" sz="1500" kern="1200" dirty="0"/>
              <a:t>.</a:t>
            </a:r>
          </a:p>
        </p:txBody>
      </p:sp>
      <p:sp>
        <p:nvSpPr>
          <p:cNvPr id="18" name="Rounded Rectangle 17" descr="Background."/>
          <p:cNvSpPr/>
          <p:nvPr/>
        </p:nvSpPr>
        <p:spPr>
          <a:xfrm>
            <a:off x="8033088" y="3390043"/>
            <a:ext cx="3316932" cy="1330047"/>
          </a:xfrm>
          <a:prstGeom prst="roundRect">
            <a:avLst>
              <a:gd name="adj" fmla="val 10000"/>
            </a:avLst>
          </a:prstGeom>
          <a:solidFill>
            <a:schemeClr val="accent2"/>
          </a:solidFill>
        </p:spPr>
        <p:style>
          <a:lnRef idx="2">
            <a:schemeClr val="lt1">
              <a:hueOff val="0"/>
              <a:satOff val="0"/>
              <a:lumOff val="0"/>
              <a:alphaOff val="0"/>
            </a:schemeClr>
          </a:lnRef>
          <a:fillRef idx="1">
            <a:scrgbClr r="0" g="0" b="0"/>
          </a:fillRef>
          <a:effectRef idx="0">
            <a:schemeClr val="accent3">
              <a:tint val="99000"/>
              <a:hueOff val="0"/>
              <a:satOff val="0"/>
              <a:lumOff val="0"/>
              <a:alphaOff val="0"/>
            </a:schemeClr>
          </a:effectRef>
          <a:fontRef idx="minor">
            <a:schemeClr val="lt1"/>
          </a:fontRef>
        </p:style>
      </p:sp>
      <p:sp>
        <p:nvSpPr>
          <p:cNvPr id="19" name="Rounded Rectangle 14"/>
          <p:cNvSpPr/>
          <p:nvPr/>
        </p:nvSpPr>
        <p:spPr>
          <a:xfrm>
            <a:off x="8072044" y="3428999"/>
            <a:ext cx="3239020" cy="1252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en-US" sz="3400" kern="1200" dirty="0"/>
              <a:t>Observation Form</a:t>
            </a:r>
          </a:p>
        </p:txBody>
      </p:sp>
      <p:sp>
        <p:nvSpPr>
          <p:cNvPr id="16" name="Rounded Rectangle 15" descr="Background."/>
          <p:cNvSpPr/>
          <p:nvPr/>
        </p:nvSpPr>
        <p:spPr>
          <a:xfrm>
            <a:off x="8033088" y="4900088"/>
            <a:ext cx="3316932" cy="1330047"/>
          </a:xfrm>
          <a:prstGeom prst="roundRect">
            <a:avLst>
              <a:gd name="adj" fmla="val 10000"/>
            </a:avLst>
          </a:prstGeom>
          <a:solidFill>
            <a:schemeClr val="accent2">
              <a:lumMod val="60000"/>
              <a:lumOff val="40000"/>
            </a:schemeClr>
          </a:solidFill>
        </p:spPr>
        <p:style>
          <a:lnRef idx="2">
            <a:schemeClr val="lt1">
              <a:hueOff val="0"/>
              <a:satOff val="0"/>
              <a:lumOff val="0"/>
              <a:alphaOff val="0"/>
            </a:schemeClr>
          </a:lnRef>
          <a:fillRef idx="1">
            <a:scrgbClr r="0" g="0" b="0"/>
          </a:fillRef>
          <a:effectRef idx="0">
            <a:schemeClr val="accent3">
              <a:tint val="80000"/>
              <a:hueOff val="0"/>
              <a:satOff val="0"/>
              <a:lumOff val="0"/>
              <a:alphaOff val="0"/>
            </a:schemeClr>
          </a:effectRef>
          <a:fontRef idx="minor">
            <a:schemeClr val="lt1"/>
          </a:fontRef>
        </p:style>
      </p:sp>
      <p:sp>
        <p:nvSpPr>
          <p:cNvPr id="17" name="Rounded Rectangle 16"/>
          <p:cNvSpPr/>
          <p:nvPr/>
        </p:nvSpPr>
        <p:spPr>
          <a:xfrm>
            <a:off x="8072044" y="4939044"/>
            <a:ext cx="3239020" cy="12521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a:t>For any people or households who are </a:t>
            </a:r>
            <a:r>
              <a:rPr lang="en-US" sz="1500" b="1" kern="1200" dirty="0"/>
              <a:t>unwilling or unable to answer your survey questions.</a:t>
            </a:r>
            <a:endParaRPr lang="en-US" sz="1500" kern="1200" dirty="0"/>
          </a:p>
        </p:txBody>
      </p:sp>
    </p:spTree>
    <p:extLst>
      <p:ext uri="{BB962C8B-B14F-4D97-AF65-F5344CB8AC3E}">
        <p14:creationId xmlns:p14="http://schemas.microsoft.com/office/powerpoint/2010/main" val="1928514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6"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7" name="Title 6"/>
          <p:cNvSpPr>
            <a:spLocks noGrp="1"/>
          </p:cNvSpPr>
          <p:nvPr>
            <p:ph type="title"/>
          </p:nvPr>
        </p:nvSpPr>
        <p:spPr/>
        <p:txBody>
          <a:bodyPr/>
          <a:lstStyle/>
          <a:p>
            <a:r>
              <a:rPr lang="en-US" dirty="0"/>
              <a:t>Surveying Quick Tips</a:t>
            </a:r>
          </a:p>
        </p:txBody>
      </p:sp>
      <p:sp>
        <p:nvSpPr>
          <p:cNvPr id="2" name="Content Placeholder 1"/>
          <p:cNvSpPr>
            <a:spLocks noGrp="1"/>
          </p:cNvSpPr>
          <p:nvPr>
            <p:ph idx="1"/>
          </p:nvPr>
        </p:nvSpPr>
        <p:spPr>
          <a:xfrm>
            <a:off x="838200" y="1825624"/>
            <a:ext cx="10515600" cy="4729287"/>
          </a:xfrm>
        </p:spPr>
        <p:txBody>
          <a:bodyPr>
            <a:normAutofit/>
          </a:bodyPr>
          <a:lstStyle/>
          <a:p>
            <a:r>
              <a:rPr lang="en-US" dirty="0"/>
              <a:t>Remember that you are speaking to highly vulnerable people and asking some very sensitive questions. Always lead with respect for the person you’re speaking with and respect for their dignity.</a:t>
            </a:r>
          </a:p>
          <a:p>
            <a:r>
              <a:rPr lang="en-US" dirty="0"/>
              <a:t>Everyone has the right to refuse to answer any or all of your questions. </a:t>
            </a:r>
          </a:p>
          <a:p>
            <a:r>
              <a:rPr lang="en-US" dirty="0" smtClean="0"/>
              <a:t>Ask </a:t>
            </a:r>
            <a:r>
              <a:rPr lang="en-US" dirty="0"/>
              <a:t>all questions, unless the person has already </a:t>
            </a:r>
            <a:r>
              <a:rPr lang="en-US" dirty="0" smtClean="0"/>
              <a:t>given the </a:t>
            </a:r>
            <a:r>
              <a:rPr lang="en-US" dirty="0"/>
              <a:t>answer to the question over the course of your conversation.</a:t>
            </a:r>
          </a:p>
          <a:p>
            <a:r>
              <a:rPr lang="en-US" dirty="0"/>
              <a:t>Always ask questions as they are written; do not ask questions in a way that shows you think you already know the answer.</a:t>
            </a:r>
          </a:p>
          <a:p>
            <a:pPr lvl="1"/>
            <a:r>
              <a:rPr lang="en-US" dirty="0"/>
              <a:t>Example: Ask: “How do you identify your gender?” Do not ask: “You’re male, right?”</a:t>
            </a:r>
          </a:p>
        </p:txBody>
      </p:sp>
    </p:spTree>
    <p:extLst>
      <p:ext uri="{BB962C8B-B14F-4D97-AF65-F5344CB8AC3E}">
        <p14:creationId xmlns:p14="http://schemas.microsoft.com/office/powerpoint/2010/main" val="2206059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6"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a:noFill/>
        </p:spPr>
        <p:txBody>
          <a:bodyPr/>
          <a:lstStyle/>
          <a:p>
            <a:r>
              <a:rPr lang="en-US" dirty="0">
                <a:solidFill>
                  <a:srgbClr val="FF0000"/>
                </a:solidFill>
              </a:rPr>
              <a:t>Form #1: General PIT Count Survey Form</a:t>
            </a:r>
          </a:p>
        </p:txBody>
      </p:sp>
      <p:sp>
        <p:nvSpPr>
          <p:cNvPr id="8" name="Content Placeholder 7"/>
          <p:cNvSpPr>
            <a:spLocks noGrp="1"/>
          </p:cNvSpPr>
          <p:nvPr>
            <p:ph idx="1"/>
          </p:nvPr>
        </p:nvSpPr>
        <p:spPr>
          <a:noFill/>
        </p:spPr>
        <p:txBody>
          <a:bodyPr/>
          <a:lstStyle/>
          <a:p>
            <a:r>
              <a:rPr lang="en-US" dirty="0"/>
              <a:t>Always start with this form (</a:t>
            </a:r>
            <a:r>
              <a:rPr lang="en-US" i="1" dirty="0"/>
              <a:t>we’ll talk about special considerations for folks who don’t want to or can’t complete the survey with you for some reason</a:t>
            </a:r>
            <a:r>
              <a:rPr lang="en-US" dirty="0"/>
              <a:t>)</a:t>
            </a:r>
          </a:p>
          <a:p>
            <a:r>
              <a:rPr lang="en-US" dirty="0"/>
              <a:t>Complete one survey form per household</a:t>
            </a:r>
          </a:p>
        </p:txBody>
      </p:sp>
    </p:spTree>
    <p:extLst>
      <p:ext uri="{BB962C8B-B14F-4D97-AF65-F5344CB8AC3E}">
        <p14:creationId xmlns:p14="http://schemas.microsoft.com/office/powerpoint/2010/main" val="2302953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6"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a:noFill/>
        </p:spPr>
        <p:txBody>
          <a:bodyPr/>
          <a:lstStyle/>
          <a:p>
            <a:r>
              <a:rPr lang="en-US" dirty="0">
                <a:solidFill>
                  <a:srgbClr val="FF0000"/>
                </a:solidFill>
              </a:rPr>
              <a:t>Form #2: Youth Survey Form</a:t>
            </a:r>
          </a:p>
        </p:txBody>
      </p:sp>
      <p:sp>
        <p:nvSpPr>
          <p:cNvPr id="3" name="Content Placeholder 2"/>
          <p:cNvSpPr>
            <a:spLocks noGrp="1"/>
          </p:cNvSpPr>
          <p:nvPr>
            <p:ph idx="1"/>
          </p:nvPr>
        </p:nvSpPr>
        <p:spPr>
          <a:xfrm>
            <a:off x="838200" y="1835673"/>
            <a:ext cx="10515600" cy="4351338"/>
          </a:xfrm>
          <a:noFill/>
        </p:spPr>
        <p:txBody>
          <a:bodyPr/>
          <a:lstStyle/>
          <a:p>
            <a:r>
              <a:rPr lang="en-US" dirty="0"/>
              <a:t>Use with anyone under 25 who is not accompanied by a parent. Start with the general survey form, then turn to this one AFTER you’ve asked the general survey form questions.</a:t>
            </a:r>
          </a:p>
        </p:txBody>
      </p:sp>
    </p:spTree>
    <p:extLst>
      <p:ext uri="{BB962C8B-B14F-4D97-AF65-F5344CB8AC3E}">
        <p14:creationId xmlns:p14="http://schemas.microsoft.com/office/powerpoint/2010/main" val="2957169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9"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Step-by-Step Guide to </a:t>
            </a:r>
            <a:r>
              <a:rPr lang="en-US" dirty="0" smtClean="0"/>
              <a:t>Conducting Interviews</a:t>
            </a:r>
            <a:endParaRPr lang="en-US" dirty="0"/>
          </a:p>
        </p:txBody>
      </p:sp>
      <p:sp>
        <p:nvSpPr>
          <p:cNvPr id="3" name="Content Placeholder 2"/>
          <p:cNvSpPr>
            <a:spLocks noGrp="1"/>
          </p:cNvSpPr>
          <p:nvPr>
            <p:ph idx="1"/>
          </p:nvPr>
        </p:nvSpPr>
        <p:spPr>
          <a:xfrm>
            <a:off x="838200" y="1690688"/>
            <a:ext cx="10515600" cy="3080114"/>
          </a:xfrm>
        </p:spPr>
        <p:txBody>
          <a:bodyPr>
            <a:normAutofit fontScale="92500" lnSpcReduction="20000"/>
          </a:bodyPr>
          <a:lstStyle/>
          <a:p>
            <a:pPr marL="0" indent="0">
              <a:buNone/>
            </a:pPr>
            <a:r>
              <a:rPr lang="en-US" b="1" dirty="0"/>
              <a:t>Step 1: Approach &amp; Introduction</a:t>
            </a:r>
          </a:p>
          <a:p>
            <a:r>
              <a:rPr lang="en-US" dirty="0"/>
              <a:t>Approach the person </a:t>
            </a:r>
            <a:r>
              <a:rPr lang="en-US" dirty="0" smtClean="0"/>
              <a:t>and </a:t>
            </a:r>
            <a:r>
              <a:rPr lang="en-US" dirty="0"/>
              <a:t>introduce yourself</a:t>
            </a:r>
          </a:p>
          <a:p>
            <a:r>
              <a:rPr lang="en-US" dirty="0"/>
              <a:t>Ask if the person has a few minutes to answer some questions</a:t>
            </a:r>
          </a:p>
          <a:p>
            <a:r>
              <a:rPr lang="en-US" dirty="0"/>
              <a:t>Keep in mind:</a:t>
            </a:r>
          </a:p>
          <a:p>
            <a:pPr lvl="1"/>
            <a:r>
              <a:rPr lang="en-US" dirty="0"/>
              <a:t>Individuals sleeping outside may be dealing with active addiction, mental health concerns, and significant trauma histories. Do not sneak up on or startle people. </a:t>
            </a:r>
            <a:r>
              <a:rPr lang="en-US" dirty="0" smtClean="0"/>
              <a:t>Never shine flashlights in people’s faces.</a:t>
            </a:r>
            <a:endParaRPr lang="en-US" dirty="0"/>
          </a:p>
          <a:p>
            <a:pPr lvl="1"/>
            <a:r>
              <a:rPr lang="en-US" dirty="0"/>
              <a:t>Maintain eye contact (if possible) and </a:t>
            </a:r>
            <a:r>
              <a:rPr lang="en-US" dirty="0" smtClean="0"/>
              <a:t>an open stance with </a:t>
            </a:r>
            <a:r>
              <a:rPr lang="en-US" dirty="0"/>
              <a:t>your hands visible. Use a tone of voice that’s </a:t>
            </a:r>
            <a:r>
              <a:rPr lang="en-US" dirty="0" smtClean="0"/>
              <a:t>approachable. Speak </a:t>
            </a:r>
            <a:r>
              <a:rPr lang="en-US" dirty="0"/>
              <a:t>slowly, be polite, and don’t </a:t>
            </a:r>
            <a:r>
              <a:rPr lang="en-US" dirty="0" smtClean="0"/>
              <a:t>shout.</a:t>
            </a:r>
            <a:endParaRPr lang="en-US" dirty="0"/>
          </a:p>
          <a:p>
            <a:pPr lvl="1"/>
            <a:endParaRPr lang="en-US" dirty="0"/>
          </a:p>
        </p:txBody>
      </p:sp>
      <p:sp>
        <p:nvSpPr>
          <p:cNvPr id="12" name="Rectangle 11" descr="Background."/>
          <p:cNvSpPr/>
          <p:nvPr/>
        </p:nvSpPr>
        <p:spPr>
          <a:xfrm>
            <a:off x="2412378" y="4983710"/>
            <a:ext cx="7471238" cy="1398345"/>
          </a:xfrm>
          <a:prstGeom prst="rect">
            <a:avLst/>
          </a:prstGeom>
        </p:spPr>
        <p:style>
          <a:lnRef idx="1">
            <a:schemeClr val="accent6">
              <a:hueOff val="0"/>
              <a:satOff val="0"/>
              <a:lumOff val="0"/>
              <a:alphaOff val="0"/>
            </a:schemeClr>
          </a:lnRef>
          <a:fillRef idx="1">
            <a:schemeClr val="accent6">
              <a:alpha val="40000"/>
              <a:tint val="40000"/>
              <a:hueOff val="0"/>
              <a:satOff val="0"/>
              <a:lumOff val="0"/>
              <a:alphaOff val="0"/>
            </a:schemeClr>
          </a:fillRef>
          <a:effectRef idx="0">
            <a:schemeClr val="accent6">
              <a:alpha val="40000"/>
              <a:tint val="40000"/>
              <a:hueOff val="0"/>
              <a:satOff val="0"/>
              <a:lumOff val="0"/>
              <a:alphaOff val="0"/>
            </a:schemeClr>
          </a:effectRef>
          <a:fontRef idx="minor">
            <a:schemeClr val="dk1">
              <a:hueOff val="0"/>
              <a:satOff val="0"/>
              <a:lumOff val="0"/>
              <a:alphaOff val="0"/>
            </a:schemeClr>
          </a:fontRef>
        </p:style>
      </p:sp>
      <p:sp>
        <p:nvSpPr>
          <p:cNvPr id="11" name="Rectangle 10" descr="This icon is a beginning quotation mark to denote that the text in the box next to it is a sample quotation to use when speaking with people experiencing homelessness.&#10;"/>
          <p:cNvSpPr/>
          <p:nvPr/>
        </p:nvSpPr>
        <p:spPr>
          <a:xfrm>
            <a:off x="2183070" y="4781727"/>
            <a:ext cx="978842" cy="1468263"/>
          </a:xfrm>
          <a:prstGeom prst="rect">
            <a:avLst/>
          </a:prstGeom>
          <a: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l="-3000" r="-3000"/>
            </a:stretch>
          </a:blipFill>
        </p:spPr>
        <p:style>
          <a:lnRef idx="2">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sp>
      <p:sp>
        <p:nvSpPr>
          <p:cNvPr id="13" name="Rectangle 12"/>
          <p:cNvSpPr/>
          <p:nvPr/>
        </p:nvSpPr>
        <p:spPr>
          <a:xfrm>
            <a:off x="2412378" y="4983710"/>
            <a:ext cx="7471238" cy="13983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47146" tIns="80010" rIns="80010" bIns="80010" numCol="1" spcCol="1270" anchor="ctr" anchorCtr="0">
            <a:noAutofit/>
          </a:bodyPr>
          <a:lstStyle/>
          <a:p>
            <a:pPr lvl="0" algn="l" defTabSz="933450">
              <a:lnSpc>
                <a:spcPct val="90000"/>
              </a:lnSpc>
              <a:spcBef>
                <a:spcPct val="0"/>
              </a:spcBef>
              <a:spcAft>
                <a:spcPct val="35000"/>
              </a:spcAft>
            </a:pPr>
            <a:r>
              <a:rPr lang="en-US" sz="2100" kern="1200" dirty="0"/>
              <a:t>Hi, my name is [name]. We’re out here trying to talk to folks who might not have a safe place to sleep tonight. Do you have a safe place to sleep tonight? Do you know where I might find some people around here who don’t?</a:t>
            </a:r>
          </a:p>
        </p:txBody>
      </p:sp>
    </p:spTree>
    <p:extLst>
      <p:ext uri="{BB962C8B-B14F-4D97-AF65-F5344CB8AC3E}">
        <p14:creationId xmlns:p14="http://schemas.microsoft.com/office/powerpoint/2010/main" val="1643775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9"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Step-by-Step Guide to </a:t>
            </a:r>
            <a:r>
              <a:rPr lang="en-US" dirty="0" smtClean="0"/>
              <a:t>Conducting Interviews</a:t>
            </a:r>
            <a:endParaRPr lang="en-US" dirty="0"/>
          </a:p>
        </p:txBody>
      </p:sp>
      <p:sp>
        <p:nvSpPr>
          <p:cNvPr id="3" name="Content Placeholder 2"/>
          <p:cNvSpPr>
            <a:spLocks noGrp="1"/>
          </p:cNvSpPr>
          <p:nvPr>
            <p:ph idx="1"/>
          </p:nvPr>
        </p:nvSpPr>
        <p:spPr/>
        <p:txBody>
          <a:bodyPr>
            <a:normAutofit/>
          </a:bodyPr>
          <a:lstStyle/>
          <a:p>
            <a:pPr marL="0" indent="0">
              <a:buNone/>
            </a:pPr>
            <a:r>
              <a:rPr lang="en-US" b="1" dirty="0"/>
              <a:t>Step 2: Explain what you’re doing &amp; get consent</a:t>
            </a:r>
          </a:p>
          <a:p>
            <a:r>
              <a:rPr lang="en-US" dirty="0"/>
              <a:t>Explain why you’re there</a:t>
            </a:r>
          </a:p>
          <a:p>
            <a:r>
              <a:rPr lang="en-US" dirty="0" smtClean="0">
                <a:solidFill>
                  <a:srgbClr val="FF0000"/>
                </a:solidFill>
              </a:rPr>
              <a:t>Explain to volunteers how you want them to handle any incentives </a:t>
            </a:r>
            <a:r>
              <a:rPr lang="en-US" dirty="0">
                <a:solidFill>
                  <a:srgbClr val="FF0000"/>
                </a:solidFill>
              </a:rPr>
              <a:t>you’re offering</a:t>
            </a:r>
          </a:p>
          <a:p>
            <a:r>
              <a:rPr lang="en-US" dirty="0"/>
              <a:t>If they consent to answering your questions, continue with the interview. If they don’t, thank them for their time, and use the observation form.</a:t>
            </a:r>
          </a:p>
        </p:txBody>
      </p:sp>
      <p:sp>
        <p:nvSpPr>
          <p:cNvPr id="12" name="Rectangle 11" descr="Background."/>
          <p:cNvSpPr/>
          <p:nvPr/>
        </p:nvSpPr>
        <p:spPr>
          <a:xfrm>
            <a:off x="1578004" y="5249928"/>
            <a:ext cx="9124015" cy="1398345"/>
          </a:xfrm>
          <a:prstGeom prst="rect">
            <a:avLst/>
          </a:prstGeom>
        </p:spPr>
        <p:style>
          <a:lnRef idx="1">
            <a:schemeClr val="accent5">
              <a:hueOff val="0"/>
              <a:satOff val="0"/>
              <a:lumOff val="0"/>
              <a:alphaOff val="0"/>
            </a:schemeClr>
          </a:lnRef>
          <a:fillRef idx="1">
            <a:schemeClr val="accent5">
              <a:alpha val="40000"/>
              <a:tint val="40000"/>
              <a:hueOff val="0"/>
              <a:satOff val="0"/>
              <a:lumOff val="0"/>
              <a:alphaOff val="0"/>
            </a:schemeClr>
          </a:fillRef>
          <a:effectRef idx="0">
            <a:schemeClr val="accent5">
              <a:alpha val="40000"/>
              <a:tint val="40000"/>
              <a:hueOff val="0"/>
              <a:satOff val="0"/>
              <a:lumOff val="0"/>
              <a:alphaOff val="0"/>
            </a:schemeClr>
          </a:effectRef>
          <a:fontRef idx="minor">
            <a:schemeClr val="dk1">
              <a:hueOff val="0"/>
              <a:satOff val="0"/>
              <a:lumOff val="0"/>
              <a:alphaOff val="0"/>
            </a:schemeClr>
          </a:fontRef>
        </p:style>
      </p:sp>
      <p:sp>
        <p:nvSpPr>
          <p:cNvPr id="13" name="Rectangle 12"/>
          <p:cNvSpPr/>
          <p:nvPr/>
        </p:nvSpPr>
        <p:spPr>
          <a:xfrm>
            <a:off x="1578004" y="5249928"/>
            <a:ext cx="9124015" cy="13983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47146" tIns="64770" rIns="64770" bIns="64770" numCol="1" spcCol="1270" anchor="ctr" anchorCtr="0">
            <a:noAutofit/>
          </a:bodyPr>
          <a:lstStyle/>
          <a:p>
            <a:pPr lvl="0" algn="l" defTabSz="755650">
              <a:lnSpc>
                <a:spcPct val="90000"/>
              </a:lnSpc>
              <a:spcBef>
                <a:spcPct val="0"/>
              </a:spcBef>
              <a:spcAft>
                <a:spcPct val="35000"/>
              </a:spcAft>
            </a:pPr>
            <a:r>
              <a:rPr lang="en-US" sz="1700" kern="1200" dirty="0"/>
              <a:t>We’re conducting a survey, and your participation will help the community provide better services and resources for people who might not have a safe home to sleep at night. It’ll take about 4-5 minutes, you don’t have to answer any questions you don’t want to answer, and it’s all anonymous – meaning your name won’t be used. Are you willing to answer these questions?</a:t>
            </a:r>
          </a:p>
        </p:txBody>
      </p:sp>
      <p:sp>
        <p:nvSpPr>
          <p:cNvPr id="11" name="Rectangle 10" descr="This icon is a beginning quotation mark to denote that the text in the box next to it is a sample quotation to use when speaking with people experiencing homelessness.&#10;"/>
          <p:cNvSpPr/>
          <p:nvPr/>
        </p:nvSpPr>
        <p:spPr>
          <a:xfrm>
            <a:off x="1304786" y="5047945"/>
            <a:ext cx="978842" cy="1468263"/>
          </a:xfrm>
          <a:prstGeom prst="rect">
            <a:avLst/>
          </a:prstGeom>
          <a: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l="-3000" r="-3000"/>
            </a:stretch>
          </a:blipFill>
        </p:spPr>
        <p:style>
          <a:lnRef idx="2">
            <a:schemeClr val="accent5">
              <a:shade val="80000"/>
              <a:hueOff val="0"/>
              <a:satOff val="0"/>
              <a:lumOff val="0"/>
              <a:alphaOff val="0"/>
            </a:schemeClr>
          </a:lnRef>
          <a:fillRef idx="1">
            <a:scrgbClr r="0" g="0" b="0"/>
          </a:fillRef>
          <a:effectRef idx="0">
            <a:schemeClr val="accent5">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153940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Unsheltered Point-in-Time (PIT) Count</a:t>
            </a:r>
          </a:p>
        </p:txBody>
      </p:sp>
      <p:sp>
        <p:nvSpPr>
          <p:cNvPr id="3" name="Subtitle 2"/>
          <p:cNvSpPr>
            <a:spLocks noGrp="1"/>
          </p:cNvSpPr>
          <p:nvPr>
            <p:ph type="subTitle" idx="1"/>
          </p:nvPr>
        </p:nvSpPr>
        <p:spPr/>
        <p:txBody>
          <a:bodyPr>
            <a:normAutofit/>
          </a:bodyPr>
          <a:lstStyle/>
          <a:p>
            <a:r>
              <a:rPr lang="en-US" sz="4400" dirty="0"/>
              <a:t>Volunteer Training</a:t>
            </a:r>
          </a:p>
        </p:txBody>
      </p:sp>
    </p:spTree>
    <p:extLst>
      <p:ext uri="{BB962C8B-B14F-4D97-AF65-F5344CB8AC3E}">
        <p14:creationId xmlns:p14="http://schemas.microsoft.com/office/powerpoint/2010/main" val="17145030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Step-by-Step Guide to Conducting Interviews</a:t>
            </a:r>
          </a:p>
        </p:txBody>
      </p:sp>
      <p:sp>
        <p:nvSpPr>
          <p:cNvPr id="3" name="Content Placeholder 2"/>
          <p:cNvSpPr>
            <a:spLocks noGrp="1"/>
          </p:cNvSpPr>
          <p:nvPr>
            <p:ph idx="1"/>
          </p:nvPr>
        </p:nvSpPr>
        <p:spPr/>
        <p:txBody>
          <a:bodyPr>
            <a:normAutofit/>
          </a:bodyPr>
          <a:lstStyle/>
          <a:p>
            <a:pPr marL="0" indent="0">
              <a:buNone/>
            </a:pPr>
            <a:r>
              <a:rPr lang="en-US" b="1" dirty="0"/>
              <a:t>Step 3: Conduct the interview using the survey form</a:t>
            </a:r>
          </a:p>
          <a:p>
            <a:r>
              <a:rPr lang="en-US" dirty="0"/>
              <a:t>Go through each question in the survey form. </a:t>
            </a:r>
          </a:p>
          <a:p>
            <a:pPr lvl="1"/>
            <a:r>
              <a:rPr lang="en-US" dirty="0"/>
              <a:t>Remember: people have the right not to answer all questions!</a:t>
            </a:r>
          </a:p>
          <a:p>
            <a:r>
              <a:rPr lang="en-US" dirty="0"/>
              <a:t>Add any notes </a:t>
            </a:r>
            <a:r>
              <a:rPr lang="en-US" dirty="0" smtClean="0"/>
              <a:t>that </a:t>
            </a:r>
            <a:r>
              <a:rPr lang="en-US" dirty="0"/>
              <a:t>may be helpful</a:t>
            </a:r>
          </a:p>
          <a:p>
            <a:pPr lvl="1"/>
            <a:r>
              <a:rPr lang="en-US" dirty="0"/>
              <a:t>Example: If a person says that they have their own apartment, but they’re sitting on a bench outside of a 24-hour grocery store </a:t>
            </a:r>
            <a:r>
              <a:rPr lang="en-US" dirty="0" smtClean="0"/>
              <a:t>at 2:00 am with </a:t>
            </a:r>
            <a:r>
              <a:rPr lang="en-US" dirty="0"/>
              <a:t>what appear to be all of their belongings, write down that you think there may be a discrepancy in what they are saying vs. where they will sleep that night.</a:t>
            </a:r>
          </a:p>
        </p:txBody>
      </p:sp>
    </p:spTree>
    <p:extLst>
      <p:ext uri="{BB962C8B-B14F-4D97-AF65-F5344CB8AC3E}">
        <p14:creationId xmlns:p14="http://schemas.microsoft.com/office/powerpoint/2010/main" val="1563876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Step-by-Step Guide to Conducting Interviews</a:t>
            </a:r>
          </a:p>
        </p:txBody>
      </p:sp>
      <p:sp>
        <p:nvSpPr>
          <p:cNvPr id="3" name="Content Placeholder 2"/>
          <p:cNvSpPr>
            <a:spLocks noGrp="1"/>
          </p:cNvSpPr>
          <p:nvPr>
            <p:ph idx="1"/>
          </p:nvPr>
        </p:nvSpPr>
        <p:spPr/>
        <p:txBody>
          <a:bodyPr>
            <a:normAutofit/>
          </a:bodyPr>
          <a:lstStyle/>
          <a:p>
            <a:pPr marL="0" indent="0">
              <a:buNone/>
            </a:pPr>
            <a:r>
              <a:rPr lang="en-US" b="1" dirty="0"/>
              <a:t>Step 4: Closing the interview</a:t>
            </a:r>
          </a:p>
          <a:p>
            <a:r>
              <a:rPr lang="en-US" dirty="0"/>
              <a:t>Thank the person for their time</a:t>
            </a:r>
          </a:p>
          <a:p>
            <a:r>
              <a:rPr lang="en-US" dirty="0"/>
              <a:t>Refer them to any services or resources they may have asked about or may need. </a:t>
            </a:r>
            <a:r>
              <a:rPr lang="en-US" dirty="0">
                <a:solidFill>
                  <a:srgbClr val="FF0000"/>
                </a:solidFill>
              </a:rPr>
              <a:t>Offer everyone a resource sheet / contact card</a:t>
            </a:r>
          </a:p>
          <a:p>
            <a:r>
              <a:rPr lang="en-US" dirty="0" smtClean="0">
                <a:solidFill>
                  <a:srgbClr val="FF0000"/>
                </a:solidFill>
              </a:rPr>
              <a:t>Give them the incentive</a:t>
            </a:r>
            <a:endParaRPr lang="en-US" dirty="0">
              <a:solidFill>
                <a:srgbClr val="FF0000"/>
              </a:solidFill>
            </a:endParaRPr>
          </a:p>
        </p:txBody>
      </p:sp>
    </p:spTree>
    <p:extLst>
      <p:ext uri="{BB962C8B-B14F-4D97-AF65-F5344CB8AC3E}">
        <p14:creationId xmlns:p14="http://schemas.microsoft.com/office/powerpoint/2010/main" val="3099205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Step-by-Step Guide to Conducting Interviews</a:t>
            </a:r>
          </a:p>
        </p:txBody>
      </p:sp>
      <p:sp>
        <p:nvSpPr>
          <p:cNvPr id="3" name="Content Placeholder 2"/>
          <p:cNvSpPr>
            <a:spLocks noGrp="1"/>
          </p:cNvSpPr>
          <p:nvPr>
            <p:ph idx="1"/>
          </p:nvPr>
        </p:nvSpPr>
        <p:spPr/>
        <p:txBody>
          <a:bodyPr>
            <a:normAutofit/>
          </a:bodyPr>
          <a:lstStyle/>
          <a:p>
            <a:pPr marL="0" indent="0">
              <a:buNone/>
            </a:pPr>
            <a:r>
              <a:rPr lang="en-US" b="1" dirty="0"/>
              <a:t>Step 5: Recording what you heard and observed</a:t>
            </a:r>
          </a:p>
          <a:p>
            <a:r>
              <a:rPr lang="en-US" dirty="0" smtClean="0"/>
              <a:t>Walk away from the person interviewed to a safe place</a:t>
            </a:r>
          </a:p>
          <a:p>
            <a:r>
              <a:rPr lang="en-US" dirty="0" smtClean="0"/>
              <a:t>Take </a:t>
            </a:r>
            <a:r>
              <a:rPr lang="en-US" dirty="0"/>
              <a:t>a few minutes after your conversation to double check that you’ve completed the whole survey form</a:t>
            </a:r>
          </a:p>
          <a:p>
            <a:r>
              <a:rPr lang="en-US" dirty="0"/>
              <a:t>Include any additional notes or details</a:t>
            </a:r>
          </a:p>
          <a:p>
            <a:r>
              <a:rPr lang="en-US" dirty="0"/>
              <a:t>Make sure everything you have written is readable</a:t>
            </a:r>
          </a:p>
          <a:p>
            <a:endParaRPr lang="en-US" dirty="0"/>
          </a:p>
        </p:txBody>
      </p:sp>
    </p:spTree>
    <p:extLst>
      <p:ext uri="{BB962C8B-B14F-4D97-AF65-F5344CB8AC3E}">
        <p14:creationId xmlns:p14="http://schemas.microsoft.com/office/powerpoint/2010/main" val="2058025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solidFill>
                  <a:srgbClr val="FF0000"/>
                </a:solidFill>
              </a:rPr>
              <a:t>Form #3: Observation Form</a:t>
            </a:r>
          </a:p>
        </p:txBody>
      </p:sp>
      <p:sp>
        <p:nvSpPr>
          <p:cNvPr id="3" name="Content Placeholder 2"/>
          <p:cNvSpPr>
            <a:spLocks noGrp="1"/>
          </p:cNvSpPr>
          <p:nvPr>
            <p:ph idx="1"/>
          </p:nvPr>
        </p:nvSpPr>
        <p:spPr/>
        <p:txBody>
          <a:bodyPr>
            <a:normAutofit/>
          </a:bodyPr>
          <a:lstStyle/>
          <a:p>
            <a:r>
              <a:rPr lang="en-US" dirty="0"/>
              <a:t>Only use when unable to complete a survey with someone.</a:t>
            </a:r>
          </a:p>
          <a:p>
            <a:r>
              <a:rPr lang="en-US" dirty="0"/>
              <a:t>Include as much detail as possible that helps to </a:t>
            </a:r>
            <a:r>
              <a:rPr lang="en-US" b="1" dirty="0"/>
              <a:t>make the person identifiable</a:t>
            </a:r>
            <a:r>
              <a:rPr lang="en-US" dirty="0"/>
              <a:t> and to provide clues on their </a:t>
            </a:r>
            <a:r>
              <a:rPr lang="en-US" b="1" dirty="0"/>
              <a:t>housing status</a:t>
            </a:r>
            <a:r>
              <a:rPr lang="en-US" dirty="0"/>
              <a:t>.</a:t>
            </a:r>
          </a:p>
        </p:txBody>
      </p:sp>
    </p:spTree>
    <p:extLst>
      <p:ext uri="{BB962C8B-B14F-4D97-AF65-F5344CB8AC3E}">
        <p14:creationId xmlns:p14="http://schemas.microsoft.com/office/powerpoint/2010/main" val="4258408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Step-by-Step Guide to </a:t>
            </a:r>
            <a:r>
              <a:rPr lang="en-US" dirty="0" smtClean="0"/>
              <a:t>Observations</a:t>
            </a:r>
            <a:endParaRPr lang="en-US" dirty="0"/>
          </a:p>
        </p:txBody>
      </p:sp>
      <p:sp>
        <p:nvSpPr>
          <p:cNvPr id="3" name="Content Placeholder 2"/>
          <p:cNvSpPr>
            <a:spLocks noGrp="1"/>
          </p:cNvSpPr>
          <p:nvPr>
            <p:ph idx="1"/>
          </p:nvPr>
        </p:nvSpPr>
        <p:spPr/>
        <p:txBody>
          <a:bodyPr>
            <a:normAutofit/>
          </a:bodyPr>
          <a:lstStyle/>
          <a:p>
            <a:pPr marL="0" indent="0">
              <a:buNone/>
            </a:pPr>
            <a:r>
              <a:rPr lang="en-US" b="1" dirty="0"/>
              <a:t>Step 1: Approach, Introduction &amp; Consent</a:t>
            </a:r>
          </a:p>
          <a:p>
            <a:r>
              <a:rPr lang="en-US" dirty="0"/>
              <a:t>Follow the same protocol you used with the interviews, and only use the observation form if the person says they don’t want to answer your questions, or if they can’t for some reason </a:t>
            </a:r>
            <a:r>
              <a:rPr lang="en-US" dirty="0">
                <a:solidFill>
                  <a:srgbClr val="FF0000"/>
                </a:solidFill>
              </a:rPr>
              <a:t>(e.g., if they’re sleeping)</a:t>
            </a:r>
            <a:r>
              <a:rPr lang="en-US" dirty="0"/>
              <a:t>.</a:t>
            </a:r>
          </a:p>
          <a:p>
            <a:endParaRPr lang="en-US" dirty="0"/>
          </a:p>
        </p:txBody>
      </p:sp>
    </p:spTree>
    <p:extLst>
      <p:ext uri="{BB962C8B-B14F-4D97-AF65-F5344CB8AC3E}">
        <p14:creationId xmlns:p14="http://schemas.microsoft.com/office/powerpoint/2010/main" val="1762068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Step-by-Step Guide to </a:t>
            </a:r>
            <a:r>
              <a:rPr lang="en-US" dirty="0" smtClean="0"/>
              <a:t>Observations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Step 2: Fill out the Observation Form</a:t>
            </a:r>
          </a:p>
          <a:p>
            <a:r>
              <a:rPr lang="en-US" dirty="0"/>
              <a:t>Write down as much detail as possible that helps to </a:t>
            </a:r>
            <a:r>
              <a:rPr lang="en-US" b="1" dirty="0"/>
              <a:t>make the person identifiable</a:t>
            </a:r>
            <a:r>
              <a:rPr lang="en-US" dirty="0"/>
              <a:t> and to provide clues on their </a:t>
            </a:r>
            <a:r>
              <a:rPr lang="en-US" b="1" dirty="0"/>
              <a:t>housing status</a:t>
            </a:r>
            <a:r>
              <a:rPr lang="en-US" dirty="0"/>
              <a:t>.</a:t>
            </a:r>
          </a:p>
          <a:p>
            <a:pPr lvl="1"/>
            <a:r>
              <a:rPr lang="en-US" dirty="0"/>
              <a:t>What is the person </a:t>
            </a:r>
            <a:r>
              <a:rPr lang="en-US" b="1" dirty="0"/>
              <a:t>wearing</a:t>
            </a:r>
            <a:r>
              <a:rPr lang="en-US" dirty="0"/>
              <a:t>? (e.g., “Yankees baseball cap, navy GAP sweatshirt, jeans, and tan utility boots.” or “bundled in a grey, puffy sleeping bag that covered their face.”)</a:t>
            </a:r>
          </a:p>
          <a:p>
            <a:pPr lvl="1"/>
            <a:r>
              <a:rPr lang="en-US" dirty="0"/>
              <a:t>What does the person </a:t>
            </a:r>
            <a:r>
              <a:rPr lang="en-US" b="1" dirty="0"/>
              <a:t>look like</a:t>
            </a:r>
            <a:r>
              <a:rPr lang="en-US" dirty="0"/>
              <a:t>? (e.g., “shoulder-length grey hair, white, female, 50-60 years old”)</a:t>
            </a:r>
          </a:p>
          <a:p>
            <a:pPr lvl="1"/>
            <a:r>
              <a:rPr lang="en-US" b="1" dirty="0"/>
              <a:t>Why</a:t>
            </a:r>
            <a:r>
              <a:rPr lang="en-US" dirty="0"/>
              <a:t> were you unable to complete a survey with them? (e.g., “They said they did not want to complete a survey, but they were awake.”)</a:t>
            </a:r>
          </a:p>
          <a:p>
            <a:pPr lvl="1"/>
            <a:r>
              <a:rPr lang="en-US" b="1" dirty="0"/>
              <a:t>Where </a:t>
            </a:r>
            <a:r>
              <a:rPr lang="en-US" dirty="0"/>
              <a:t>did you see them? (e.g., “On 20</a:t>
            </a:r>
            <a:r>
              <a:rPr lang="en-US" baseline="30000" dirty="0"/>
              <a:t>th</a:t>
            </a:r>
            <a:r>
              <a:rPr lang="en-US" dirty="0"/>
              <a:t> St. NW between R St. and S St., sitting on the bench outside of X store.”)</a:t>
            </a:r>
            <a:endParaRPr lang="en-US" b="1" dirty="0"/>
          </a:p>
          <a:p>
            <a:pPr lvl="1"/>
            <a:r>
              <a:rPr lang="en-US" dirty="0"/>
              <a:t>What makes you think that they are or may be </a:t>
            </a:r>
            <a:r>
              <a:rPr lang="en-US" b="1" dirty="0"/>
              <a:t>experiencing homelessness</a:t>
            </a:r>
            <a:r>
              <a:rPr lang="en-US" dirty="0"/>
              <a:t>? (e.g., “They were sleeping on a park bench with a large bag of their belongings next to them.”)</a:t>
            </a:r>
          </a:p>
          <a:p>
            <a:endParaRPr lang="en-US" dirty="0"/>
          </a:p>
        </p:txBody>
      </p:sp>
    </p:spTree>
    <p:extLst>
      <p:ext uri="{BB962C8B-B14F-4D97-AF65-F5344CB8AC3E}">
        <p14:creationId xmlns:p14="http://schemas.microsoft.com/office/powerpoint/2010/main" val="1266640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9"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normAutofit fontScale="90000"/>
          </a:bodyPr>
          <a:lstStyle/>
          <a:p>
            <a:r>
              <a:rPr lang="en-US" dirty="0"/>
              <a:t>Where to </a:t>
            </a:r>
            <a:r>
              <a:rPr lang="en-US" dirty="0" smtClean="0"/>
              <a:t>Go during the PIT Count</a:t>
            </a:r>
            <a:r>
              <a:rPr lang="en-US" dirty="0">
                <a:solidFill>
                  <a:srgbClr val="FF0000"/>
                </a:solidFill>
              </a:rPr>
              <a:t/>
            </a:r>
            <a:br>
              <a:rPr lang="en-US" dirty="0">
                <a:solidFill>
                  <a:srgbClr val="FF0000"/>
                </a:solidFill>
              </a:rPr>
            </a:br>
            <a:r>
              <a:rPr lang="en-US" sz="4000" dirty="0">
                <a:solidFill>
                  <a:srgbClr val="FF0000"/>
                </a:solidFill>
              </a:rPr>
              <a:t>Sample Map: </a:t>
            </a:r>
            <a:r>
              <a:rPr lang="en-US" sz="4000" b="1" dirty="0">
                <a:solidFill>
                  <a:srgbClr val="FF0000"/>
                </a:solidFill>
              </a:rPr>
              <a:t>Hotspot</a:t>
            </a:r>
            <a:r>
              <a:rPr lang="en-US" sz="4000" dirty="0">
                <a:solidFill>
                  <a:srgbClr val="FF0000"/>
                </a:solidFill>
              </a:rPr>
              <a:t> or </a:t>
            </a:r>
            <a:r>
              <a:rPr lang="en-US" sz="4000" b="1" dirty="0">
                <a:solidFill>
                  <a:srgbClr val="FF0000"/>
                </a:solidFill>
              </a:rPr>
              <a:t>Known Locations </a:t>
            </a:r>
            <a:r>
              <a:rPr lang="en-US" sz="4000" dirty="0">
                <a:solidFill>
                  <a:srgbClr val="FF0000"/>
                </a:solidFill>
              </a:rPr>
              <a:t>Methodology</a:t>
            </a:r>
          </a:p>
        </p:txBody>
      </p:sp>
      <p:pic>
        <p:nvPicPr>
          <p:cNvPr id="10" name="Content Placeholder 3" descr="This is a sample map meant to show how CoCs could show volunteers where to go if they are using a hotspot or known locations methodology. It shows a series of streets in Washington, DC with six pinpoints on it meant to locate exact places where volunteers should visit during their PIT count survey period.&#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88493" y="1825625"/>
            <a:ext cx="8015014" cy="4351338"/>
          </a:xfrm>
        </p:spPr>
      </p:pic>
    </p:spTree>
    <p:extLst>
      <p:ext uri="{BB962C8B-B14F-4D97-AF65-F5344CB8AC3E}">
        <p14:creationId xmlns:p14="http://schemas.microsoft.com/office/powerpoint/2010/main" val="4120663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11"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normAutofit fontScale="90000"/>
          </a:bodyPr>
          <a:lstStyle/>
          <a:p>
            <a:r>
              <a:rPr lang="en-US" dirty="0"/>
              <a:t>Where to Go </a:t>
            </a:r>
            <a:r>
              <a:rPr lang="en-US" dirty="0" smtClean="0"/>
              <a:t>during the PIT Count</a:t>
            </a:r>
            <a:r>
              <a:rPr lang="en-US" dirty="0"/>
              <a:t/>
            </a:r>
            <a:br>
              <a:rPr lang="en-US" dirty="0"/>
            </a:br>
            <a:r>
              <a:rPr lang="en-US" sz="3600" dirty="0">
                <a:solidFill>
                  <a:srgbClr val="FF0000"/>
                </a:solidFill>
              </a:rPr>
              <a:t>Sample Map: </a:t>
            </a:r>
            <a:r>
              <a:rPr lang="en-US" sz="3600" b="1" dirty="0">
                <a:solidFill>
                  <a:srgbClr val="FF0000"/>
                </a:solidFill>
              </a:rPr>
              <a:t>Complete Coverage </a:t>
            </a:r>
            <a:r>
              <a:rPr lang="en-US" sz="3600" dirty="0">
                <a:solidFill>
                  <a:srgbClr val="FF0000"/>
                </a:solidFill>
              </a:rPr>
              <a:t>or </a:t>
            </a:r>
            <a:r>
              <a:rPr lang="en-US" sz="3600" b="1" dirty="0">
                <a:solidFill>
                  <a:srgbClr val="FF0000"/>
                </a:solidFill>
              </a:rPr>
              <a:t>Full Census of Random Sample of Areas</a:t>
            </a:r>
            <a:r>
              <a:rPr lang="en-US" sz="3600" dirty="0">
                <a:solidFill>
                  <a:srgbClr val="FF0000"/>
                </a:solidFill>
              </a:rPr>
              <a:t> Methodology</a:t>
            </a:r>
          </a:p>
        </p:txBody>
      </p:sp>
      <p:pic>
        <p:nvPicPr>
          <p:cNvPr id="12" name="Content Placeholder 3" descr="This is a sample map meant to show how CoCs could show volunteers where to go if they are using a complete coverage or full census of random sample of areas methodology. It shows a series of streets in Washington, DC with a line drawn around a specific area. Volunteers would be expected to visit all streets within this drawn area during their PIT count survey period.&#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08017" y="1825625"/>
            <a:ext cx="8175965" cy="4351338"/>
          </a:xfrm>
        </p:spPr>
      </p:pic>
    </p:spTree>
    <p:extLst>
      <p:ext uri="{BB962C8B-B14F-4D97-AF65-F5344CB8AC3E}">
        <p14:creationId xmlns:p14="http://schemas.microsoft.com/office/powerpoint/2010/main" val="3390941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solidFill>
                  <a:srgbClr val="FF0000"/>
                </a:solidFill>
              </a:rPr>
              <a:t>Where to Go</a:t>
            </a:r>
          </a:p>
        </p:txBody>
      </p:sp>
      <p:sp>
        <p:nvSpPr>
          <p:cNvPr id="3" name="Content Placeholder 2"/>
          <p:cNvSpPr>
            <a:spLocks noGrp="1"/>
          </p:cNvSpPr>
          <p:nvPr>
            <p:ph idx="1"/>
          </p:nvPr>
        </p:nvSpPr>
        <p:spPr/>
        <p:txBody>
          <a:bodyPr>
            <a:normAutofit fontScale="85000" lnSpcReduction="20000"/>
          </a:bodyPr>
          <a:lstStyle/>
          <a:p>
            <a:r>
              <a:rPr lang="en-US" dirty="0">
                <a:solidFill>
                  <a:srgbClr val="FF0000"/>
                </a:solidFill>
              </a:rPr>
              <a:t>Outdoor public places:</a:t>
            </a:r>
          </a:p>
          <a:p>
            <a:pPr lvl="1"/>
            <a:r>
              <a:rPr lang="en-US" dirty="0">
                <a:solidFill>
                  <a:srgbClr val="FF0000"/>
                </a:solidFill>
              </a:rPr>
              <a:t>Parks</a:t>
            </a:r>
          </a:p>
          <a:p>
            <a:pPr lvl="1"/>
            <a:r>
              <a:rPr lang="en-US" dirty="0">
                <a:solidFill>
                  <a:srgbClr val="FF0000"/>
                </a:solidFill>
              </a:rPr>
              <a:t>Public benches</a:t>
            </a:r>
          </a:p>
          <a:p>
            <a:pPr lvl="1"/>
            <a:r>
              <a:rPr lang="en-US" dirty="0">
                <a:solidFill>
                  <a:srgbClr val="FF0000"/>
                </a:solidFill>
              </a:rPr>
              <a:t>Bus stops</a:t>
            </a:r>
          </a:p>
          <a:p>
            <a:pPr lvl="1"/>
            <a:r>
              <a:rPr lang="en-US" dirty="0">
                <a:solidFill>
                  <a:srgbClr val="FF0000"/>
                </a:solidFill>
              </a:rPr>
              <a:t>Doorsteps of businesses that are closed for the night</a:t>
            </a:r>
          </a:p>
          <a:p>
            <a:pPr lvl="1"/>
            <a:r>
              <a:rPr lang="en-US" dirty="0">
                <a:solidFill>
                  <a:srgbClr val="FF0000"/>
                </a:solidFill>
              </a:rPr>
              <a:t>Encampments</a:t>
            </a:r>
          </a:p>
          <a:p>
            <a:pPr lvl="1"/>
            <a:r>
              <a:rPr lang="en-US" dirty="0">
                <a:solidFill>
                  <a:srgbClr val="FF0000"/>
                </a:solidFill>
              </a:rPr>
              <a:t>Parked cars</a:t>
            </a:r>
          </a:p>
          <a:p>
            <a:r>
              <a:rPr lang="en-US" dirty="0">
                <a:solidFill>
                  <a:srgbClr val="FF0000"/>
                </a:solidFill>
              </a:rPr>
              <a:t>Indoor places:</a:t>
            </a:r>
          </a:p>
          <a:p>
            <a:pPr lvl="1"/>
            <a:r>
              <a:rPr lang="en-US" dirty="0">
                <a:solidFill>
                  <a:srgbClr val="FF0000"/>
                </a:solidFill>
              </a:rPr>
              <a:t>24-hour businesses (e.g., grocery stores, McDonald’s, Wal-Mart, convenience shops)</a:t>
            </a:r>
          </a:p>
          <a:p>
            <a:pPr lvl="1"/>
            <a:r>
              <a:rPr lang="en-US" dirty="0">
                <a:solidFill>
                  <a:srgbClr val="FF0000"/>
                </a:solidFill>
              </a:rPr>
              <a:t>Bus, train, &amp; metro stations</a:t>
            </a:r>
          </a:p>
          <a:p>
            <a:r>
              <a:rPr lang="en-US" dirty="0">
                <a:solidFill>
                  <a:srgbClr val="FF0000"/>
                </a:solidFill>
              </a:rPr>
              <a:t>Ask folks who you see out and about if there is anywhere else you should go</a:t>
            </a:r>
          </a:p>
          <a:p>
            <a:pPr lvl="1"/>
            <a:r>
              <a:rPr lang="en-US" dirty="0">
                <a:solidFill>
                  <a:srgbClr val="FF0000"/>
                </a:solidFill>
              </a:rPr>
              <a:t>Employees at businesses that are open</a:t>
            </a:r>
          </a:p>
          <a:p>
            <a:pPr lvl="1"/>
            <a:r>
              <a:rPr lang="en-US" dirty="0" smtClean="0">
                <a:solidFill>
                  <a:srgbClr val="FF0000"/>
                </a:solidFill>
              </a:rPr>
              <a:t>Law enforcement (e.g., sheriffs and local police)</a:t>
            </a:r>
            <a:endParaRPr lang="en-US" dirty="0">
              <a:solidFill>
                <a:srgbClr val="FF0000"/>
              </a:solidFill>
            </a:endParaRPr>
          </a:p>
          <a:p>
            <a:pPr lvl="1"/>
            <a:r>
              <a:rPr lang="en-US" dirty="0">
                <a:solidFill>
                  <a:srgbClr val="FF0000"/>
                </a:solidFill>
              </a:rPr>
              <a:t>Others you interview</a:t>
            </a:r>
          </a:p>
        </p:txBody>
      </p:sp>
    </p:spTree>
    <p:extLst>
      <p:ext uri="{BB962C8B-B14F-4D97-AF65-F5344CB8AC3E}">
        <p14:creationId xmlns:p14="http://schemas.microsoft.com/office/powerpoint/2010/main" val="1382737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Who to Interview </a:t>
            </a:r>
          </a:p>
        </p:txBody>
      </p:sp>
      <p:sp>
        <p:nvSpPr>
          <p:cNvPr id="3" name="Content Placeholder 2"/>
          <p:cNvSpPr>
            <a:spLocks noGrp="1"/>
          </p:cNvSpPr>
          <p:nvPr>
            <p:ph idx="1"/>
          </p:nvPr>
        </p:nvSpPr>
        <p:spPr/>
        <p:txBody>
          <a:bodyPr>
            <a:normAutofit/>
          </a:bodyPr>
          <a:lstStyle/>
          <a:p>
            <a:r>
              <a:rPr lang="en-US" dirty="0" smtClean="0"/>
              <a:t>It </a:t>
            </a:r>
            <a:r>
              <a:rPr lang="en-US" dirty="0"/>
              <a:t>is not always possible to determine if someone is experiencing homelessness based solely on how they look. </a:t>
            </a:r>
          </a:p>
          <a:p>
            <a:r>
              <a:rPr lang="en-US" dirty="0"/>
              <a:t>Consider:</a:t>
            </a:r>
          </a:p>
          <a:p>
            <a:pPr lvl="1"/>
            <a:r>
              <a:rPr lang="en-US" i="1" dirty="0"/>
              <a:t>Where do you see the person?</a:t>
            </a:r>
          </a:p>
          <a:p>
            <a:pPr lvl="1"/>
            <a:r>
              <a:rPr lang="en-US" i="1" dirty="0"/>
              <a:t>What is the person doing?</a:t>
            </a:r>
          </a:p>
          <a:p>
            <a:pPr lvl="1"/>
            <a:r>
              <a:rPr lang="en-US" i="1" dirty="0"/>
              <a:t>What time is it</a:t>
            </a:r>
            <a:r>
              <a:rPr lang="en-US" i="1" dirty="0" smtClean="0"/>
              <a:t>?</a:t>
            </a:r>
            <a:endParaRPr lang="en-US" i="1" dirty="0"/>
          </a:p>
        </p:txBody>
      </p:sp>
    </p:spTree>
    <p:extLst>
      <p:ext uri="{BB962C8B-B14F-4D97-AF65-F5344CB8AC3E}">
        <p14:creationId xmlns:p14="http://schemas.microsoft.com/office/powerpoint/2010/main" val="1350414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 Count Volunteer Training Agenda</a:t>
            </a:r>
            <a:endParaRPr lang="en-US" dirty="0"/>
          </a:p>
        </p:txBody>
      </p:sp>
      <p:sp>
        <p:nvSpPr>
          <p:cNvPr id="27" name="PC 101 background" descr="Background colors."/>
          <p:cNvSpPr/>
          <p:nvPr/>
        </p:nvSpPr>
        <p:spPr>
          <a:xfrm>
            <a:off x="777097" y="1457560"/>
            <a:ext cx="3785616" cy="1251708"/>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28" name="PIT Count 101"/>
          <p:cNvSpPr/>
          <p:nvPr/>
        </p:nvSpPr>
        <p:spPr>
          <a:xfrm>
            <a:off x="838200" y="1518663"/>
            <a:ext cx="3663410" cy="11295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PIT Count 101</a:t>
            </a:r>
          </a:p>
        </p:txBody>
      </p:sp>
      <p:sp>
        <p:nvSpPr>
          <p:cNvPr id="29" name="PC background" descr="Background colors."/>
          <p:cNvSpPr/>
          <p:nvPr/>
        </p:nvSpPr>
        <p:spPr>
          <a:xfrm rot="5400000">
            <a:off x="7427021" y="-1281577"/>
            <a:ext cx="1001367" cy="6729984"/>
          </a:xfrm>
          <a:prstGeom prst="round2SameRect">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30" name="PIT Count bullet list"/>
          <p:cNvSpPr/>
          <p:nvPr/>
        </p:nvSpPr>
        <p:spPr>
          <a:xfrm>
            <a:off x="4562713" y="1631614"/>
            <a:ext cx="6681101" cy="9036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PIT Count: What, Who, and Why?</a:t>
            </a:r>
          </a:p>
          <a:p>
            <a:pPr marL="171450" lvl="1" indent="-171450" algn="l" defTabSz="755650">
              <a:lnSpc>
                <a:spcPct val="90000"/>
              </a:lnSpc>
              <a:spcBef>
                <a:spcPct val="0"/>
              </a:spcBef>
              <a:spcAft>
                <a:spcPct val="15000"/>
              </a:spcAft>
              <a:buChar char="••"/>
            </a:pPr>
            <a:r>
              <a:rPr lang="en-US" sz="1700" kern="1200" dirty="0"/>
              <a:t>FAQs</a:t>
            </a:r>
          </a:p>
        </p:txBody>
      </p:sp>
      <p:sp>
        <p:nvSpPr>
          <p:cNvPr id="23" name="Your Role background" descr="Background colors."/>
          <p:cNvSpPr/>
          <p:nvPr/>
        </p:nvSpPr>
        <p:spPr>
          <a:xfrm>
            <a:off x="777097" y="2759675"/>
            <a:ext cx="3785616" cy="1251708"/>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24" name="Your Role"/>
          <p:cNvSpPr/>
          <p:nvPr/>
        </p:nvSpPr>
        <p:spPr>
          <a:xfrm>
            <a:off x="838200" y="2820778"/>
            <a:ext cx="3663410" cy="11295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Your Role</a:t>
            </a:r>
          </a:p>
        </p:txBody>
      </p:sp>
      <p:sp>
        <p:nvSpPr>
          <p:cNvPr id="25" name="YR background" descr="Color background"/>
          <p:cNvSpPr/>
          <p:nvPr/>
        </p:nvSpPr>
        <p:spPr>
          <a:xfrm rot="5400000">
            <a:off x="7427021" y="32718"/>
            <a:ext cx="1001367" cy="6729984"/>
          </a:xfrm>
          <a:prstGeom prst="round2SameRect">
            <a:avLst/>
          </a:prstGeom>
        </p:spPr>
        <p:style>
          <a:lnRef idx="2">
            <a:schemeClr val="accent4">
              <a:tint val="40000"/>
              <a:alpha val="90000"/>
              <a:hueOff val="3837973"/>
              <a:satOff val="-20420"/>
              <a:lumOff val="-1163"/>
              <a:alphaOff val="0"/>
            </a:schemeClr>
          </a:lnRef>
          <a:fillRef idx="1">
            <a:schemeClr val="accent4">
              <a:tint val="40000"/>
              <a:alpha val="90000"/>
              <a:hueOff val="3837973"/>
              <a:satOff val="-20420"/>
              <a:lumOff val="-1163"/>
              <a:alphaOff val="0"/>
            </a:schemeClr>
          </a:fillRef>
          <a:effectRef idx="0">
            <a:schemeClr val="accent4">
              <a:tint val="40000"/>
              <a:alpha val="90000"/>
              <a:hueOff val="3837973"/>
              <a:satOff val="-20420"/>
              <a:lumOff val="-1163"/>
              <a:alphaOff val="0"/>
            </a:schemeClr>
          </a:effectRef>
          <a:fontRef idx="minor">
            <a:schemeClr val="dk1">
              <a:hueOff val="0"/>
              <a:satOff val="0"/>
              <a:lumOff val="0"/>
              <a:alphaOff val="0"/>
            </a:schemeClr>
          </a:fontRef>
        </p:style>
      </p:sp>
      <p:sp>
        <p:nvSpPr>
          <p:cNvPr id="26" name="Your role bullet list" descr="Background colors."/>
          <p:cNvSpPr/>
          <p:nvPr/>
        </p:nvSpPr>
        <p:spPr>
          <a:xfrm>
            <a:off x="4562713" y="2945909"/>
            <a:ext cx="6681101" cy="9036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Introduction to surveys &amp; interviews</a:t>
            </a:r>
          </a:p>
          <a:p>
            <a:pPr marL="171450" lvl="1" indent="-171450" algn="l" defTabSz="755650">
              <a:lnSpc>
                <a:spcPct val="90000"/>
              </a:lnSpc>
              <a:spcBef>
                <a:spcPct val="0"/>
              </a:spcBef>
              <a:spcAft>
                <a:spcPct val="15000"/>
              </a:spcAft>
              <a:buChar char="••"/>
            </a:pPr>
            <a:r>
              <a:rPr lang="en-US" sz="1700" kern="1200" dirty="0"/>
              <a:t>Where to go &amp; who to interview</a:t>
            </a:r>
          </a:p>
          <a:p>
            <a:pPr marL="171450" lvl="1" indent="-171450" algn="l" defTabSz="755650">
              <a:lnSpc>
                <a:spcPct val="90000"/>
              </a:lnSpc>
              <a:spcBef>
                <a:spcPct val="0"/>
              </a:spcBef>
              <a:spcAft>
                <a:spcPct val="15000"/>
              </a:spcAft>
              <a:buChar char="••"/>
            </a:pPr>
            <a:r>
              <a:rPr lang="en-US" sz="1700" kern="1200" dirty="0"/>
              <a:t>Safety</a:t>
            </a:r>
          </a:p>
        </p:txBody>
      </p:sp>
      <p:sp>
        <p:nvSpPr>
          <p:cNvPr id="19" name="SP background" descr="Background colors."/>
          <p:cNvSpPr/>
          <p:nvPr/>
        </p:nvSpPr>
        <p:spPr>
          <a:xfrm>
            <a:off x="777097" y="4086149"/>
            <a:ext cx="3785616" cy="1251708"/>
          </a:xfrm>
          <a:prstGeom prst="roundRect">
            <a:avLst/>
          </a:prstGeom>
        </p:spPr>
        <p:style>
          <a:lnRef idx="2">
            <a:schemeClr val="lt1">
              <a:hueOff val="0"/>
              <a:satOff val="0"/>
              <a:lumOff val="0"/>
              <a:alphaOff val="0"/>
            </a:schemeClr>
          </a:lnRef>
          <a:fillRef idx="1">
            <a:schemeClr val="accent4">
              <a:hueOff val="6930462"/>
              <a:satOff val="-31979"/>
              <a:lumOff val="1177"/>
              <a:alphaOff val="0"/>
            </a:schemeClr>
          </a:fillRef>
          <a:effectRef idx="0">
            <a:schemeClr val="accent4">
              <a:hueOff val="6930462"/>
              <a:satOff val="-31979"/>
              <a:lumOff val="1177"/>
              <a:alphaOff val="0"/>
            </a:schemeClr>
          </a:effectRef>
          <a:fontRef idx="minor">
            <a:schemeClr val="lt1"/>
          </a:fontRef>
        </p:style>
      </p:sp>
      <p:sp>
        <p:nvSpPr>
          <p:cNvPr id="20" name="Survey Practice"/>
          <p:cNvSpPr/>
          <p:nvPr/>
        </p:nvSpPr>
        <p:spPr>
          <a:xfrm>
            <a:off x="838200" y="4147252"/>
            <a:ext cx="3663410" cy="11295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Survey </a:t>
            </a:r>
            <a:r>
              <a:rPr lang="en-US" sz="4200" kern="1200" dirty="0" smtClean="0"/>
              <a:t>Practice</a:t>
            </a:r>
            <a:endParaRPr lang="en-US" sz="4200" kern="1200" dirty="0"/>
          </a:p>
        </p:txBody>
      </p:sp>
      <p:sp>
        <p:nvSpPr>
          <p:cNvPr id="21" name="SP background" descr="Background colors."/>
          <p:cNvSpPr/>
          <p:nvPr/>
        </p:nvSpPr>
        <p:spPr>
          <a:xfrm rot="5400000">
            <a:off x="7427021" y="1347012"/>
            <a:ext cx="1001367" cy="6729984"/>
          </a:xfrm>
          <a:prstGeom prst="round2SameRect">
            <a:avLst/>
          </a:prstGeom>
        </p:spPr>
        <p:style>
          <a:lnRef idx="2">
            <a:schemeClr val="accent4">
              <a:tint val="40000"/>
              <a:alpha val="90000"/>
              <a:hueOff val="7675946"/>
              <a:satOff val="-40841"/>
              <a:lumOff val="-2327"/>
              <a:alphaOff val="0"/>
            </a:schemeClr>
          </a:lnRef>
          <a:fillRef idx="1">
            <a:schemeClr val="accent4">
              <a:tint val="40000"/>
              <a:alpha val="90000"/>
              <a:hueOff val="7675946"/>
              <a:satOff val="-40841"/>
              <a:lumOff val="-2327"/>
              <a:alphaOff val="0"/>
            </a:schemeClr>
          </a:fillRef>
          <a:effectRef idx="0">
            <a:schemeClr val="accent4">
              <a:tint val="40000"/>
              <a:alpha val="90000"/>
              <a:hueOff val="7675946"/>
              <a:satOff val="-40841"/>
              <a:lumOff val="-2327"/>
              <a:alphaOff val="0"/>
            </a:schemeClr>
          </a:effectRef>
          <a:fontRef idx="minor">
            <a:schemeClr val="dk1">
              <a:hueOff val="0"/>
              <a:satOff val="0"/>
              <a:lumOff val="0"/>
              <a:alphaOff val="0"/>
            </a:schemeClr>
          </a:fontRef>
        </p:style>
      </p:sp>
      <p:sp>
        <p:nvSpPr>
          <p:cNvPr id="22" name="Survey Practice bullet list"/>
          <p:cNvSpPr/>
          <p:nvPr/>
        </p:nvSpPr>
        <p:spPr>
          <a:xfrm>
            <a:off x="4562713" y="4260203"/>
            <a:ext cx="6681101" cy="9036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Tips on surveying</a:t>
            </a:r>
          </a:p>
          <a:p>
            <a:pPr marL="171450" lvl="1" indent="-171450" algn="l" defTabSz="755650">
              <a:lnSpc>
                <a:spcPct val="90000"/>
              </a:lnSpc>
              <a:spcBef>
                <a:spcPct val="0"/>
              </a:spcBef>
              <a:spcAft>
                <a:spcPct val="15000"/>
              </a:spcAft>
              <a:buChar char="••"/>
            </a:pPr>
            <a:r>
              <a:rPr lang="en-US" sz="1700" kern="1200" dirty="0"/>
              <a:t>Group practice</a:t>
            </a:r>
          </a:p>
        </p:txBody>
      </p:sp>
      <p:sp>
        <p:nvSpPr>
          <p:cNvPr id="15" name="Rounded Rectangle 14" descr="Background colors."/>
          <p:cNvSpPr/>
          <p:nvPr/>
        </p:nvSpPr>
        <p:spPr>
          <a:xfrm>
            <a:off x="777097" y="5400443"/>
            <a:ext cx="3785616" cy="1251708"/>
          </a:xfrm>
          <a:prstGeom prst="roundRect">
            <a:avLst/>
          </a:prstGeom>
        </p:spPr>
        <p:style>
          <a:lnRef idx="2">
            <a:schemeClr val="lt1">
              <a:hueOff val="0"/>
              <a:satOff val="0"/>
              <a:lumOff val="0"/>
              <a:alphaOff val="0"/>
            </a:schemeClr>
          </a:lnRef>
          <a:fillRef idx="1">
            <a:schemeClr val="accent4">
              <a:hueOff val="10395693"/>
              <a:satOff val="-47968"/>
              <a:lumOff val="1765"/>
              <a:alphaOff val="0"/>
            </a:schemeClr>
          </a:fillRef>
          <a:effectRef idx="0">
            <a:schemeClr val="accent4">
              <a:hueOff val="10395693"/>
              <a:satOff val="-47968"/>
              <a:lumOff val="1765"/>
              <a:alphaOff val="0"/>
            </a:schemeClr>
          </a:effectRef>
          <a:fontRef idx="minor">
            <a:schemeClr val="lt1"/>
          </a:fontRef>
        </p:style>
      </p:sp>
      <p:sp>
        <p:nvSpPr>
          <p:cNvPr id="16" name="Rounded Rectangle 18"/>
          <p:cNvSpPr/>
          <p:nvPr/>
        </p:nvSpPr>
        <p:spPr>
          <a:xfrm>
            <a:off x="838200" y="5461546"/>
            <a:ext cx="3663410" cy="112950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Logistics</a:t>
            </a:r>
          </a:p>
        </p:txBody>
      </p:sp>
      <p:sp>
        <p:nvSpPr>
          <p:cNvPr id="17" name="Round Same Side Corner Rectangle 16" descr="Background colors."/>
          <p:cNvSpPr/>
          <p:nvPr/>
        </p:nvSpPr>
        <p:spPr>
          <a:xfrm rot="5400000">
            <a:off x="7427021" y="2661306"/>
            <a:ext cx="1001367" cy="6729984"/>
          </a:xfrm>
          <a:prstGeom prst="round2SameRect">
            <a:avLst/>
          </a:prstGeom>
        </p:spPr>
        <p:style>
          <a:lnRef idx="2">
            <a:schemeClr val="accent4">
              <a:tint val="40000"/>
              <a:alpha val="90000"/>
              <a:hueOff val="11513918"/>
              <a:satOff val="-61261"/>
              <a:lumOff val="-3490"/>
              <a:alphaOff val="0"/>
            </a:schemeClr>
          </a:lnRef>
          <a:fillRef idx="1">
            <a:schemeClr val="accent4">
              <a:tint val="40000"/>
              <a:alpha val="90000"/>
              <a:hueOff val="11513918"/>
              <a:satOff val="-61261"/>
              <a:lumOff val="-3490"/>
              <a:alphaOff val="0"/>
            </a:schemeClr>
          </a:fillRef>
          <a:effectRef idx="0">
            <a:schemeClr val="accent4">
              <a:tint val="40000"/>
              <a:alpha val="90000"/>
              <a:hueOff val="11513918"/>
              <a:satOff val="-61261"/>
              <a:lumOff val="-3490"/>
              <a:alphaOff val="0"/>
            </a:schemeClr>
          </a:effectRef>
          <a:fontRef idx="minor">
            <a:schemeClr val="dk1">
              <a:hueOff val="0"/>
              <a:satOff val="0"/>
              <a:lumOff val="0"/>
              <a:alphaOff val="0"/>
            </a:schemeClr>
          </a:fontRef>
        </p:style>
        <p:txBody>
          <a:bodyPr/>
          <a:lstStyle/>
          <a:p>
            <a:endParaRPr lang="en-US" dirty="0"/>
          </a:p>
        </p:txBody>
      </p:sp>
      <p:sp>
        <p:nvSpPr>
          <p:cNvPr id="18" name="Round Same Side Corner Rectangle 16"/>
          <p:cNvSpPr/>
          <p:nvPr/>
        </p:nvSpPr>
        <p:spPr>
          <a:xfrm>
            <a:off x="4562713" y="5574498"/>
            <a:ext cx="6681101" cy="9036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32385" rIns="64770" bIns="3238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What to bring, schedule of events, etc.</a:t>
            </a:r>
          </a:p>
          <a:p>
            <a:pPr marL="171450" lvl="1" indent="-171450" algn="l" defTabSz="755650">
              <a:lnSpc>
                <a:spcPct val="90000"/>
              </a:lnSpc>
              <a:spcBef>
                <a:spcPct val="0"/>
              </a:spcBef>
              <a:spcAft>
                <a:spcPct val="15000"/>
              </a:spcAft>
              <a:buChar char="••"/>
            </a:pPr>
            <a:r>
              <a:rPr lang="en-US" sz="1700" kern="1200" dirty="0"/>
              <a:t>Q&amp;A: What questions do you have?</a:t>
            </a:r>
          </a:p>
        </p:txBody>
      </p:sp>
    </p:spTree>
    <p:extLst>
      <p:ext uri="{BB962C8B-B14F-4D97-AF65-F5344CB8AC3E}">
        <p14:creationId xmlns:p14="http://schemas.microsoft.com/office/powerpoint/2010/main" val="4913565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10"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Who to Interview </a:t>
            </a:r>
          </a:p>
        </p:txBody>
      </p:sp>
      <p:sp>
        <p:nvSpPr>
          <p:cNvPr id="3" name="Content Placeholder 2"/>
          <p:cNvSpPr>
            <a:spLocks noGrp="1"/>
          </p:cNvSpPr>
          <p:nvPr>
            <p:ph idx="1"/>
          </p:nvPr>
        </p:nvSpPr>
        <p:spPr/>
        <p:txBody>
          <a:bodyPr>
            <a:normAutofit/>
          </a:bodyPr>
          <a:lstStyle/>
          <a:p>
            <a:r>
              <a:rPr lang="en-US" b="1" dirty="0"/>
              <a:t>Pitfall:</a:t>
            </a:r>
            <a:r>
              <a:rPr lang="en-US" dirty="0"/>
              <a:t> Making assumptions about who to interview using stereotypes of what homelessness looks like.</a:t>
            </a:r>
          </a:p>
          <a:p>
            <a:r>
              <a:rPr lang="en-US" b="1" dirty="0"/>
              <a:t>Best practice: </a:t>
            </a:r>
            <a:r>
              <a:rPr lang="en-US" dirty="0"/>
              <a:t>Approach everyone you see. You can use a soft, non-confrontational introduction that’s easy to </a:t>
            </a:r>
            <a:r>
              <a:rPr lang="en-US" dirty="0" smtClean="0"/>
              <a:t>reverse course if </a:t>
            </a:r>
            <a:r>
              <a:rPr lang="en-US" dirty="0"/>
              <a:t>the person is not experiencing homelessness.</a:t>
            </a:r>
          </a:p>
          <a:p>
            <a:endParaRPr lang="en-US" dirty="0"/>
          </a:p>
        </p:txBody>
      </p:sp>
      <p:sp>
        <p:nvSpPr>
          <p:cNvPr id="13" name="Rectangle 12" descr="Background."/>
          <p:cNvSpPr/>
          <p:nvPr/>
        </p:nvSpPr>
        <p:spPr>
          <a:xfrm>
            <a:off x="2412378" y="4520723"/>
            <a:ext cx="7471238" cy="1398345"/>
          </a:xfrm>
          <a:prstGeom prst="rect">
            <a:avLst/>
          </a:prstGeom>
        </p:spPr>
        <p:style>
          <a:lnRef idx="1">
            <a:schemeClr val="accent6">
              <a:hueOff val="0"/>
              <a:satOff val="0"/>
              <a:lumOff val="0"/>
              <a:alphaOff val="0"/>
            </a:schemeClr>
          </a:lnRef>
          <a:fillRef idx="1">
            <a:schemeClr val="accent6">
              <a:alpha val="40000"/>
              <a:tint val="40000"/>
              <a:hueOff val="0"/>
              <a:satOff val="0"/>
              <a:lumOff val="0"/>
              <a:alphaOff val="0"/>
            </a:schemeClr>
          </a:fillRef>
          <a:effectRef idx="0">
            <a:schemeClr val="accent6">
              <a:alpha val="40000"/>
              <a:tint val="40000"/>
              <a:hueOff val="0"/>
              <a:satOff val="0"/>
              <a:lumOff val="0"/>
              <a:alphaOff val="0"/>
            </a:schemeClr>
          </a:effectRef>
          <a:fontRef idx="minor">
            <a:schemeClr val="dk1">
              <a:hueOff val="0"/>
              <a:satOff val="0"/>
              <a:lumOff val="0"/>
              <a:alphaOff val="0"/>
            </a:schemeClr>
          </a:fontRef>
        </p:style>
      </p:sp>
      <p:sp>
        <p:nvSpPr>
          <p:cNvPr id="14" name="Rectangle 13"/>
          <p:cNvSpPr/>
          <p:nvPr/>
        </p:nvSpPr>
        <p:spPr>
          <a:xfrm>
            <a:off x="2412378" y="4520723"/>
            <a:ext cx="7471238" cy="139834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947146" tIns="80010" rIns="80010" bIns="80010" numCol="1" spcCol="1270" anchor="ctr" anchorCtr="0">
            <a:noAutofit/>
          </a:bodyPr>
          <a:lstStyle/>
          <a:p>
            <a:pPr lvl="0" algn="l" defTabSz="933450">
              <a:lnSpc>
                <a:spcPct val="90000"/>
              </a:lnSpc>
              <a:spcBef>
                <a:spcPct val="0"/>
              </a:spcBef>
              <a:spcAft>
                <a:spcPct val="35000"/>
              </a:spcAft>
            </a:pPr>
            <a:r>
              <a:rPr lang="en-US" sz="2100" kern="1200" dirty="0"/>
              <a:t>Hi, my name is [name]. We’re out here trying to talk to folks who might not have a safe place to sleep tonight. Do you have a safe place to sleep tonight? Do you know where I might find some people around here who don’t?</a:t>
            </a:r>
          </a:p>
        </p:txBody>
      </p:sp>
      <p:sp>
        <p:nvSpPr>
          <p:cNvPr id="12" name="Rectangle 11" descr="This icon is a beginning quotation mark to denote that the text in the box next to it is a sample quotation to use when speaking with people experiencing homelessness.&#10;"/>
          <p:cNvSpPr/>
          <p:nvPr/>
        </p:nvSpPr>
        <p:spPr>
          <a:xfrm>
            <a:off x="2183070" y="4318740"/>
            <a:ext cx="978842" cy="1468263"/>
          </a:xfrm>
          <a:prstGeom prst="rect">
            <a:avLst/>
          </a:prstGeom>
          <a: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l="-3000" r="-3000"/>
            </a:stretch>
          </a:blipFill>
        </p:spPr>
        <p:style>
          <a:lnRef idx="2">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8453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9"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solidFill>
                  <a:srgbClr val="FF0000"/>
                </a:solidFill>
              </a:rPr>
              <a:t>Should I wake someone who is sleeping?</a:t>
            </a:r>
          </a:p>
        </p:txBody>
      </p:sp>
      <p:sp>
        <p:nvSpPr>
          <p:cNvPr id="7" name="Content Placeholder 6"/>
          <p:cNvSpPr>
            <a:spLocks noGrp="1"/>
          </p:cNvSpPr>
          <p:nvPr>
            <p:ph idx="1"/>
          </p:nvPr>
        </p:nvSpPr>
        <p:spPr/>
        <p:txBody>
          <a:bodyPr>
            <a:normAutofit fontScale="70000" lnSpcReduction="20000"/>
          </a:bodyPr>
          <a:lstStyle/>
          <a:p>
            <a:pPr marL="0" indent="0">
              <a:buNone/>
            </a:pPr>
            <a:r>
              <a:rPr lang="en-US" b="1" i="1" dirty="0">
                <a:solidFill>
                  <a:srgbClr val="FF0000"/>
                </a:solidFill>
              </a:rPr>
              <a:t>[IF YES]</a:t>
            </a:r>
          </a:p>
          <a:p>
            <a:r>
              <a:rPr lang="en-US" dirty="0">
                <a:solidFill>
                  <a:srgbClr val="FF0000"/>
                </a:solidFill>
              </a:rPr>
              <a:t>Yes, but follow these practices:</a:t>
            </a:r>
          </a:p>
          <a:p>
            <a:pPr lvl="1"/>
            <a:r>
              <a:rPr lang="en-US" dirty="0">
                <a:solidFill>
                  <a:srgbClr val="FF0000"/>
                </a:solidFill>
              </a:rPr>
              <a:t>Do not touch them. </a:t>
            </a:r>
          </a:p>
          <a:p>
            <a:pPr lvl="1"/>
            <a:r>
              <a:rPr lang="en-US" dirty="0">
                <a:solidFill>
                  <a:srgbClr val="FF0000"/>
                </a:solidFill>
              </a:rPr>
              <a:t>Use your voice to wake them. Speak slowly and calmly. Remember that they may be disoriented or irritated when waking up.</a:t>
            </a:r>
          </a:p>
          <a:p>
            <a:pPr lvl="1"/>
            <a:r>
              <a:rPr lang="en-US" dirty="0">
                <a:solidFill>
                  <a:srgbClr val="FF0000"/>
                </a:solidFill>
              </a:rPr>
              <a:t>As with all other people interviewed, do not force them to answer your questions if they say they do not want to or refuse to speak with you. Thank them for their time, apologize for waking them, and complete an observation-based form.</a:t>
            </a:r>
          </a:p>
          <a:p>
            <a:pPr marL="0" indent="0">
              <a:buNone/>
            </a:pPr>
            <a:r>
              <a:rPr lang="en-US" b="1" i="1" dirty="0">
                <a:solidFill>
                  <a:srgbClr val="FF0000"/>
                </a:solidFill>
              </a:rPr>
              <a:t>[IF NO]</a:t>
            </a:r>
          </a:p>
          <a:p>
            <a:r>
              <a:rPr lang="en-US" dirty="0">
                <a:solidFill>
                  <a:srgbClr val="FF0000"/>
                </a:solidFill>
              </a:rPr>
              <a:t>No. Use the observation-based form to fill out as much information about the person as you can observe.</a:t>
            </a:r>
          </a:p>
          <a:p>
            <a:endParaRPr lang="en-US" dirty="0">
              <a:solidFill>
                <a:srgbClr val="FF0000"/>
              </a:solidFill>
            </a:endParaRPr>
          </a:p>
          <a:p>
            <a:pPr marL="0" indent="0">
              <a:buNone/>
            </a:pPr>
            <a:r>
              <a:rPr lang="en-US" b="1" i="1" dirty="0">
                <a:solidFill>
                  <a:srgbClr val="FF0000"/>
                </a:solidFill>
              </a:rPr>
              <a:t>[Regardless of your CoC’s policy on waking people]</a:t>
            </a:r>
          </a:p>
          <a:p>
            <a:r>
              <a:rPr lang="en-US" dirty="0">
                <a:solidFill>
                  <a:srgbClr val="FF0000"/>
                </a:solidFill>
              </a:rPr>
              <a:t>If someone appears to be sleeping in a dangerous situation, follow your CoC’s emergency protocol to alert the appropriate people. Do not wake them on your own.</a:t>
            </a:r>
          </a:p>
          <a:p>
            <a:pPr marL="0" indent="0">
              <a:buNone/>
            </a:pPr>
            <a:endParaRPr lang="en-US" dirty="0">
              <a:solidFill>
                <a:srgbClr val="FF0000"/>
              </a:solidFill>
            </a:endParaRPr>
          </a:p>
        </p:txBody>
      </p:sp>
    </p:spTree>
    <p:extLst>
      <p:ext uri="{BB962C8B-B14F-4D97-AF65-F5344CB8AC3E}">
        <p14:creationId xmlns:p14="http://schemas.microsoft.com/office/powerpoint/2010/main" val="3569411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Your Safety</a:t>
            </a:r>
          </a:p>
        </p:txBody>
      </p:sp>
      <p:sp>
        <p:nvSpPr>
          <p:cNvPr id="3" name="Content Placeholder 2"/>
          <p:cNvSpPr>
            <a:spLocks noGrp="1"/>
          </p:cNvSpPr>
          <p:nvPr>
            <p:ph idx="1"/>
          </p:nvPr>
        </p:nvSpPr>
        <p:spPr>
          <a:xfrm>
            <a:off x="838200" y="1825625"/>
            <a:ext cx="10515600" cy="4695096"/>
          </a:xfrm>
        </p:spPr>
        <p:txBody>
          <a:bodyPr>
            <a:normAutofit fontScale="85000" lnSpcReduction="20000"/>
          </a:bodyPr>
          <a:lstStyle/>
          <a:p>
            <a:r>
              <a:rPr lang="en-US" dirty="0"/>
              <a:t>You should ALWAYS be with at least one other person.</a:t>
            </a:r>
          </a:p>
          <a:p>
            <a:r>
              <a:rPr lang="en-US" dirty="0"/>
              <a:t>Keep an appropriate conversational distance from those you are interviewing.</a:t>
            </a:r>
          </a:p>
          <a:p>
            <a:r>
              <a:rPr lang="en-US" dirty="0"/>
              <a:t>Maintain awareness of the space around you – where other people are, ways to get in or out of the space you’re in, etc.</a:t>
            </a:r>
          </a:p>
          <a:p>
            <a:r>
              <a:rPr lang="en-US" dirty="0"/>
              <a:t>Remain standing. It’s okay to squat down to speak with someone who is sitting or lying on the ground, but always maintain your balance.</a:t>
            </a:r>
          </a:p>
          <a:p>
            <a:r>
              <a:rPr lang="en-US" dirty="0"/>
              <a:t>Stay in places that are lit, including alleyways. If you use a flashlight, do so respectfully (i.e., don’t shine it in anyone’s face).</a:t>
            </a:r>
          </a:p>
          <a:p>
            <a:r>
              <a:rPr lang="en-US" dirty="0"/>
              <a:t>Prioritize your own safety. If you don’t feel safe approaching someone or going somewhere, don’t go.</a:t>
            </a:r>
          </a:p>
          <a:p>
            <a:r>
              <a:rPr lang="en-US" dirty="0"/>
              <a:t>Do not transport anyone other than volunteers in your personal vehicle</a:t>
            </a:r>
          </a:p>
          <a:p>
            <a:r>
              <a:rPr lang="en-US" dirty="0">
                <a:solidFill>
                  <a:srgbClr val="FF0000"/>
                </a:solidFill>
              </a:rPr>
              <a:t>Locally-specific instructions for who to call in case of emergency</a:t>
            </a:r>
          </a:p>
          <a:p>
            <a:r>
              <a:rPr lang="en-US" dirty="0">
                <a:solidFill>
                  <a:srgbClr val="FF0000"/>
                </a:solidFill>
              </a:rPr>
              <a:t>Locally-specific precautions (examples in trainer’s guide)</a:t>
            </a:r>
          </a:p>
        </p:txBody>
      </p:sp>
    </p:spTree>
    <p:extLst>
      <p:ext uri="{BB962C8B-B14F-4D97-AF65-F5344CB8AC3E}">
        <p14:creationId xmlns:p14="http://schemas.microsoft.com/office/powerpoint/2010/main" val="32257359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Green background color."/>
          <p:cNvSpPr/>
          <p:nvPr/>
        </p:nvSpPr>
        <p:spPr>
          <a:xfrm>
            <a:off x="9883616" y="93275"/>
            <a:ext cx="2212848" cy="557784"/>
          </a:xfrm>
          <a:prstGeom prst="roundRect">
            <a:avLst/>
          </a:prstGeom>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8" name="Rounded Rectangle 6"/>
          <p:cNvSpPr/>
          <p:nvPr/>
        </p:nvSpPr>
        <p:spPr>
          <a:xfrm>
            <a:off x="9913505" y="120504"/>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Your Role</a:t>
            </a:r>
          </a:p>
        </p:txBody>
      </p:sp>
      <p:sp>
        <p:nvSpPr>
          <p:cNvPr id="2" name="Title 1"/>
          <p:cNvSpPr>
            <a:spLocks noGrp="1"/>
          </p:cNvSpPr>
          <p:nvPr>
            <p:ph type="title"/>
          </p:nvPr>
        </p:nvSpPr>
        <p:spPr/>
        <p:txBody>
          <a:bodyPr/>
          <a:lstStyle/>
          <a:p>
            <a:r>
              <a:rPr lang="en-US" dirty="0"/>
              <a:t>Safety of Those you Interview</a:t>
            </a:r>
          </a:p>
        </p:txBody>
      </p:sp>
      <p:sp>
        <p:nvSpPr>
          <p:cNvPr id="3" name="Content Placeholder 2"/>
          <p:cNvSpPr>
            <a:spLocks noGrp="1"/>
          </p:cNvSpPr>
          <p:nvPr>
            <p:ph idx="1"/>
          </p:nvPr>
        </p:nvSpPr>
        <p:spPr/>
        <p:txBody>
          <a:bodyPr/>
          <a:lstStyle/>
          <a:p>
            <a:r>
              <a:rPr lang="en-US" dirty="0" smtClean="0">
                <a:solidFill>
                  <a:srgbClr val="FF0000"/>
                </a:solidFill>
              </a:rPr>
              <a:t>Health </a:t>
            </a:r>
            <a:r>
              <a:rPr lang="en-US" dirty="0">
                <a:solidFill>
                  <a:srgbClr val="FF0000"/>
                </a:solidFill>
              </a:rPr>
              <a:t>&amp; safety concerns (especially if it’s cold outside)</a:t>
            </a:r>
          </a:p>
          <a:p>
            <a:pPr lvl="1"/>
            <a:r>
              <a:rPr lang="en-US" dirty="0">
                <a:solidFill>
                  <a:srgbClr val="FF0000"/>
                </a:solidFill>
              </a:rPr>
              <a:t>Notice if:</a:t>
            </a:r>
          </a:p>
          <a:p>
            <a:pPr lvl="2"/>
            <a:r>
              <a:rPr lang="en-US" dirty="0">
                <a:solidFill>
                  <a:srgbClr val="FF0000"/>
                </a:solidFill>
              </a:rPr>
              <a:t>They have layers under and on them to keep them warm enough</a:t>
            </a:r>
          </a:p>
          <a:p>
            <a:pPr lvl="2"/>
            <a:r>
              <a:rPr lang="en-US" dirty="0">
                <a:solidFill>
                  <a:srgbClr val="FF0000"/>
                </a:solidFill>
              </a:rPr>
              <a:t>They’re dry (hypothermia concerns)</a:t>
            </a:r>
          </a:p>
          <a:p>
            <a:pPr lvl="2"/>
            <a:r>
              <a:rPr lang="en-US" dirty="0">
                <a:solidFill>
                  <a:srgbClr val="FF0000"/>
                </a:solidFill>
              </a:rPr>
              <a:t>You can see the rise and fall of their breathing</a:t>
            </a:r>
          </a:p>
          <a:p>
            <a:pPr lvl="1"/>
            <a:r>
              <a:rPr lang="en-US" dirty="0">
                <a:solidFill>
                  <a:srgbClr val="FF0000"/>
                </a:solidFill>
              </a:rPr>
              <a:t>Add your local protocol for what to do in your community if an individual is in distress, seeking immediate shelter, needs more layers, etc.</a:t>
            </a:r>
          </a:p>
          <a:p>
            <a:r>
              <a:rPr lang="en-US" dirty="0"/>
              <a:t>ALWAYS call 9-1-1- if you are or someone else is at risk of </a:t>
            </a:r>
            <a:r>
              <a:rPr lang="en-US" dirty="0" smtClean="0"/>
              <a:t>danger</a:t>
            </a:r>
          </a:p>
        </p:txBody>
      </p:sp>
    </p:spTree>
    <p:extLst>
      <p:ext uri="{BB962C8B-B14F-4D97-AF65-F5344CB8AC3E}">
        <p14:creationId xmlns:p14="http://schemas.microsoft.com/office/powerpoint/2010/main" val="47003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PIT Count </a:t>
            </a:r>
            <a:br>
              <a:rPr lang="en-US" dirty="0"/>
            </a:br>
            <a:r>
              <a:rPr lang="en-US" dirty="0" smtClean="0"/>
              <a:t>Surveying &amp; </a:t>
            </a:r>
            <a:br>
              <a:rPr lang="en-US" dirty="0" smtClean="0"/>
            </a:br>
            <a:r>
              <a:rPr lang="en-US" dirty="0" smtClean="0"/>
              <a:t>Interviewing </a:t>
            </a:r>
            <a:r>
              <a:rPr lang="en-US" dirty="0"/>
              <a:t>Practice</a:t>
            </a:r>
          </a:p>
        </p:txBody>
      </p:sp>
      <p:sp>
        <p:nvSpPr>
          <p:cNvPr id="3" name="Text Placeholder 2"/>
          <p:cNvSpPr>
            <a:spLocks noGrp="1"/>
          </p:cNvSpPr>
          <p:nvPr>
            <p:ph type="body" idx="1"/>
          </p:nvPr>
        </p:nvSpPr>
        <p:spPr/>
        <p:txBody>
          <a:bodyPr/>
          <a:lstStyle/>
          <a:p>
            <a:r>
              <a:rPr lang="en-US" dirty="0"/>
              <a:t>Dos and don’ts</a:t>
            </a:r>
          </a:p>
          <a:p>
            <a:r>
              <a:rPr lang="en-US" dirty="0"/>
              <a:t>Practice going through the survey form interview </a:t>
            </a:r>
            <a:br>
              <a:rPr lang="en-US" dirty="0"/>
            </a:br>
            <a:r>
              <a:rPr lang="en-US" dirty="0"/>
              <a:t>with partners and groups</a:t>
            </a:r>
          </a:p>
        </p:txBody>
      </p:sp>
      <p:sp>
        <p:nvSpPr>
          <p:cNvPr id="5" name="Rounded Rectangle 4" descr="Background."/>
          <p:cNvSpPr/>
          <p:nvPr/>
        </p:nvSpPr>
        <p:spPr>
          <a:xfrm>
            <a:off x="8106451" y="409348"/>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 name="Rounded Rectangle 4"/>
          <p:cNvSpPr/>
          <p:nvPr/>
        </p:nvSpPr>
        <p:spPr>
          <a:xfrm>
            <a:off x="8157584" y="460481"/>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PIT Count 101</a:t>
            </a:r>
          </a:p>
        </p:txBody>
      </p:sp>
      <p:sp>
        <p:nvSpPr>
          <p:cNvPr id="8" name="Rounded Rectangle 7" descr="Background."/>
          <p:cNvSpPr/>
          <p:nvPr/>
        </p:nvSpPr>
        <p:spPr>
          <a:xfrm>
            <a:off x="8106451" y="1498995"/>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9" name="Rounded Rectangle 6"/>
          <p:cNvSpPr/>
          <p:nvPr/>
        </p:nvSpPr>
        <p:spPr>
          <a:xfrm>
            <a:off x="8157584" y="1550128"/>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Your Role</a:t>
            </a:r>
          </a:p>
        </p:txBody>
      </p:sp>
      <p:sp>
        <p:nvSpPr>
          <p:cNvPr id="11" name="Rounded Rectangle 10" descr="Background."/>
          <p:cNvSpPr/>
          <p:nvPr/>
        </p:nvSpPr>
        <p:spPr>
          <a:xfrm>
            <a:off x="8106451" y="2609026"/>
            <a:ext cx="3785616" cy="1047465"/>
          </a:xfrm>
          <a:prstGeom prst="roundRect">
            <a:avLst/>
          </a:prstGeom>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12" name="Rounded Rectangle 8"/>
          <p:cNvSpPr/>
          <p:nvPr/>
        </p:nvSpPr>
        <p:spPr>
          <a:xfrm>
            <a:off x="8157584" y="2660159"/>
            <a:ext cx="3683350" cy="9451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Survey Practice</a:t>
            </a:r>
          </a:p>
        </p:txBody>
      </p:sp>
      <p:sp>
        <p:nvSpPr>
          <p:cNvPr id="14" name="Rounded Rectangle 13" descr="Background."/>
          <p:cNvSpPr/>
          <p:nvPr/>
        </p:nvSpPr>
        <p:spPr>
          <a:xfrm>
            <a:off x="8106451" y="3708865"/>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sp>
        <p:nvSpPr>
          <p:cNvPr id="15" name="Rounded Rectangle 10"/>
          <p:cNvSpPr/>
          <p:nvPr/>
        </p:nvSpPr>
        <p:spPr>
          <a:xfrm>
            <a:off x="8157584" y="3759998"/>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Logistics</a:t>
            </a:r>
          </a:p>
        </p:txBody>
      </p:sp>
    </p:spTree>
    <p:extLst>
      <p:ext uri="{BB962C8B-B14F-4D97-AF65-F5344CB8AC3E}">
        <p14:creationId xmlns:p14="http://schemas.microsoft.com/office/powerpoint/2010/main" val="40267424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descr="Survey Practice."/>
          <p:cNvSpPr/>
          <p:nvPr/>
        </p:nvSpPr>
        <p:spPr>
          <a:xfrm>
            <a:off x="9662615" y="105374"/>
            <a:ext cx="2362654" cy="566928"/>
          </a:xfrm>
          <a:prstGeom prst="roundRect">
            <a:avLst/>
          </a:prstGeom>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10" name="Rounded Rectangle 8" descr="Background color"/>
          <p:cNvSpPr/>
          <p:nvPr/>
        </p:nvSpPr>
        <p:spPr>
          <a:xfrm>
            <a:off x="9694528" y="133049"/>
            <a:ext cx="2298828" cy="511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Survey Practice</a:t>
            </a:r>
          </a:p>
        </p:txBody>
      </p:sp>
      <p:sp>
        <p:nvSpPr>
          <p:cNvPr id="7" name="Title 6"/>
          <p:cNvSpPr>
            <a:spLocks noGrp="1"/>
          </p:cNvSpPr>
          <p:nvPr>
            <p:ph type="title"/>
          </p:nvPr>
        </p:nvSpPr>
        <p:spPr/>
        <p:txBody>
          <a:bodyPr/>
          <a:lstStyle/>
          <a:p>
            <a:r>
              <a:rPr lang="en-US" dirty="0"/>
              <a:t>Surveying Quick Tips</a:t>
            </a:r>
          </a:p>
        </p:txBody>
      </p:sp>
      <p:sp>
        <p:nvSpPr>
          <p:cNvPr id="2" name="Content Placeholder 1"/>
          <p:cNvSpPr>
            <a:spLocks noGrp="1"/>
          </p:cNvSpPr>
          <p:nvPr>
            <p:ph idx="1"/>
          </p:nvPr>
        </p:nvSpPr>
        <p:spPr>
          <a:xfrm>
            <a:off x="838200" y="1825624"/>
            <a:ext cx="10515600" cy="4729287"/>
          </a:xfrm>
        </p:spPr>
        <p:txBody>
          <a:bodyPr>
            <a:normAutofit fontScale="92500"/>
          </a:bodyPr>
          <a:lstStyle/>
          <a:p>
            <a:r>
              <a:rPr lang="en-US" dirty="0"/>
              <a:t>Remember that you are speaking to highly vulnerable people and asking some very sensitive questions. Always lead with respect for the person you’re speaking with and their dignity.</a:t>
            </a:r>
          </a:p>
          <a:p>
            <a:r>
              <a:rPr lang="en-US" dirty="0"/>
              <a:t>Everyone has the right to refuse to answer any or all of your questions. </a:t>
            </a:r>
          </a:p>
          <a:p>
            <a:pPr lvl="1"/>
            <a:r>
              <a:rPr lang="en-US" dirty="0"/>
              <a:t>We’ll talk later about how to record information about anyone who refuses to answer any or all questions.</a:t>
            </a:r>
          </a:p>
          <a:p>
            <a:r>
              <a:rPr lang="en-US" dirty="0"/>
              <a:t>Ask all questions, unless the person has already volunteered the answer to the question over the course of your conversation.</a:t>
            </a:r>
          </a:p>
          <a:p>
            <a:r>
              <a:rPr lang="en-US" dirty="0"/>
              <a:t>Always ask questions as they are written; do not embed assumptions into how you ask, even if you think you already know the answer.</a:t>
            </a:r>
          </a:p>
          <a:p>
            <a:pPr lvl="1"/>
            <a:r>
              <a:rPr lang="en-US" dirty="0"/>
              <a:t>Example: Ask: “How do you identify your gender?” Do not ask: “You’re male, right?”</a:t>
            </a:r>
          </a:p>
        </p:txBody>
      </p:sp>
    </p:spTree>
    <p:extLst>
      <p:ext uri="{BB962C8B-B14F-4D97-AF65-F5344CB8AC3E}">
        <p14:creationId xmlns:p14="http://schemas.microsoft.com/office/powerpoint/2010/main" val="19223755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descr="Survey Practice."/>
          <p:cNvSpPr/>
          <p:nvPr/>
        </p:nvSpPr>
        <p:spPr>
          <a:xfrm>
            <a:off x="9662615" y="105374"/>
            <a:ext cx="2362654" cy="566928"/>
          </a:xfrm>
          <a:prstGeom prst="roundRect">
            <a:avLst/>
          </a:prstGeom>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11" name="Rounded Rectangle 8" descr="Background."/>
          <p:cNvSpPr/>
          <p:nvPr/>
        </p:nvSpPr>
        <p:spPr>
          <a:xfrm>
            <a:off x="9694528" y="133049"/>
            <a:ext cx="2298828" cy="511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Survey Practice</a:t>
            </a:r>
          </a:p>
        </p:txBody>
      </p:sp>
      <p:sp>
        <p:nvSpPr>
          <p:cNvPr id="2" name="Title 1"/>
          <p:cNvSpPr>
            <a:spLocks noGrp="1"/>
          </p:cNvSpPr>
          <p:nvPr>
            <p:ph type="title"/>
          </p:nvPr>
        </p:nvSpPr>
        <p:spPr/>
        <p:txBody>
          <a:bodyPr/>
          <a:lstStyle/>
          <a:p>
            <a:r>
              <a:rPr lang="en-US" dirty="0" smtClean="0"/>
              <a:t>PIT Count Dos </a:t>
            </a:r>
            <a:endParaRPr lang="en-US" dirty="0"/>
          </a:p>
        </p:txBody>
      </p:sp>
      <p:sp>
        <p:nvSpPr>
          <p:cNvPr id="28" name="Pentagon 27" descr="Background."/>
          <p:cNvSpPr/>
          <p:nvPr/>
        </p:nvSpPr>
        <p:spPr>
          <a:xfrm rot="10800000">
            <a:off x="2821453" y="1776083"/>
            <a:ext cx="6992874" cy="887561"/>
          </a:xfrm>
          <a:prstGeom prst="homePlate">
            <a:avLst/>
          </a:pr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9" name="Pentagon 4"/>
          <p:cNvSpPr/>
          <p:nvPr/>
        </p:nvSpPr>
        <p:spPr>
          <a:xfrm>
            <a:off x="3043343" y="1776083"/>
            <a:ext cx="6770984" cy="8875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1390"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t>DO get consent before asking PIT count survey questions</a:t>
            </a:r>
            <a:endParaRPr lang="en-US" sz="2400" kern="1200" dirty="0"/>
          </a:p>
        </p:txBody>
      </p:sp>
      <p:sp>
        <p:nvSpPr>
          <p:cNvPr id="26" name="Pentagon 25" descr="Background."/>
          <p:cNvSpPr/>
          <p:nvPr/>
        </p:nvSpPr>
        <p:spPr>
          <a:xfrm rot="10800000">
            <a:off x="2821453" y="2928589"/>
            <a:ext cx="6992874" cy="887561"/>
          </a:xfrm>
          <a:prstGeom prst="homePlate">
            <a:avLst/>
          </a:pr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15" name="Oval 14" descr="This icon is a green circle with a checkmark in it to denote that the text next to it is something volunteers should do when conducting the PIT count&#10;"/>
          <p:cNvSpPr/>
          <p:nvPr/>
        </p:nvSpPr>
        <p:spPr>
          <a:xfrm>
            <a:off x="2377672" y="1776083"/>
            <a:ext cx="887561" cy="887561"/>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sp>
      <p:sp>
        <p:nvSpPr>
          <p:cNvPr id="27" name="Pentagon 7"/>
          <p:cNvSpPr/>
          <p:nvPr/>
        </p:nvSpPr>
        <p:spPr>
          <a:xfrm>
            <a:off x="3043343" y="2928589"/>
            <a:ext cx="6770984" cy="8875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1390"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t>DO remember that you may be entering into </a:t>
            </a:r>
            <a:r>
              <a:rPr lang="en-US" sz="2400" kern="1200" dirty="0" smtClean="0">
                <a:solidFill>
                  <a:schemeClr val="tx1"/>
                </a:solidFill>
              </a:rPr>
              <a:t>someone’s personal or private space </a:t>
            </a:r>
            <a:endParaRPr lang="en-US" sz="2400" kern="1200" dirty="0"/>
          </a:p>
        </p:txBody>
      </p:sp>
      <p:sp>
        <p:nvSpPr>
          <p:cNvPr id="17" name="Oval 16" descr="This icon is a green circle with a checkmark in it to denote that the text next to it is something volunteers should do when conducting the PIT count&#10;"/>
          <p:cNvSpPr/>
          <p:nvPr/>
        </p:nvSpPr>
        <p:spPr>
          <a:xfrm>
            <a:off x="2377672" y="2928589"/>
            <a:ext cx="887561" cy="887561"/>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sp>
      <p:sp>
        <p:nvSpPr>
          <p:cNvPr id="24" name="Pentagon 23" descr="Background."/>
          <p:cNvSpPr/>
          <p:nvPr/>
        </p:nvSpPr>
        <p:spPr>
          <a:xfrm rot="10800000">
            <a:off x="2821453" y="4081094"/>
            <a:ext cx="6992874" cy="887561"/>
          </a:xfrm>
          <a:prstGeom prst="homePlate">
            <a:avLst/>
          </a:pr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5" name="Pentagon 10"/>
          <p:cNvSpPr/>
          <p:nvPr/>
        </p:nvSpPr>
        <p:spPr>
          <a:xfrm>
            <a:off x="3043343" y="4081094"/>
            <a:ext cx="6770984" cy="8875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1390"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t>DO have a conversation with the people you interview</a:t>
            </a:r>
            <a:endParaRPr lang="en-US" sz="2400" kern="1200" dirty="0">
              <a:solidFill>
                <a:schemeClr val="tx1"/>
              </a:solidFill>
            </a:endParaRPr>
          </a:p>
        </p:txBody>
      </p:sp>
      <p:sp>
        <p:nvSpPr>
          <p:cNvPr id="19" name="Oval 18" descr="This icon is a green circle with a checkmark in it to denote that the text next to it is something volunteers should do when conducting the PIT count&#10;"/>
          <p:cNvSpPr/>
          <p:nvPr/>
        </p:nvSpPr>
        <p:spPr>
          <a:xfrm>
            <a:off x="2377672" y="4081094"/>
            <a:ext cx="887561" cy="887561"/>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sp>
      <p:sp>
        <p:nvSpPr>
          <p:cNvPr id="22" name="Pentagon 21" descr="Background."/>
          <p:cNvSpPr/>
          <p:nvPr/>
        </p:nvSpPr>
        <p:spPr>
          <a:xfrm rot="10800000">
            <a:off x="2821453" y="5233600"/>
            <a:ext cx="6992874" cy="887561"/>
          </a:xfrm>
          <a:prstGeom prst="homePlate">
            <a:avLst/>
          </a:prstGeom>
        </p:spPr>
        <p:style>
          <a:lnRef idx="2">
            <a:schemeClr val="accent6">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3" name="Pentagon 13" descr="Background."/>
          <p:cNvSpPr/>
          <p:nvPr/>
        </p:nvSpPr>
        <p:spPr>
          <a:xfrm>
            <a:off x="3043343" y="5233600"/>
            <a:ext cx="6770984" cy="88756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1390" tIns="91440" rIns="170688" bIns="91440" numCol="1" spcCol="1270" anchor="ctr" anchorCtr="0">
            <a:noAutofit/>
          </a:bodyPr>
          <a:lstStyle/>
          <a:p>
            <a:pPr lvl="0" algn="ctr" defTabSz="1066800">
              <a:lnSpc>
                <a:spcPct val="90000"/>
              </a:lnSpc>
              <a:spcBef>
                <a:spcPct val="0"/>
              </a:spcBef>
              <a:spcAft>
                <a:spcPct val="35000"/>
              </a:spcAft>
            </a:pPr>
            <a:r>
              <a:rPr lang="en-US" sz="2400" kern="1200" dirty="0" smtClean="0">
                <a:solidFill>
                  <a:schemeClr val="tx1"/>
                </a:solidFill>
              </a:rPr>
              <a:t>DO respect people’s time</a:t>
            </a:r>
            <a:endParaRPr lang="en-US" sz="2400" kern="1200" dirty="0">
              <a:solidFill>
                <a:schemeClr val="tx1"/>
              </a:solidFill>
            </a:endParaRPr>
          </a:p>
        </p:txBody>
      </p:sp>
      <p:sp>
        <p:nvSpPr>
          <p:cNvPr id="21" name="Oval 20" descr="This icon is a green circle with a checkmark in it to denote that the text next to it is something volunteers should do when conducting the PIT count&#10;"/>
          <p:cNvSpPr/>
          <p:nvPr/>
        </p:nvSpPr>
        <p:spPr>
          <a:xfrm>
            <a:off x="2377672" y="5233600"/>
            <a:ext cx="887561" cy="887561"/>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6">
              <a:shade val="80000"/>
              <a:hueOff val="0"/>
              <a:satOff val="0"/>
              <a:lumOff val="0"/>
              <a:alphaOff val="0"/>
            </a:schemeClr>
          </a:lnRef>
          <a:fillRef idx="1">
            <a:scrgbClr r="0" g="0" b="0"/>
          </a:fillRef>
          <a:effectRef idx="0">
            <a:schemeClr val="accent6">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16261995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descr="Background."/>
          <p:cNvSpPr/>
          <p:nvPr/>
        </p:nvSpPr>
        <p:spPr>
          <a:xfrm>
            <a:off x="9662615" y="105374"/>
            <a:ext cx="2362654" cy="566928"/>
          </a:xfrm>
          <a:prstGeom prst="roundRect">
            <a:avLst/>
          </a:prstGeom>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2" name="Title 1"/>
          <p:cNvSpPr>
            <a:spLocks noGrp="1"/>
          </p:cNvSpPr>
          <p:nvPr>
            <p:ph type="title"/>
          </p:nvPr>
        </p:nvSpPr>
        <p:spPr/>
        <p:txBody>
          <a:bodyPr/>
          <a:lstStyle/>
          <a:p>
            <a:r>
              <a:rPr lang="en-US" dirty="0"/>
              <a:t>PIT Count Don’ts</a:t>
            </a:r>
          </a:p>
        </p:txBody>
      </p:sp>
      <p:sp>
        <p:nvSpPr>
          <p:cNvPr id="10" name="Rounded Rectangle 8" descr="Background color"/>
          <p:cNvSpPr/>
          <p:nvPr/>
        </p:nvSpPr>
        <p:spPr>
          <a:xfrm>
            <a:off x="9694528" y="133049"/>
            <a:ext cx="2298828" cy="511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Survey Practice</a:t>
            </a:r>
          </a:p>
        </p:txBody>
      </p:sp>
      <p:sp>
        <p:nvSpPr>
          <p:cNvPr id="31" name="Pentagon 30" descr="Background."/>
          <p:cNvSpPr/>
          <p:nvPr/>
        </p:nvSpPr>
        <p:spPr>
          <a:xfrm rot="10800000">
            <a:off x="2775010" y="1815921"/>
            <a:ext cx="6992874" cy="701793"/>
          </a:xfrm>
          <a:prstGeom prst="homePlate">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2" name="Pentagon 4"/>
          <p:cNvSpPr/>
          <p:nvPr/>
        </p:nvSpPr>
        <p:spPr>
          <a:xfrm>
            <a:off x="2950458" y="1815921"/>
            <a:ext cx="6817426" cy="7017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9471" tIns="72390" rIns="135128" bIns="72390" numCol="1" spcCol="1270" anchor="ctr" anchorCtr="0">
            <a:noAutofit/>
          </a:bodyPr>
          <a:lstStyle/>
          <a:p>
            <a:pPr lvl="0" algn="ctr" defTabSz="844550">
              <a:lnSpc>
                <a:spcPct val="90000"/>
              </a:lnSpc>
              <a:spcBef>
                <a:spcPct val="0"/>
              </a:spcBef>
              <a:spcAft>
                <a:spcPct val="35000"/>
              </a:spcAft>
            </a:pPr>
            <a:r>
              <a:rPr lang="en-US" sz="1900" kern="1200" dirty="0"/>
              <a:t>DON’T take </a:t>
            </a:r>
            <a:r>
              <a:rPr lang="en-US" sz="1900" kern="1200" dirty="0" smtClean="0"/>
              <a:t>personal photos </a:t>
            </a:r>
            <a:r>
              <a:rPr lang="en-US" sz="1900" kern="1200" dirty="0"/>
              <a:t>of or with the people you survey</a:t>
            </a:r>
          </a:p>
        </p:txBody>
      </p:sp>
      <p:sp>
        <p:nvSpPr>
          <p:cNvPr id="14" name="Oval 13" descr="This icon is a red circle with a slash through it to denote that the text next to it is something volunteers should not do when conducting the PIT count&#10;"/>
          <p:cNvSpPr/>
          <p:nvPr/>
        </p:nvSpPr>
        <p:spPr>
          <a:xfrm>
            <a:off x="2424113" y="1815921"/>
            <a:ext cx="701793" cy="701793"/>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
        <p:nvSpPr>
          <p:cNvPr id="29" name="Pentagon 28" descr="Background."/>
          <p:cNvSpPr/>
          <p:nvPr/>
        </p:nvSpPr>
        <p:spPr>
          <a:xfrm rot="10800000">
            <a:off x="2775010" y="2727204"/>
            <a:ext cx="6992874" cy="701793"/>
          </a:xfrm>
          <a:prstGeom prst="homePlate">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30" name="Pentagon 7"/>
          <p:cNvSpPr/>
          <p:nvPr/>
        </p:nvSpPr>
        <p:spPr>
          <a:xfrm>
            <a:off x="2950458" y="2727204"/>
            <a:ext cx="6817426" cy="7017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9471" tIns="72390" rIns="135128" bIns="72390" numCol="1" spcCol="1270" anchor="ctr" anchorCtr="0">
            <a:noAutofit/>
          </a:bodyPr>
          <a:lstStyle/>
          <a:p>
            <a:pPr lvl="0" algn="ctr" defTabSz="844550">
              <a:lnSpc>
                <a:spcPct val="90000"/>
              </a:lnSpc>
              <a:spcBef>
                <a:spcPct val="0"/>
              </a:spcBef>
              <a:spcAft>
                <a:spcPct val="35000"/>
              </a:spcAft>
            </a:pPr>
            <a:r>
              <a:rPr lang="en-US" sz="1900" kern="1200" dirty="0"/>
              <a:t>DON’T ask questions in a way that assumes you know the answer</a:t>
            </a:r>
          </a:p>
        </p:txBody>
      </p:sp>
      <p:sp>
        <p:nvSpPr>
          <p:cNvPr id="16" name="Oval 15" descr="This icon is a red circle with a slash through it to denote that the text next to it is something volunteers should not do when conducting the PIT count&#10;"/>
          <p:cNvSpPr/>
          <p:nvPr/>
        </p:nvSpPr>
        <p:spPr>
          <a:xfrm>
            <a:off x="2424113" y="2727204"/>
            <a:ext cx="701793" cy="701793"/>
          </a:xfrm>
          <a:prstGeom prst="ellipse">
            <a:avLst/>
          </a:prstGeom>
          <a:blipFill>
            <a:blip r:embed="rId3" cstate="print">
              <a:extLst>
                <a:ext uri="{28A0092B-C50C-407E-A947-70E740481C1C}">
                  <a14:useLocalDpi xmlns:a14="http://schemas.microsoft.com/office/drawing/2010/main" val="0"/>
                </a:ext>
              </a:extLst>
            </a:blip>
            <a:srcRec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
        <p:nvSpPr>
          <p:cNvPr id="27" name="Pentagon 26" descr="Background."/>
          <p:cNvSpPr/>
          <p:nvPr/>
        </p:nvSpPr>
        <p:spPr>
          <a:xfrm rot="10800000">
            <a:off x="2775010" y="3638488"/>
            <a:ext cx="6992874" cy="701793"/>
          </a:xfrm>
          <a:prstGeom prst="homePlate">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8" name="Pentagon 10"/>
          <p:cNvSpPr/>
          <p:nvPr/>
        </p:nvSpPr>
        <p:spPr>
          <a:xfrm>
            <a:off x="2950458" y="3638488"/>
            <a:ext cx="6817426" cy="7017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9471" tIns="72390" rIns="135128" bIns="72390" numCol="1" spcCol="1270" anchor="ctr" anchorCtr="0">
            <a:noAutofit/>
          </a:bodyPr>
          <a:lstStyle/>
          <a:p>
            <a:pPr lvl="0" algn="ctr" defTabSz="844550">
              <a:lnSpc>
                <a:spcPct val="90000"/>
              </a:lnSpc>
              <a:spcBef>
                <a:spcPct val="0"/>
              </a:spcBef>
              <a:spcAft>
                <a:spcPct val="35000"/>
              </a:spcAft>
            </a:pPr>
            <a:r>
              <a:rPr lang="en-US" sz="1900" kern="1200" dirty="0"/>
              <a:t>DON’T insert yourself into the person’s story</a:t>
            </a:r>
          </a:p>
        </p:txBody>
      </p:sp>
      <p:sp>
        <p:nvSpPr>
          <p:cNvPr id="18" name="Oval 17" descr="This icon is a red circle with a slash through it to denote that the text next to it is something volunteers should not do when conducting the PIT count&#10;"/>
          <p:cNvSpPr/>
          <p:nvPr/>
        </p:nvSpPr>
        <p:spPr>
          <a:xfrm>
            <a:off x="2424113" y="3638488"/>
            <a:ext cx="701793" cy="701793"/>
          </a:xfrm>
          <a:prstGeom prst="ellipse">
            <a:avLst/>
          </a:prstGeom>
          <a:blipFill>
            <a:blip r:embed="rId4" cstate="print">
              <a:extLst>
                <a:ext uri="{28A0092B-C50C-407E-A947-70E740481C1C}">
                  <a14:useLocalDpi xmlns:a14="http://schemas.microsoft.com/office/drawing/2010/main" val="0"/>
                </a:ext>
              </a:extLst>
            </a:blip>
            <a:srcRec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
        <p:nvSpPr>
          <p:cNvPr id="25" name="Pentagon 24" descr="Background."/>
          <p:cNvSpPr/>
          <p:nvPr/>
        </p:nvSpPr>
        <p:spPr>
          <a:xfrm rot="10800000">
            <a:off x="2775010" y="4549772"/>
            <a:ext cx="6992874" cy="701793"/>
          </a:xfrm>
          <a:prstGeom prst="homePlate">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6" name="Pentagon 13" descr="Background."/>
          <p:cNvSpPr/>
          <p:nvPr/>
        </p:nvSpPr>
        <p:spPr>
          <a:xfrm>
            <a:off x="2950458" y="4549772"/>
            <a:ext cx="6817426" cy="7017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9471" tIns="72390" rIns="135128" bIns="72390" numCol="1" spcCol="1270" anchor="ctr" anchorCtr="0">
            <a:noAutofit/>
          </a:bodyPr>
          <a:lstStyle/>
          <a:p>
            <a:pPr lvl="0" algn="ctr" defTabSz="844550">
              <a:lnSpc>
                <a:spcPct val="90000"/>
              </a:lnSpc>
              <a:spcBef>
                <a:spcPct val="0"/>
              </a:spcBef>
              <a:spcAft>
                <a:spcPct val="35000"/>
              </a:spcAft>
            </a:pPr>
            <a:r>
              <a:rPr lang="en-US" sz="1900" kern="1200" dirty="0"/>
              <a:t>DON’T force people to answer questions they don’t want to answer</a:t>
            </a:r>
          </a:p>
        </p:txBody>
      </p:sp>
      <p:sp>
        <p:nvSpPr>
          <p:cNvPr id="20" name="Oval 19" descr="This icon is a red circle with a slash through it to denote that the text next to it is something volunteers should not do when conducting the PIT count&#10;"/>
          <p:cNvSpPr/>
          <p:nvPr/>
        </p:nvSpPr>
        <p:spPr>
          <a:xfrm>
            <a:off x="2424113" y="4549772"/>
            <a:ext cx="701793" cy="701793"/>
          </a:xfrm>
          <a:prstGeom prst="ellipse">
            <a:avLst/>
          </a:prstGeom>
          <a:blipFill>
            <a:blip r:embed="rId4" cstate="print">
              <a:extLst>
                <a:ext uri="{28A0092B-C50C-407E-A947-70E740481C1C}">
                  <a14:useLocalDpi xmlns:a14="http://schemas.microsoft.com/office/drawing/2010/main" val="0"/>
                </a:ext>
              </a:extLst>
            </a:blip>
            <a:srcRec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
        <p:nvSpPr>
          <p:cNvPr id="23" name="Pentagon 22" descr="Background."/>
          <p:cNvSpPr/>
          <p:nvPr/>
        </p:nvSpPr>
        <p:spPr>
          <a:xfrm rot="10800000">
            <a:off x="2775010" y="5461055"/>
            <a:ext cx="6992874" cy="701793"/>
          </a:xfrm>
          <a:prstGeom prst="homePlate">
            <a:avLst/>
          </a:prstGeom>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24" name="Pentagon 16" descr="Background."/>
          <p:cNvSpPr/>
          <p:nvPr/>
        </p:nvSpPr>
        <p:spPr>
          <a:xfrm>
            <a:off x="2950458" y="5461055"/>
            <a:ext cx="6817426" cy="70179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09471" tIns="72390" rIns="135128" bIns="72390" numCol="1" spcCol="1270" anchor="ctr" anchorCtr="0">
            <a:noAutofit/>
          </a:bodyPr>
          <a:lstStyle/>
          <a:p>
            <a:pPr lvl="0" algn="ctr" defTabSz="844550">
              <a:lnSpc>
                <a:spcPct val="90000"/>
              </a:lnSpc>
              <a:spcBef>
                <a:spcPct val="0"/>
              </a:spcBef>
              <a:spcAft>
                <a:spcPct val="35000"/>
              </a:spcAft>
            </a:pPr>
            <a:r>
              <a:rPr lang="en-US" sz="1900" kern="1200" dirty="0"/>
              <a:t>DON’T make promises you can’t deliver</a:t>
            </a:r>
          </a:p>
        </p:txBody>
      </p:sp>
      <p:sp>
        <p:nvSpPr>
          <p:cNvPr id="22" name="Oval 21" descr="This icon is a red circle with a slash through it to denote that the text next to it is something volunteers should not do when conducting the PIT count&#10;"/>
          <p:cNvSpPr/>
          <p:nvPr/>
        </p:nvSpPr>
        <p:spPr>
          <a:xfrm>
            <a:off x="2424113" y="5461055"/>
            <a:ext cx="701793" cy="701793"/>
          </a:xfrm>
          <a:prstGeom prst="ellipse">
            <a:avLst/>
          </a:prstGeom>
          <a:blipFill>
            <a:blip r:embed="rId5" cstate="print">
              <a:extLst>
                <a:ext uri="{28A0092B-C50C-407E-A947-70E740481C1C}">
                  <a14:useLocalDpi xmlns:a14="http://schemas.microsoft.com/office/drawing/2010/main" val="0"/>
                </a:ext>
              </a:extLst>
            </a:blip>
            <a:srcRect/>
            <a:stretch>
              <a:fillRect/>
            </a:stretch>
          </a:blipFill>
        </p:spPr>
        <p:style>
          <a:lnRef idx="2">
            <a:schemeClr val="accent2">
              <a:shade val="80000"/>
              <a:hueOff val="0"/>
              <a:satOff val="0"/>
              <a:lumOff val="0"/>
              <a:alphaOff val="0"/>
            </a:schemeClr>
          </a:lnRef>
          <a:fillRef idx="1">
            <a:scrgbClr r="0" g="0" b="0"/>
          </a:fillRef>
          <a:effectRef idx="0">
            <a:schemeClr val="accent2">
              <a:tint val="4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7879522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29100"/>
            <a:ext cx="10515600" cy="1325563"/>
          </a:xfrm>
        </p:spPr>
        <p:txBody>
          <a:bodyPr>
            <a:normAutofit/>
          </a:bodyPr>
          <a:lstStyle/>
          <a:p>
            <a:r>
              <a:rPr lang="en-US" dirty="0"/>
              <a:t>Any tips from volunteers who have </a:t>
            </a:r>
            <a:r>
              <a:rPr lang="en-US" dirty="0" smtClean="0"/>
              <a:t>participated the PIT </a:t>
            </a:r>
            <a:r>
              <a:rPr lang="en-US" dirty="0"/>
              <a:t>count before?</a:t>
            </a:r>
          </a:p>
        </p:txBody>
      </p:sp>
      <p:sp>
        <p:nvSpPr>
          <p:cNvPr id="10" name="Rounded Rectangle 9" descr="Background."/>
          <p:cNvSpPr/>
          <p:nvPr/>
        </p:nvSpPr>
        <p:spPr>
          <a:xfrm>
            <a:off x="9662615" y="105374"/>
            <a:ext cx="2362654" cy="566928"/>
          </a:xfrm>
          <a:prstGeom prst="roundRect">
            <a:avLst/>
          </a:prstGeom>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11" name="Rounded Rectangle 8" descr="Background color"/>
          <p:cNvSpPr/>
          <p:nvPr/>
        </p:nvSpPr>
        <p:spPr>
          <a:xfrm>
            <a:off x="9694528" y="133049"/>
            <a:ext cx="2298828" cy="511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Survey Practice</a:t>
            </a:r>
          </a:p>
        </p:txBody>
      </p:sp>
      <p:sp>
        <p:nvSpPr>
          <p:cNvPr id="3" name="Content Placeholder 2"/>
          <p:cNvSpPr>
            <a:spLocks noGrp="1"/>
          </p:cNvSpPr>
          <p:nvPr>
            <p:ph idx="1"/>
          </p:nvPr>
        </p:nvSpPr>
        <p:spPr>
          <a:xfrm>
            <a:off x="838200" y="2230381"/>
            <a:ext cx="10515600" cy="4122132"/>
          </a:xfrm>
        </p:spPr>
        <p:txBody>
          <a:bodyPr/>
          <a:lstStyle/>
          <a:p>
            <a:pPr marL="0" indent="0">
              <a:buNone/>
            </a:pPr>
            <a:r>
              <a:rPr lang="en-US" b="1" dirty="0"/>
              <a:t>Share your thoughts and experiences!</a:t>
            </a:r>
          </a:p>
          <a:p>
            <a:r>
              <a:rPr lang="en-US" dirty="0"/>
              <a:t>What surprised you? </a:t>
            </a:r>
          </a:p>
          <a:p>
            <a:r>
              <a:rPr lang="en-US" dirty="0"/>
              <a:t>What did you learn?</a:t>
            </a:r>
          </a:p>
          <a:p>
            <a:r>
              <a:rPr lang="en-US" dirty="0"/>
              <a:t>What do you wish you had known before going out to survey people?</a:t>
            </a:r>
          </a:p>
        </p:txBody>
      </p:sp>
    </p:spTree>
    <p:extLst>
      <p:ext uri="{BB962C8B-B14F-4D97-AF65-F5344CB8AC3E}">
        <p14:creationId xmlns:p14="http://schemas.microsoft.com/office/powerpoint/2010/main" val="28446438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Practice</a:t>
            </a:r>
          </a:p>
        </p:txBody>
      </p:sp>
      <p:sp>
        <p:nvSpPr>
          <p:cNvPr id="10" name="Rounded Rectangle 9" descr="Background."/>
          <p:cNvSpPr/>
          <p:nvPr/>
        </p:nvSpPr>
        <p:spPr>
          <a:xfrm>
            <a:off x="9662615" y="105374"/>
            <a:ext cx="2362654" cy="566928"/>
          </a:xfrm>
          <a:prstGeom prst="roundRect">
            <a:avLst/>
          </a:prstGeom>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11" name="Rounded Rectangle 8" descr="Background color"/>
          <p:cNvSpPr/>
          <p:nvPr/>
        </p:nvSpPr>
        <p:spPr>
          <a:xfrm>
            <a:off x="9694528" y="133049"/>
            <a:ext cx="2298828" cy="511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Survey Practice</a:t>
            </a:r>
          </a:p>
        </p:txBody>
      </p:sp>
      <p:sp>
        <p:nvSpPr>
          <p:cNvPr id="3" name="Content Placeholder 2"/>
          <p:cNvSpPr>
            <a:spLocks noGrp="1"/>
          </p:cNvSpPr>
          <p:nvPr>
            <p:ph idx="1"/>
          </p:nvPr>
        </p:nvSpPr>
        <p:spPr/>
        <p:txBody>
          <a:bodyPr/>
          <a:lstStyle/>
          <a:p>
            <a:pPr marL="0" indent="0">
              <a:buNone/>
            </a:pPr>
            <a:r>
              <a:rPr lang="en-US" dirty="0"/>
              <a:t>Split up into partners, and practice:</a:t>
            </a:r>
          </a:p>
          <a:p>
            <a:r>
              <a:rPr lang="en-US" dirty="0"/>
              <a:t>Introducing </a:t>
            </a:r>
            <a:r>
              <a:rPr lang="en-US" dirty="0" smtClean="0"/>
              <a:t>yourself</a:t>
            </a:r>
            <a:endParaRPr lang="en-US" dirty="0"/>
          </a:p>
          <a:p>
            <a:r>
              <a:rPr lang="en-US" dirty="0"/>
              <a:t>Asking for the person’s consent to participate in the interview</a:t>
            </a:r>
          </a:p>
          <a:p>
            <a:r>
              <a:rPr lang="en-US" dirty="0"/>
              <a:t>Walking through the survey questions</a:t>
            </a:r>
          </a:p>
          <a:p>
            <a:endParaRPr lang="en-US" dirty="0"/>
          </a:p>
        </p:txBody>
      </p:sp>
    </p:spTree>
    <p:extLst>
      <p:ext uri="{BB962C8B-B14F-4D97-AF65-F5344CB8AC3E}">
        <p14:creationId xmlns:p14="http://schemas.microsoft.com/office/powerpoint/2010/main" val="38419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PIT Count 101</a:t>
            </a:r>
          </a:p>
        </p:txBody>
      </p:sp>
      <p:sp>
        <p:nvSpPr>
          <p:cNvPr id="3" name="Text Placeholder 2"/>
          <p:cNvSpPr>
            <a:spLocks noGrp="1"/>
          </p:cNvSpPr>
          <p:nvPr>
            <p:ph type="body" idx="1"/>
          </p:nvPr>
        </p:nvSpPr>
        <p:spPr>
          <a:xfrm>
            <a:off x="831850" y="4589463"/>
            <a:ext cx="10515600" cy="1743098"/>
          </a:xfrm>
        </p:spPr>
        <p:txBody>
          <a:bodyPr>
            <a:normAutofit lnSpcReduction="10000"/>
          </a:bodyPr>
          <a:lstStyle/>
          <a:p>
            <a:r>
              <a:rPr lang="en-US" dirty="0"/>
              <a:t>What is the PIT Count?</a:t>
            </a:r>
          </a:p>
          <a:p>
            <a:r>
              <a:rPr lang="en-US" dirty="0"/>
              <a:t>Who is counted in the PIT Count?</a:t>
            </a:r>
          </a:p>
          <a:p>
            <a:r>
              <a:rPr lang="en-US" dirty="0"/>
              <a:t>Why do we do a PIT Count?</a:t>
            </a:r>
          </a:p>
          <a:p>
            <a:r>
              <a:rPr lang="en-US" dirty="0"/>
              <a:t>Other FAQs</a:t>
            </a:r>
          </a:p>
        </p:txBody>
      </p:sp>
      <p:grpSp>
        <p:nvGrpSpPr>
          <p:cNvPr id="4" name="Group 3" descr="PIT Count 101"/>
          <p:cNvGrpSpPr/>
          <p:nvPr/>
        </p:nvGrpSpPr>
        <p:grpSpPr>
          <a:xfrm>
            <a:off x="8106451" y="409348"/>
            <a:ext cx="3785616" cy="1047465"/>
            <a:chOff x="0" y="2177"/>
            <a:chExt cx="3785616" cy="1047465"/>
          </a:xfrm>
        </p:grpSpPr>
        <p:sp>
          <p:nvSpPr>
            <p:cNvPr id="14" name="Rounded Rectangle 13"/>
            <p:cNvSpPr/>
            <p:nvPr/>
          </p:nvSpPr>
          <p:spPr>
            <a:xfrm>
              <a:off x="0" y="2177"/>
              <a:ext cx="3785616" cy="1047465"/>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5" name="Rounded Rectangle 4"/>
            <p:cNvSpPr/>
            <p:nvPr/>
          </p:nvSpPr>
          <p:spPr>
            <a:xfrm>
              <a:off x="51133" y="53310"/>
              <a:ext cx="3683350" cy="9451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PIT Count 101</a:t>
              </a:r>
            </a:p>
          </p:txBody>
        </p:sp>
      </p:grpSp>
      <p:sp>
        <p:nvSpPr>
          <p:cNvPr id="12" name="Rounded Rectangle 11" descr="Colored background."/>
          <p:cNvSpPr/>
          <p:nvPr/>
        </p:nvSpPr>
        <p:spPr>
          <a:xfrm>
            <a:off x="8106451" y="1498995"/>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13" name="Rounded Rectangle 6" descr="Your Role&#10;"/>
          <p:cNvSpPr/>
          <p:nvPr/>
        </p:nvSpPr>
        <p:spPr>
          <a:xfrm>
            <a:off x="8157584" y="1550128"/>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Your Role</a:t>
            </a:r>
          </a:p>
        </p:txBody>
      </p:sp>
      <p:grpSp>
        <p:nvGrpSpPr>
          <p:cNvPr id="6" name="Group 5" descr="Survey Practice&#10;"/>
          <p:cNvGrpSpPr/>
          <p:nvPr/>
        </p:nvGrpSpPr>
        <p:grpSpPr>
          <a:xfrm>
            <a:off x="8106451" y="2609026"/>
            <a:ext cx="3785616" cy="1047465"/>
            <a:chOff x="0" y="2201855"/>
            <a:chExt cx="3785616" cy="1047465"/>
          </a:xfrm>
          <a:solidFill>
            <a:schemeClr val="bg1">
              <a:lumMod val="50000"/>
            </a:schemeClr>
          </a:solidFill>
        </p:grpSpPr>
        <p:sp>
          <p:nvSpPr>
            <p:cNvPr id="10" name="Rounded Rectangle 9"/>
            <p:cNvSpPr/>
            <p:nvPr/>
          </p:nvSpPr>
          <p:spPr>
            <a:xfrm>
              <a:off x="0" y="2201855"/>
              <a:ext cx="3785616" cy="1047465"/>
            </a:xfrm>
            <a:prstGeom prst="roundRect">
              <a:avLst/>
            </a:prstGeom>
            <a:grpFill/>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11" name="Rounded Rectangle 8"/>
            <p:cNvSpPr/>
            <p:nvPr/>
          </p:nvSpPr>
          <p:spPr>
            <a:xfrm>
              <a:off x="51133" y="2252988"/>
              <a:ext cx="3683350" cy="9451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Survey Practice</a:t>
              </a:r>
            </a:p>
          </p:txBody>
        </p:sp>
      </p:grpSp>
      <p:grpSp>
        <p:nvGrpSpPr>
          <p:cNvPr id="7" name="Group 6" descr="Logistics&#10;"/>
          <p:cNvGrpSpPr/>
          <p:nvPr/>
        </p:nvGrpSpPr>
        <p:grpSpPr>
          <a:xfrm>
            <a:off x="8106451" y="3708865"/>
            <a:ext cx="3785616" cy="1047465"/>
            <a:chOff x="0" y="3301694"/>
            <a:chExt cx="3785616" cy="1047465"/>
          </a:xfrm>
          <a:solidFill>
            <a:schemeClr val="bg1">
              <a:lumMod val="50000"/>
            </a:schemeClr>
          </a:solidFill>
        </p:grpSpPr>
        <p:sp>
          <p:nvSpPr>
            <p:cNvPr id="8" name="Rounded Rectangle 7"/>
            <p:cNvSpPr/>
            <p:nvPr/>
          </p:nvSpPr>
          <p:spPr>
            <a:xfrm>
              <a:off x="0" y="3301694"/>
              <a:ext cx="3785616" cy="1047465"/>
            </a:xfrm>
            <a:prstGeom prst="roundRect">
              <a:avLst/>
            </a:prstGeom>
            <a:grpFill/>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sp>
          <p:nvSpPr>
            <p:cNvPr id="9" name="Rounded Rectangle 10"/>
            <p:cNvSpPr/>
            <p:nvPr/>
          </p:nvSpPr>
          <p:spPr>
            <a:xfrm>
              <a:off x="51133" y="3352827"/>
              <a:ext cx="3683350" cy="94519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Logistics</a:t>
              </a:r>
            </a:p>
          </p:txBody>
        </p:sp>
      </p:grpSp>
    </p:spTree>
    <p:extLst>
      <p:ext uri="{BB962C8B-B14F-4D97-AF65-F5344CB8AC3E}">
        <p14:creationId xmlns:p14="http://schemas.microsoft.com/office/powerpoint/2010/main" val="32877241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Practice Reflections</a:t>
            </a:r>
          </a:p>
        </p:txBody>
      </p:sp>
      <p:sp>
        <p:nvSpPr>
          <p:cNvPr id="10" name="Rounded Rectangle 9" descr="Background."/>
          <p:cNvSpPr/>
          <p:nvPr/>
        </p:nvSpPr>
        <p:spPr>
          <a:xfrm>
            <a:off x="9662615" y="105374"/>
            <a:ext cx="2362654" cy="566928"/>
          </a:xfrm>
          <a:prstGeom prst="roundRect">
            <a:avLst/>
          </a:prstGeom>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11" name="Rounded Rectangle 8" descr="Background color"/>
          <p:cNvSpPr/>
          <p:nvPr/>
        </p:nvSpPr>
        <p:spPr>
          <a:xfrm>
            <a:off x="9694528" y="133049"/>
            <a:ext cx="2298828" cy="5115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Survey Practice</a:t>
            </a:r>
          </a:p>
        </p:txBody>
      </p:sp>
      <p:sp>
        <p:nvSpPr>
          <p:cNvPr id="3" name="Content Placeholder 2"/>
          <p:cNvSpPr>
            <a:spLocks noGrp="1"/>
          </p:cNvSpPr>
          <p:nvPr>
            <p:ph idx="1"/>
          </p:nvPr>
        </p:nvSpPr>
        <p:spPr/>
        <p:txBody>
          <a:bodyPr/>
          <a:lstStyle/>
          <a:p>
            <a:r>
              <a:rPr lang="en-US" dirty="0"/>
              <a:t>How did it go?</a:t>
            </a:r>
          </a:p>
          <a:p>
            <a:pPr lvl="1"/>
            <a:r>
              <a:rPr lang="en-US" dirty="0"/>
              <a:t>What did you say to introduce yourself that seemed to work for you?</a:t>
            </a:r>
          </a:p>
          <a:p>
            <a:r>
              <a:rPr lang="en-US" dirty="0"/>
              <a:t>What was easy or felt comfortable?</a:t>
            </a:r>
          </a:p>
          <a:p>
            <a:r>
              <a:rPr lang="en-US" dirty="0"/>
              <a:t>What was challenging? What made you uncomfortable?</a:t>
            </a:r>
          </a:p>
          <a:p>
            <a:r>
              <a:rPr lang="en-US" dirty="0"/>
              <a:t>What did you learn that you’ll apply when you go out do conduct the PIT count?</a:t>
            </a:r>
          </a:p>
        </p:txBody>
      </p:sp>
    </p:spTree>
    <p:extLst>
      <p:ext uri="{BB962C8B-B14F-4D97-AF65-F5344CB8AC3E}">
        <p14:creationId xmlns:p14="http://schemas.microsoft.com/office/powerpoint/2010/main" val="33070479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Logistics</a:t>
            </a:r>
          </a:p>
        </p:txBody>
      </p:sp>
      <p:sp>
        <p:nvSpPr>
          <p:cNvPr id="3" name="Text Placeholder 2"/>
          <p:cNvSpPr>
            <a:spLocks noGrp="1"/>
          </p:cNvSpPr>
          <p:nvPr>
            <p:ph type="body" idx="1"/>
          </p:nvPr>
        </p:nvSpPr>
        <p:spPr/>
        <p:txBody>
          <a:bodyPr>
            <a:normAutofit/>
          </a:bodyPr>
          <a:lstStyle/>
          <a:p>
            <a:r>
              <a:rPr lang="en-US" dirty="0"/>
              <a:t>Night-of schedule</a:t>
            </a:r>
          </a:p>
          <a:p>
            <a:r>
              <a:rPr lang="en-US" dirty="0"/>
              <a:t>What to bring </a:t>
            </a:r>
          </a:p>
          <a:p>
            <a:r>
              <a:rPr lang="en-US" dirty="0"/>
              <a:t>Q&amp;A: What questions do you have?</a:t>
            </a:r>
          </a:p>
        </p:txBody>
      </p:sp>
      <p:sp>
        <p:nvSpPr>
          <p:cNvPr id="5" name="Rounded Rectangle 4" descr="Background."/>
          <p:cNvSpPr/>
          <p:nvPr/>
        </p:nvSpPr>
        <p:spPr>
          <a:xfrm>
            <a:off x="8106451" y="409348"/>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 name="Rounded Rectangle 4"/>
          <p:cNvSpPr/>
          <p:nvPr/>
        </p:nvSpPr>
        <p:spPr>
          <a:xfrm>
            <a:off x="8157584" y="460481"/>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PIT Count 101</a:t>
            </a:r>
          </a:p>
        </p:txBody>
      </p:sp>
      <p:sp>
        <p:nvSpPr>
          <p:cNvPr id="8" name="Rounded Rectangle 7" descr="Background."/>
          <p:cNvSpPr/>
          <p:nvPr/>
        </p:nvSpPr>
        <p:spPr>
          <a:xfrm>
            <a:off x="8106451" y="1498995"/>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sp>
      <p:sp>
        <p:nvSpPr>
          <p:cNvPr id="9" name="Rounded Rectangle 6"/>
          <p:cNvSpPr/>
          <p:nvPr/>
        </p:nvSpPr>
        <p:spPr>
          <a:xfrm>
            <a:off x="8157584" y="1550128"/>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Your Role</a:t>
            </a:r>
          </a:p>
        </p:txBody>
      </p:sp>
      <p:sp>
        <p:nvSpPr>
          <p:cNvPr id="11" name="Rounded Rectangle 10" descr="Background."/>
          <p:cNvSpPr/>
          <p:nvPr/>
        </p:nvSpPr>
        <p:spPr>
          <a:xfrm>
            <a:off x="8106451" y="2609026"/>
            <a:ext cx="3785616" cy="1047465"/>
          </a:xfrm>
          <a:prstGeom prst="roundRect">
            <a:avLst/>
          </a:prstGeom>
          <a:solidFill>
            <a:schemeClr val="bg1">
              <a:lumMod val="50000"/>
            </a:schemeClr>
          </a:solidFill>
        </p:spPr>
        <p:style>
          <a:lnRef idx="2">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sp>
      <p:sp>
        <p:nvSpPr>
          <p:cNvPr id="12" name="Rounded Rectangle 8"/>
          <p:cNvSpPr/>
          <p:nvPr/>
        </p:nvSpPr>
        <p:spPr>
          <a:xfrm>
            <a:off x="8157584" y="2660159"/>
            <a:ext cx="3683350" cy="945199"/>
          </a:xfrm>
          <a:prstGeom prst="rect">
            <a:avLst/>
          </a:prstGeom>
          <a:solidFill>
            <a:schemeClr val="bg1">
              <a:lumMod val="50000"/>
            </a:schemeClr>
          </a:solidFill>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Survey Practice</a:t>
            </a:r>
          </a:p>
        </p:txBody>
      </p:sp>
      <p:sp>
        <p:nvSpPr>
          <p:cNvPr id="14" name="Rounded Rectangle 13" descr="Background."/>
          <p:cNvSpPr/>
          <p:nvPr/>
        </p:nvSpPr>
        <p:spPr>
          <a:xfrm>
            <a:off x="8106451" y="3708865"/>
            <a:ext cx="3785616" cy="1047465"/>
          </a:xfrm>
          <a:prstGeom prst="roundRect">
            <a:avLst/>
          </a:prstGeom>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sp>
        <p:nvSpPr>
          <p:cNvPr id="15" name="Rounded Rectangle 10"/>
          <p:cNvSpPr/>
          <p:nvPr/>
        </p:nvSpPr>
        <p:spPr>
          <a:xfrm>
            <a:off x="8157584" y="3759998"/>
            <a:ext cx="3683350" cy="9451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4200" kern="1200" dirty="0"/>
              <a:t>Logistics</a:t>
            </a:r>
          </a:p>
        </p:txBody>
      </p:sp>
    </p:spTree>
    <p:extLst>
      <p:ext uri="{BB962C8B-B14F-4D97-AF65-F5344CB8AC3E}">
        <p14:creationId xmlns:p14="http://schemas.microsoft.com/office/powerpoint/2010/main" val="41553205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descr="Background."/>
          <p:cNvSpPr/>
          <p:nvPr/>
        </p:nvSpPr>
        <p:spPr>
          <a:xfrm>
            <a:off x="9880660" y="102263"/>
            <a:ext cx="2212848" cy="557784"/>
          </a:xfrm>
          <a:prstGeom prst="roundRect">
            <a:avLst/>
          </a:prstGeom>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sp>
        <p:nvSpPr>
          <p:cNvPr id="9" name="Rounded Rectangle 10" descr="Purple backgound color."/>
          <p:cNvSpPr/>
          <p:nvPr/>
        </p:nvSpPr>
        <p:spPr>
          <a:xfrm>
            <a:off x="9910549" y="129492"/>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Logistics</a:t>
            </a:r>
          </a:p>
        </p:txBody>
      </p:sp>
      <p:sp>
        <p:nvSpPr>
          <p:cNvPr id="2" name="Title 1"/>
          <p:cNvSpPr>
            <a:spLocks noGrp="1"/>
          </p:cNvSpPr>
          <p:nvPr>
            <p:ph type="title"/>
          </p:nvPr>
        </p:nvSpPr>
        <p:spPr/>
        <p:txBody>
          <a:bodyPr/>
          <a:lstStyle/>
          <a:p>
            <a:r>
              <a:rPr lang="en-US" dirty="0">
                <a:solidFill>
                  <a:srgbClr val="FF0000"/>
                </a:solidFill>
              </a:rPr>
              <a:t>Schedule on the Night of the Count</a:t>
            </a:r>
          </a:p>
        </p:txBody>
      </p:sp>
      <p:sp>
        <p:nvSpPr>
          <p:cNvPr id="3" name="Content Placeholder 2"/>
          <p:cNvSpPr>
            <a:spLocks noGrp="1"/>
          </p:cNvSpPr>
          <p:nvPr>
            <p:ph idx="1"/>
          </p:nvPr>
        </p:nvSpPr>
        <p:spPr/>
        <p:txBody>
          <a:bodyPr/>
          <a:lstStyle/>
          <a:p>
            <a:pPr marL="0" indent="0">
              <a:buNone/>
            </a:pPr>
            <a:r>
              <a:rPr lang="en-US" dirty="0">
                <a:solidFill>
                  <a:srgbClr val="FF0000"/>
                </a:solidFill>
              </a:rPr>
              <a:t>[SAMPLE SCHEDULE OF EVENTS on </a:t>
            </a:r>
            <a:r>
              <a:rPr lang="en-US" dirty="0" smtClean="0">
                <a:solidFill>
                  <a:srgbClr val="FF0000"/>
                </a:solidFill>
              </a:rPr>
              <a:t>MM/DD/20XX]</a:t>
            </a:r>
            <a:endParaRPr lang="en-US" dirty="0">
              <a:solidFill>
                <a:srgbClr val="FF0000"/>
              </a:solidFill>
            </a:endParaRPr>
          </a:p>
          <a:p>
            <a:r>
              <a:rPr lang="en-US" dirty="0">
                <a:solidFill>
                  <a:srgbClr val="FF0000"/>
                </a:solidFill>
              </a:rPr>
              <a:t>8:30-9pm: Arrive at [meeting location]</a:t>
            </a:r>
          </a:p>
          <a:p>
            <a:r>
              <a:rPr lang="en-US" dirty="0">
                <a:solidFill>
                  <a:srgbClr val="FF0000"/>
                </a:solidFill>
              </a:rPr>
              <a:t>9-9:30pm: Welcome and overview of the night</a:t>
            </a:r>
          </a:p>
          <a:p>
            <a:r>
              <a:rPr lang="en-US" dirty="0">
                <a:solidFill>
                  <a:srgbClr val="FF0000"/>
                </a:solidFill>
              </a:rPr>
              <a:t>9:30-10pm: Meet with your team to exchange phone numbers, set a plan for who will go where and when, and get to know each other</a:t>
            </a:r>
          </a:p>
          <a:p>
            <a:r>
              <a:rPr lang="en-US" dirty="0">
                <a:solidFill>
                  <a:srgbClr val="FF0000"/>
                </a:solidFill>
              </a:rPr>
              <a:t>10pm-2am: PIT </a:t>
            </a:r>
            <a:r>
              <a:rPr lang="en-US" dirty="0" smtClean="0">
                <a:solidFill>
                  <a:srgbClr val="FF0000"/>
                </a:solidFill>
              </a:rPr>
              <a:t>count</a:t>
            </a:r>
          </a:p>
          <a:p>
            <a:r>
              <a:rPr lang="en-US" dirty="0" smtClean="0">
                <a:solidFill>
                  <a:srgbClr val="FF0000"/>
                </a:solidFill>
              </a:rPr>
              <a:t>2am: meet your team lead at designated spot to return PIT count survey forms</a:t>
            </a:r>
            <a:endParaRPr lang="en-US" dirty="0">
              <a:solidFill>
                <a:srgbClr val="FF0000"/>
              </a:solidFill>
            </a:endParaRPr>
          </a:p>
        </p:txBody>
      </p:sp>
    </p:spTree>
    <p:extLst>
      <p:ext uri="{BB962C8B-B14F-4D97-AF65-F5344CB8AC3E}">
        <p14:creationId xmlns:p14="http://schemas.microsoft.com/office/powerpoint/2010/main" val="1899020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descr="Background."/>
          <p:cNvSpPr/>
          <p:nvPr/>
        </p:nvSpPr>
        <p:spPr>
          <a:xfrm>
            <a:off x="9880660" y="102263"/>
            <a:ext cx="2212848" cy="557784"/>
          </a:xfrm>
          <a:prstGeom prst="roundRect">
            <a:avLst/>
          </a:prstGeom>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sp>
        <p:nvSpPr>
          <p:cNvPr id="11" name="Rounded Rectangle 10" descr="Background."/>
          <p:cNvSpPr/>
          <p:nvPr/>
        </p:nvSpPr>
        <p:spPr>
          <a:xfrm>
            <a:off x="9910549" y="129492"/>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Logistics</a:t>
            </a:r>
          </a:p>
        </p:txBody>
      </p:sp>
      <p:sp>
        <p:nvSpPr>
          <p:cNvPr id="2" name="Title 1"/>
          <p:cNvSpPr>
            <a:spLocks noGrp="1"/>
          </p:cNvSpPr>
          <p:nvPr>
            <p:ph type="title"/>
          </p:nvPr>
        </p:nvSpPr>
        <p:spPr/>
        <p:txBody>
          <a:bodyPr/>
          <a:lstStyle/>
          <a:p>
            <a:r>
              <a:rPr lang="en-US" dirty="0" smtClean="0">
                <a:solidFill>
                  <a:srgbClr val="FF0000"/>
                </a:solidFill>
              </a:rPr>
              <a:t>Key Contacts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Team members: Exchange cell phone numbers with others on your team in case you get lost or split into pairs and need to contact each other</a:t>
            </a:r>
          </a:p>
          <a:p>
            <a:r>
              <a:rPr lang="en-US" dirty="0" smtClean="0">
                <a:solidFill>
                  <a:srgbClr val="FF0000"/>
                </a:solidFill>
              </a:rPr>
              <a:t>PIT count </a:t>
            </a:r>
            <a:r>
              <a:rPr lang="en-US" dirty="0">
                <a:solidFill>
                  <a:srgbClr val="FF0000"/>
                </a:solidFill>
              </a:rPr>
              <a:t>c</a:t>
            </a:r>
            <a:r>
              <a:rPr lang="en-US" dirty="0" smtClean="0">
                <a:solidFill>
                  <a:srgbClr val="FF0000"/>
                </a:solidFill>
              </a:rPr>
              <a:t>oordinator/lead agency</a:t>
            </a:r>
          </a:p>
          <a:p>
            <a:r>
              <a:rPr lang="en-US" dirty="0" smtClean="0">
                <a:solidFill>
                  <a:srgbClr val="FF0000"/>
                </a:solidFill>
              </a:rPr>
              <a:t>Other local resources or contacts</a:t>
            </a:r>
          </a:p>
          <a:p>
            <a:endParaRPr lang="en-US" dirty="0" smtClean="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689764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Background."/>
          <p:cNvSpPr/>
          <p:nvPr/>
        </p:nvSpPr>
        <p:spPr>
          <a:xfrm>
            <a:off x="9880660" y="102263"/>
            <a:ext cx="2212848" cy="557784"/>
          </a:xfrm>
          <a:prstGeom prst="roundRect">
            <a:avLst/>
          </a:prstGeom>
        </p:spPr>
        <p:style>
          <a:lnRef idx="2">
            <a:schemeClr val="lt1">
              <a:hueOff val="0"/>
              <a:satOff val="0"/>
              <a:lumOff val="0"/>
              <a:alphaOff val="0"/>
            </a:schemeClr>
          </a:lnRef>
          <a:fillRef idx="1">
            <a:schemeClr val="accent4">
              <a:hueOff val="10395692"/>
              <a:satOff val="-47968"/>
              <a:lumOff val="1765"/>
              <a:alphaOff val="0"/>
            </a:schemeClr>
          </a:fillRef>
          <a:effectRef idx="0">
            <a:schemeClr val="accent4">
              <a:hueOff val="10395692"/>
              <a:satOff val="-47968"/>
              <a:lumOff val="1765"/>
              <a:alphaOff val="0"/>
            </a:schemeClr>
          </a:effectRef>
          <a:fontRef idx="minor">
            <a:schemeClr val="lt1"/>
          </a:fontRef>
        </p:style>
      </p:sp>
      <p:sp>
        <p:nvSpPr>
          <p:cNvPr id="8" name="Rounded Rectangle 10" descr="Purple backgound color."/>
          <p:cNvSpPr/>
          <p:nvPr/>
        </p:nvSpPr>
        <p:spPr>
          <a:xfrm>
            <a:off x="9910549" y="129492"/>
            <a:ext cx="2153069" cy="5033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Logistics</a:t>
            </a:r>
          </a:p>
        </p:txBody>
      </p:sp>
      <p:sp>
        <p:nvSpPr>
          <p:cNvPr id="2" name="Title 1"/>
          <p:cNvSpPr>
            <a:spLocks noGrp="1"/>
          </p:cNvSpPr>
          <p:nvPr>
            <p:ph type="title"/>
          </p:nvPr>
        </p:nvSpPr>
        <p:spPr/>
        <p:txBody>
          <a:bodyPr/>
          <a:lstStyle/>
          <a:p>
            <a:r>
              <a:rPr lang="en-US" dirty="0">
                <a:solidFill>
                  <a:srgbClr val="FF0000"/>
                </a:solidFill>
              </a:rPr>
              <a:t>Your PIT Count Team</a:t>
            </a:r>
          </a:p>
        </p:txBody>
      </p:sp>
      <p:sp>
        <p:nvSpPr>
          <p:cNvPr id="3" name="Content Placeholder 2"/>
          <p:cNvSpPr>
            <a:spLocks noGrp="1"/>
          </p:cNvSpPr>
          <p:nvPr>
            <p:ph idx="1"/>
          </p:nvPr>
        </p:nvSpPr>
        <p:spPr/>
        <p:txBody>
          <a:bodyPr/>
          <a:lstStyle/>
          <a:p>
            <a:r>
              <a:rPr lang="en-US" dirty="0">
                <a:solidFill>
                  <a:srgbClr val="FF0000"/>
                </a:solidFill>
              </a:rPr>
              <a:t>This is a placeholder slide for CoCs to insert any relevant information about how and when volunteer teams are decided and any specified roles within those teams</a:t>
            </a:r>
            <a:r>
              <a:rPr lang="en-US" dirty="0" smtClean="0">
                <a:solidFill>
                  <a:srgbClr val="FF0000"/>
                </a:solidFill>
              </a:rPr>
              <a:t>.</a:t>
            </a:r>
          </a:p>
        </p:txBody>
      </p:sp>
    </p:spTree>
    <p:extLst>
      <p:ext uri="{BB962C8B-B14F-4D97-AF65-F5344CB8AC3E}">
        <p14:creationId xmlns:p14="http://schemas.microsoft.com/office/powerpoint/2010/main" val="34310866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to bring</a:t>
            </a:r>
          </a:p>
        </p:txBody>
      </p:sp>
      <p:sp>
        <p:nvSpPr>
          <p:cNvPr id="3" name="Content Placeholder 2"/>
          <p:cNvSpPr>
            <a:spLocks noGrp="1"/>
          </p:cNvSpPr>
          <p:nvPr>
            <p:ph sz="half" idx="1"/>
          </p:nvPr>
        </p:nvSpPr>
        <p:spPr/>
        <p:txBody>
          <a:bodyPr>
            <a:noAutofit/>
          </a:bodyPr>
          <a:lstStyle/>
          <a:p>
            <a:pPr marL="0" lvl="0" indent="0">
              <a:buNone/>
            </a:pPr>
            <a:r>
              <a:rPr lang="en-US" sz="1400" b="1" dirty="0" smtClean="0">
                <a:solidFill>
                  <a:srgbClr val="FF0000"/>
                </a:solidFill>
              </a:rPr>
              <a:t>CoC will provide:</a:t>
            </a:r>
          </a:p>
          <a:p>
            <a:pPr lvl="0"/>
            <a:r>
              <a:rPr lang="en-US" sz="1400" dirty="0" smtClean="0">
                <a:solidFill>
                  <a:srgbClr val="FF0000"/>
                </a:solidFill>
              </a:rPr>
              <a:t>Paper survey forms (if applicable)</a:t>
            </a:r>
          </a:p>
          <a:p>
            <a:pPr lvl="0"/>
            <a:r>
              <a:rPr lang="en-US" sz="1400" dirty="0" smtClean="0">
                <a:solidFill>
                  <a:srgbClr val="FF0000"/>
                </a:solidFill>
              </a:rPr>
              <a:t>Tablet for mobile surveys (if applicable) </a:t>
            </a:r>
          </a:p>
          <a:p>
            <a:pPr lvl="0"/>
            <a:r>
              <a:rPr lang="en-US" sz="1400" dirty="0" smtClean="0">
                <a:solidFill>
                  <a:srgbClr val="FF0000"/>
                </a:solidFill>
              </a:rPr>
              <a:t>Felt-tipped </a:t>
            </a:r>
            <a:r>
              <a:rPr lang="en-US" sz="1400" dirty="0">
                <a:solidFill>
                  <a:srgbClr val="FF0000"/>
                </a:solidFill>
              </a:rPr>
              <a:t>pens (allow you to write in the cold)</a:t>
            </a:r>
          </a:p>
          <a:p>
            <a:pPr lvl="0"/>
            <a:r>
              <a:rPr lang="en-US" sz="1400" dirty="0" smtClean="0">
                <a:solidFill>
                  <a:srgbClr val="FF0000"/>
                </a:solidFill>
              </a:rPr>
              <a:t>Flashlights </a:t>
            </a:r>
            <a:r>
              <a:rPr lang="en-US" sz="1400" dirty="0">
                <a:solidFill>
                  <a:srgbClr val="FF0000"/>
                </a:solidFill>
              </a:rPr>
              <a:t>and/or headlamp</a:t>
            </a:r>
          </a:p>
          <a:p>
            <a:pPr lvl="0"/>
            <a:r>
              <a:rPr lang="en-US" sz="1400" dirty="0" smtClean="0">
                <a:solidFill>
                  <a:srgbClr val="FF0000"/>
                </a:solidFill>
              </a:rPr>
              <a:t>Clipboard</a:t>
            </a:r>
          </a:p>
          <a:p>
            <a:pPr lvl="0"/>
            <a:r>
              <a:rPr lang="en-US" sz="1400" dirty="0" smtClean="0">
                <a:solidFill>
                  <a:srgbClr val="FF0000"/>
                </a:solidFill>
              </a:rPr>
              <a:t>Snacks before departure</a:t>
            </a:r>
          </a:p>
        </p:txBody>
      </p:sp>
      <p:sp>
        <p:nvSpPr>
          <p:cNvPr id="5" name="Content Placeholder 2"/>
          <p:cNvSpPr>
            <a:spLocks noGrp="1"/>
          </p:cNvSpPr>
          <p:nvPr>
            <p:ph sz="half" idx="1"/>
          </p:nvPr>
        </p:nvSpPr>
        <p:spPr>
          <a:xfrm>
            <a:off x="5029200" y="1825625"/>
            <a:ext cx="7013864" cy="4351338"/>
          </a:xfrm>
        </p:spPr>
        <p:txBody>
          <a:bodyPr>
            <a:noAutofit/>
          </a:bodyPr>
          <a:lstStyle/>
          <a:p>
            <a:pPr marL="0" lvl="0" indent="0">
              <a:buNone/>
            </a:pPr>
            <a:r>
              <a:rPr lang="en-US" sz="1400" b="1" dirty="0" smtClean="0">
                <a:solidFill>
                  <a:srgbClr val="FF0000"/>
                </a:solidFill>
              </a:rPr>
              <a:t>You should bring:</a:t>
            </a:r>
          </a:p>
          <a:p>
            <a:pPr lvl="0"/>
            <a:r>
              <a:rPr lang="en-US" sz="1400" dirty="0" smtClean="0">
                <a:solidFill>
                  <a:srgbClr val="FF0000"/>
                </a:solidFill>
              </a:rPr>
              <a:t>Your </a:t>
            </a:r>
            <a:r>
              <a:rPr lang="en-US" sz="1400" dirty="0">
                <a:solidFill>
                  <a:srgbClr val="FF0000"/>
                </a:solidFill>
              </a:rPr>
              <a:t>vehicle if you volunteered to drive</a:t>
            </a:r>
          </a:p>
          <a:p>
            <a:pPr lvl="0"/>
            <a:r>
              <a:rPr lang="en-US" sz="1400" dirty="0" smtClean="0">
                <a:solidFill>
                  <a:srgbClr val="FF0000"/>
                </a:solidFill>
              </a:rPr>
              <a:t>Weather-appropriate clothing</a:t>
            </a:r>
            <a:r>
              <a:rPr lang="en-US" sz="1400" dirty="0">
                <a:solidFill>
                  <a:srgbClr val="FF0000"/>
                </a:solidFill>
              </a:rPr>
              <a:t>:</a:t>
            </a:r>
          </a:p>
          <a:p>
            <a:pPr lvl="1"/>
            <a:r>
              <a:rPr lang="en-US" sz="1400" dirty="0">
                <a:solidFill>
                  <a:srgbClr val="FF0000"/>
                </a:solidFill>
              </a:rPr>
              <a:t>Warm, dry clothing that is comfortable to move around </a:t>
            </a:r>
            <a:r>
              <a:rPr lang="en-US" sz="1400" dirty="0" smtClean="0">
                <a:solidFill>
                  <a:srgbClr val="FF0000"/>
                </a:solidFill>
              </a:rPr>
              <a:t>in; layers (if it’s cold)</a:t>
            </a:r>
            <a:endParaRPr lang="en-US" sz="1400" dirty="0">
              <a:solidFill>
                <a:srgbClr val="FF0000"/>
              </a:solidFill>
            </a:endParaRPr>
          </a:p>
          <a:p>
            <a:pPr lvl="1"/>
            <a:r>
              <a:rPr lang="en-US" sz="1400" dirty="0">
                <a:solidFill>
                  <a:srgbClr val="FF0000"/>
                </a:solidFill>
              </a:rPr>
              <a:t>Don’t over-dress (walking around for several hours will generate body heat)</a:t>
            </a:r>
          </a:p>
          <a:p>
            <a:pPr lvl="1"/>
            <a:r>
              <a:rPr lang="en-US" sz="1400" dirty="0" smtClean="0">
                <a:solidFill>
                  <a:srgbClr val="FF0000"/>
                </a:solidFill>
              </a:rPr>
              <a:t>Light </a:t>
            </a:r>
            <a:r>
              <a:rPr lang="en-US" sz="1400" dirty="0">
                <a:solidFill>
                  <a:srgbClr val="FF0000"/>
                </a:solidFill>
              </a:rPr>
              <a:t>or bright colored / reflective clothing</a:t>
            </a:r>
          </a:p>
          <a:p>
            <a:pPr lvl="1"/>
            <a:r>
              <a:rPr lang="en-US" sz="1400" dirty="0">
                <a:solidFill>
                  <a:srgbClr val="FF0000"/>
                </a:solidFill>
              </a:rPr>
              <a:t>Shoes: warm, sturdy, comfortable for walking, waterproof if possible</a:t>
            </a:r>
          </a:p>
          <a:p>
            <a:pPr lvl="0"/>
            <a:r>
              <a:rPr lang="en-US" sz="1400" dirty="0" smtClean="0">
                <a:solidFill>
                  <a:srgbClr val="FF0000"/>
                </a:solidFill>
              </a:rPr>
              <a:t>Small </a:t>
            </a:r>
            <a:r>
              <a:rPr lang="en-US" sz="1400" dirty="0">
                <a:solidFill>
                  <a:srgbClr val="FF0000"/>
                </a:solidFill>
              </a:rPr>
              <a:t>backpack to carry census items and more clothing layers</a:t>
            </a:r>
          </a:p>
          <a:p>
            <a:pPr lvl="1"/>
            <a:r>
              <a:rPr lang="en-US" sz="1400" dirty="0">
                <a:solidFill>
                  <a:srgbClr val="FF0000"/>
                </a:solidFill>
              </a:rPr>
              <a:t>Pack light – should be light and easy to carry, despite possible icy sidewalks / other rough terrain.</a:t>
            </a:r>
          </a:p>
          <a:p>
            <a:pPr lvl="0"/>
            <a:r>
              <a:rPr lang="en-US" sz="1400" dirty="0" smtClean="0">
                <a:solidFill>
                  <a:srgbClr val="FF0000"/>
                </a:solidFill>
              </a:rPr>
              <a:t>Cell </a:t>
            </a:r>
            <a:r>
              <a:rPr lang="en-US" sz="1400" dirty="0">
                <a:solidFill>
                  <a:srgbClr val="FF0000"/>
                </a:solidFill>
              </a:rPr>
              <a:t>phone (fully charged); remote charger or backup </a:t>
            </a:r>
            <a:r>
              <a:rPr lang="en-US" sz="1400" dirty="0" smtClean="0">
                <a:solidFill>
                  <a:srgbClr val="FF0000"/>
                </a:solidFill>
              </a:rPr>
              <a:t>battery. Consider </a:t>
            </a:r>
            <a:r>
              <a:rPr lang="en-US" sz="1400" dirty="0">
                <a:solidFill>
                  <a:srgbClr val="FF0000"/>
                </a:solidFill>
              </a:rPr>
              <a:t>setting an emergency contact (ICE) </a:t>
            </a:r>
          </a:p>
          <a:p>
            <a:pPr lvl="0"/>
            <a:r>
              <a:rPr lang="en-US" sz="1400" dirty="0" smtClean="0">
                <a:solidFill>
                  <a:srgbClr val="FF0000"/>
                </a:solidFill>
              </a:rPr>
              <a:t>Some </a:t>
            </a:r>
            <a:r>
              <a:rPr lang="en-US" sz="1400" dirty="0">
                <a:solidFill>
                  <a:srgbClr val="FF0000"/>
                </a:solidFill>
              </a:rPr>
              <a:t>form of </a:t>
            </a:r>
            <a:r>
              <a:rPr lang="en-US" sz="1400" dirty="0" smtClean="0">
                <a:solidFill>
                  <a:srgbClr val="FF0000"/>
                </a:solidFill>
              </a:rPr>
              <a:t>ID</a:t>
            </a:r>
            <a:endParaRPr lang="en-US" sz="1400" dirty="0">
              <a:solidFill>
                <a:srgbClr val="FF0000"/>
              </a:solidFill>
            </a:endParaRPr>
          </a:p>
          <a:p>
            <a:pPr lvl="0"/>
            <a:r>
              <a:rPr lang="en-US" sz="1400" dirty="0">
                <a:solidFill>
                  <a:srgbClr val="FF0000"/>
                </a:solidFill>
              </a:rPr>
              <a:t>Eat before you come; bring small snacks if you think it necessary</a:t>
            </a:r>
          </a:p>
          <a:p>
            <a:r>
              <a:rPr lang="en-US" sz="1400" dirty="0">
                <a:solidFill>
                  <a:srgbClr val="FF0000"/>
                </a:solidFill>
              </a:rPr>
              <a:t>Plan </a:t>
            </a:r>
            <a:r>
              <a:rPr lang="en-US" sz="1400" dirty="0" smtClean="0">
                <a:solidFill>
                  <a:srgbClr val="FF0000"/>
                </a:solidFill>
              </a:rPr>
              <a:t>for how </a:t>
            </a:r>
            <a:r>
              <a:rPr lang="en-US" sz="1400" dirty="0">
                <a:solidFill>
                  <a:srgbClr val="FF0000"/>
                </a:solidFill>
              </a:rPr>
              <a:t>you will get </a:t>
            </a:r>
            <a:r>
              <a:rPr lang="en-US" sz="1400" dirty="0" smtClean="0">
                <a:solidFill>
                  <a:srgbClr val="FF0000"/>
                </a:solidFill>
              </a:rPr>
              <a:t>home (</a:t>
            </a:r>
            <a:r>
              <a:rPr lang="en-US" sz="1400" i="1" dirty="0" smtClean="0">
                <a:solidFill>
                  <a:srgbClr val="FF0000"/>
                </a:solidFill>
              </a:rPr>
              <a:t>especially in urban areas with public transit that might shut down before the PIT count is over</a:t>
            </a:r>
            <a:r>
              <a:rPr lang="en-US" sz="1400" dirty="0" smtClean="0">
                <a:solidFill>
                  <a:srgbClr val="FF0000"/>
                </a:solidFill>
              </a:rPr>
              <a:t>)</a:t>
            </a:r>
            <a:endParaRPr lang="en-US" sz="1400" dirty="0">
              <a:solidFill>
                <a:srgbClr val="FF0000"/>
              </a:solidFill>
            </a:endParaRPr>
          </a:p>
          <a:p>
            <a:pPr lvl="0"/>
            <a:r>
              <a:rPr lang="en-US" sz="1400" dirty="0" smtClean="0">
                <a:solidFill>
                  <a:srgbClr val="FF0000"/>
                </a:solidFill>
              </a:rPr>
              <a:t>Energy </a:t>
            </a:r>
            <a:r>
              <a:rPr lang="en-US" sz="1400" dirty="0">
                <a:solidFill>
                  <a:srgbClr val="FF0000"/>
                </a:solidFill>
              </a:rPr>
              <a:t>and compassion; a good set of eyes (visual observation is key</a:t>
            </a:r>
            <a:r>
              <a:rPr lang="en-US" sz="1400" dirty="0" smtClean="0">
                <a:solidFill>
                  <a:srgbClr val="FF0000"/>
                </a:solidFill>
              </a:rPr>
              <a:t>)</a:t>
            </a:r>
          </a:p>
        </p:txBody>
      </p:sp>
    </p:spTree>
    <p:extLst>
      <p:ext uri="{BB962C8B-B14F-4D97-AF65-F5344CB8AC3E}">
        <p14:creationId xmlns:p14="http://schemas.microsoft.com/office/powerpoint/2010/main" val="14604307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Q&amp;A</a:t>
            </a:r>
          </a:p>
        </p:txBody>
      </p:sp>
      <p:sp>
        <p:nvSpPr>
          <p:cNvPr id="3" name="Content Placeholder 2"/>
          <p:cNvSpPr>
            <a:spLocks noGrp="1"/>
          </p:cNvSpPr>
          <p:nvPr>
            <p:ph idx="1"/>
          </p:nvPr>
        </p:nvSpPr>
        <p:spPr/>
        <p:txBody>
          <a:bodyPr/>
          <a:lstStyle/>
          <a:p>
            <a:pPr marL="0" indent="0">
              <a:buNone/>
            </a:pPr>
            <a:r>
              <a:rPr lang="en-US" dirty="0"/>
              <a:t>What questions do you have?</a:t>
            </a:r>
          </a:p>
        </p:txBody>
      </p:sp>
    </p:spTree>
    <p:extLst>
      <p:ext uri="{BB962C8B-B14F-4D97-AF65-F5344CB8AC3E}">
        <p14:creationId xmlns:p14="http://schemas.microsoft.com/office/powerpoint/2010/main" val="13199988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Additional Opportunities to Get Involved</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Annual PIT Count Planning Process &amp; Opportunities</a:t>
            </a:r>
          </a:p>
          <a:p>
            <a:r>
              <a:rPr lang="en-US" dirty="0" smtClean="0">
                <a:solidFill>
                  <a:srgbClr val="FF0000"/>
                </a:solidFill>
              </a:rPr>
              <a:t>Additional Volunteer Activities</a:t>
            </a:r>
          </a:p>
        </p:txBody>
      </p:sp>
    </p:spTree>
    <p:extLst>
      <p:ext uri="{BB962C8B-B14F-4D97-AF65-F5344CB8AC3E}">
        <p14:creationId xmlns:p14="http://schemas.microsoft.com/office/powerpoint/2010/main" val="19454151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a:t>
            </a:r>
          </a:p>
        </p:txBody>
      </p:sp>
      <p:sp>
        <p:nvSpPr>
          <p:cNvPr id="3" name="Content Placeholder 2"/>
          <p:cNvSpPr>
            <a:spLocks noGrp="1"/>
          </p:cNvSpPr>
          <p:nvPr>
            <p:ph idx="1"/>
          </p:nvPr>
        </p:nvSpPr>
        <p:spPr/>
        <p:txBody>
          <a:bodyPr/>
          <a:lstStyle/>
          <a:p>
            <a:r>
              <a:rPr lang="en-US" dirty="0"/>
              <a:t>For more information about how the information collected during PIT counts is used and reported, visit the HUD Exchange webpage:</a:t>
            </a:r>
          </a:p>
          <a:p>
            <a:pPr lvl="1"/>
            <a:r>
              <a:rPr lang="en-US" dirty="0"/>
              <a:t>All </a:t>
            </a:r>
            <a:r>
              <a:rPr lang="en-US" dirty="0">
                <a:hlinkClick r:id="rId3"/>
              </a:rPr>
              <a:t>Annual Homeless Assessment Reports </a:t>
            </a:r>
            <a:r>
              <a:rPr lang="en-US" dirty="0"/>
              <a:t>(AHARs)</a:t>
            </a:r>
          </a:p>
          <a:p>
            <a:r>
              <a:rPr lang="en-US" dirty="0"/>
              <a:t>For information about how PIT count methodologies are standardized nationwide, review the </a:t>
            </a:r>
            <a:r>
              <a:rPr lang="en-US" i="1" dirty="0">
                <a:hlinkClick r:id="rId4"/>
              </a:rPr>
              <a:t>PIT Count Methodology Guide</a:t>
            </a:r>
            <a:endParaRPr lang="en-US" dirty="0"/>
          </a:p>
          <a:p>
            <a:r>
              <a:rPr lang="en-US" dirty="0">
                <a:solidFill>
                  <a:srgbClr val="FF0000"/>
                </a:solidFill>
              </a:rPr>
              <a:t>Local organizations doing similar work / opportunities to volunteer</a:t>
            </a:r>
          </a:p>
        </p:txBody>
      </p:sp>
    </p:spTree>
    <p:extLst>
      <p:ext uri="{BB962C8B-B14F-4D97-AF65-F5344CB8AC3E}">
        <p14:creationId xmlns:p14="http://schemas.microsoft.com/office/powerpoint/2010/main" val="3159813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descr="Yellow background color."/>
          <p:cNvSpPr/>
          <p:nvPr/>
        </p:nvSpPr>
        <p:spPr>
          <a:xfrm>
            <a:off x="9852228" y="61570"/>
            <a:ext cx="2212393" cy="55964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6"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PIT Count 101</a:t>
            </a:r>
          </a:p>
        </p:txBody>
      </p:sp>
      <p:sp>
        <p:nvSpPr>
          <p:cNvPr id="2" name="Title 1"/>
          <p:cNvSpPr>
            <a:spLocks noGrp="1"/>
          </p:cNvSpPr>
          <p:nvPr>
            <p:ph type="title"/>
          </p:nvPr>
        </p:nvSpPr>
        <p:spPr/>
        <p:txBody>
          <a:bodyPr/>
          <a:lstStyle/>
          <a:p>
            <a:r>
              <a:rPr lang="en-US" dirty="0"/>
              <a:t>What is the Point-in-Time (PIT) count?</a:t>
            </a:r>
          </a:p>
        </p:txBody>
      </p:sp>
      <p:sp>
        <p:nvSpPr>
          <p:cNvPr id="3" name="Content Placeholder 2"/>
          <p:cNvSpPr>
            <a:spLocks noGrp="1"/>
          </p:cNvSpPr>
          <p:nvPr>
            <p:ph idx="1"/>
          </p:nvPr>
        </p:nvSpPr>
        <p:spPr/>
        <p:txBody>
          <a:bodyPr/>
          <a:lstStyle/>
          <a:p>
            <a:r>
              <a:rPr lang="en-US" dirty="0"/>
              <a:t>A literal count of all the people experiencing homelessness in our community on a single night (i.e., at a </a:t>
            </a:r>
            <a:r>
              <a:rPr lang="en-US" b="1" dirty="0"/>
              <a:t>point in time</a:t>
            </a:r>
            <a:r>
              <a:rPr lang="en-US" dirty="0"/>
              <a:t>)</a:t>
            </a:r>
          </a:p>
          <a:p>
            <a:r>
              <a:rPr lang="en-US" dirty="0"/>
              <a:t>Conducted by every community nationwide in the last 10 days of January at least every other year</a:t>
            </a:r>
          </a:p>
          <a:p>
            <a:r>
              <a:rPr lang="en-US" dirty="0"/>
              <a:t>A “snapshot” of homelessness on this one night in our community</a:t>
            </a:r>
          </a:p>
          <a:p>
            <a:endParaRPr lang="en-US" dirty="0"/>
          </a:p>
          <a:p>
            <a:endParaRPr lang="en-US" dirty="0"/>
          </a:p>
          <a:p>
            <a:endParaRPr lang="en-US" dirty="0"/>
          </a:p>
        </p:txBody>
      </p:sp>
    </p:spTree>
    <p:extLst>
      <p:ext uri="{BB962C8B-B14F-4D97-AF65-F5344CB8AC3E}">
        <p14:creationId xmlns:p14="http://schemas.microsoft.com/office/powerpoint/2010/main" val="2470383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descr="Yellow background color."/>
          <p:cNvSpPr/>
          <p:nvPr/>
        </p:nvSpPr>
        <p:spPr>
          <a:xfrm>
            <a:off x="9852228" y="61570"/>
            <a:ext cx="2212393" cy="55964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1"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PIT Count 101</a:t>
            </a:r>
          </a:p>
        </p:txBody>
      </p:sp>
      <p:sp>
        <p:nvSpPr>
          <p:cNvPr id="5" name="Content Placeholder 4"/>
          <p:cNvSpPr>
            <a:spLocks noGrp="1"/>
          </p:cNvSpPr>
          <p:nvPr>
            <p:ph idx="1"/>
          </p:nvPr>
        </p:nvSpPr>
        <p:spPr/>
        <p:txBody>
          <a:bodyPr/>
          <a:lstStyle/>
          <a:p>
            <a:pPr marL="0" indent="0">
              <a:buNone/>
            </a:pPr>
            <a:r>
              <a:rPr lang="en-US" dirty="0"/>
              <a:t>The U.S. Department of Housing and Urban Development’s (HUD’s) </a:t>
            </a:r>
            <a:r>
              <a:rPr lang="en-US" dirty="0">
                <a:hlinkClick r:id="rId3"/>
              </a:rPr>
              <a:t>definition of “homeless,”</a:t>
            </a:r>
            <a:r>
              <a:rPr lang="en-US" dirty="0"/>
              <a:t> for the purpose of the PIT count, includes </a:t>
            </a:r>
            <a:r>
              <a:rPr lang="en-US" dirty="0" smtClean="0"/>
              <a:t>two </a:t>
            </a:r>
            <a:r>
              <a:rPr lang="en-US" dirty="0"/>
              <a:t>main types of homelessness:</a:t>
            </a:r>
          </a:p>
          <a:p>
            <a:r>
              <a:rPr lang="en-US" b="1" dirty="0"/>
              <a:t>Unsheltered:</a:t>
            </a:r>
            <a:r>
              <a:rPr lang="en-US" dirty="0"/>
              <a:t> Individuals or families whose primary nighttime residence is a public place not meant for human habitation</a:t>
            </a:r>
            <a:endParaRPr lang="en-US" b="1" dirty="0"/>
          </a:p>
          <a:p>
            <a:r>
              <a:rPr lang="en-US" b="1" dirty="0"/>
              <a:t>Sheltered:</a:t>
            </a:r>
            <a:r>
              <a:rPr lang="en-US" dirty="0"/>
              <a:t> Individuals or families residing in a place dedicated to serving people who would otherwise be unsheltered</a:t>
            </a:r>
          </a:p>
        </p:txBody>
      </p:sp>
      <p:sp>
        <p:nvSpPr>
          <p:cNvPr id="2" name="Title 1"/>
          <p:cNvSpPr>
            <a:spLocks noGrp="1"/>
          </p:cNvSpPr>
          <p:nvPr>
            <p:ph type="title"/>
          </p:nvPr>
        </p:nvSpPr>
        <p:spPr/>
        <p:txBody>
          <a:bodyPr/>
          <a:lstStyle/>
          <a:p>
            <a:r>
              <a:rPr lang="en-US" dirty="0"/>
              <a:t>Who is counted in the PIT count?</a:t>
            </a:r>
          </a:p>
        </p:txBody>
      </p:sp>
    </p:spTree>
    <p:extLst>
      <p:ext uri="{BB962C8B-B14F-4D97-AF65-F5344CB8AC3E}">
        <p14:creationId xmlns:p14="http://schemas.microsoft.com/office/powerpoint/2010/main" val="176834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descr="Backgound color."/>
          <p:cNvSpPr/>
          <p:nvPr/>
        </p:nvSpPr>
        <p:spPr>
          <a:xfrm>
            <a:off x="9852228" y="61570"/>
            <a:ext cx="2212393" cy="55964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3"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smtClean="0"/>
              <a:t>PIT Count 101</a:t>
            </a:r>
            <a:endParaRPr lang="en-US" sz="2400" kern="1200" dirty="0"/>
          </a:p>
        </p:txBody>
      </p:sp>
      <p:sp>
        <p:nvSpPr>
          <p:cNvPr id="2" name="Title 1"/>
          <p:cNvSpPr>
            <a:spLocks noGrp="1"/>
          </p:cNvSpPr>
          <p:nvPr>
            <p:ph type="title"/>
          </p:nvPr>
        </p:nvSpPr>
        <p:spPr/>
        <p:txBody>
          <a:bodyPr/>
          <a:lstStyle/>
          <a:p>
            <a:r>
              <a:rPr lang="en-US" dirty="0" smtClean="0"/>
              <a:t>Who is counted in the PIT count?</a:t>
            </a:r>
            <a:endParaRPr lang="en-US" dirty="0"/>
          </a:p>
        </p:txBody>
      </p:sp>
      <p:sp>
        <p:nvSpPr>
          <p:cNvPr id="7" name="Text Placeholder 6"/>
          <p:cNvSpPr>
            <a:spLocks noGrp="1"/>
          </p:cNvSpPr>
          <p:nvPr>
            <p:ph type="body" idx="1"/>
          </p:nvPr>
        </p:nvSpPr>
        <p:spPr>
          <a:xfrm>
            <a:off x="2148840" y="2164080"/>
            <a:ext cx="3848734" cy="1057275"/>
          </a:xfrm>
        </p:spPr>
        <p:txBody>
          <a:bodyPr>
            <a:noAutofit/>
          </a:bodyPr>
          <a:lstStyle/>
          <a:p>
            <a:pPr algn="ctr"/>
            <a:r>
              <a:rPr lang="en-US" sz="3200" dirty="0" smtClean="0"/>
              <a:t>Sheltered</a:t>
            </a:r>
            <a:r>
              <a:rPr lang="en-US" sz="3200" b="0" dirty="0" smtClean="0"/>
              <a:t> </a:t>
            </a:r>
            <a:br>
              <a:rPr lang="en-US" sz="3200" b="0" dirty="0" smtClean="0"/>
            </a:br>
            <a:r>
              <a:rPr lang="en-US" sz="3200" b="0" dirty="0" smtClean="0"/>
              <a:t>PIT Count</a:t>
            </a:r>
            <a:endParaRPr lang="en-US" sz="3200" dirty="0" smtClean="0"/>
          </a:p>
        </p:txBody>
      </p:sp>
      <p:sp>
        <p:nvSpPr>
          <p:cNvPr id="18" name="Rectangle 17" descr="Three bullet list of Sheltered PIT Count: Emergency shelters (including those using hotel and motel vouchters; Transitional housting; and Safe Havens. "/>
          <p:cNvSpPr/>
          <p:nvPr/>
        </p:nvSpPr>
        <p:spPr>
          <a:xfrm>
            <a:off x="1357854" y="3231787"/>
            <a:ext cx="4384118" cy="2957931"/>
          </a:xfrm>
          <a:prstGeom prst="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19" name="Rectangle 18"/>
          <p:cNvSpPr/>
          <p:nvPr/>
        </p:nvSpPr>
        <p:spPr>
          <a:xfrm>
            <a:off x="1357854" y="3231787"/>
            <a:ext cx="4384118" cy="29579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551847" rIns="163576" bIns="163576" numCol="1" spcCol="1270" anchor="t" anchorCtr="0">
            <a:noAutofit/>
          </a:bodyPr>
          <a:lstStyle/>
          <a:p>
            <a:pPr marL="228600" lvl="1" indent="-228600" algn="l" defTabSz="1022350">
              <a:lnSpc>
                <a:spcPct val="90000"/>
              </a:lnSpc>
              <a:spcBef>
                <a:spcPct val="0"/>
              </a:spcBef>
              <a:spcAft>
                <a:spcPct val="15000"/>
              </a:spcAft>
              <a:buChar char="••"/>
            </a:pPr>
            <a:r>
              <a:rPr lang="en-US" sz="2300" b="1" i="0" kern="1200" dirty="0" smtClean="0"/>
              <a:t>Emergency shelters </a:t>
            </a:r>
            <a:r>
              <a:rPr lang="en-US" sz="2300" b="0" i="0" kern="1200" dirty="0" smtClean="0"/>
              <a:t>(including those using hotel and motel vouchers)</a:t>
            </a:r>
            <a:endParaRPr lang="en-US" sz="2300" kern="1200" dirty="0"/>
          </a:p>
          <a:p>
            <a:pPr marL="228600" lvl="1" indent="-228600" algn="l" defTabSz="1022350">
              <a:lnSpc>
                <a:spcPct val="90000"/>
              </a:lnSpc>
              <a:spcBef>
                <a:spcPct val="0"/>
              </a:spcBef>
              <a:spcAft>
                <a:spcPct val="15000"/>
              </a:spcAft>
              <a:buChar char="••"/>
            </a:pPr>
            <a:r>
              <a:rPr lang="en-US" sz="2300" b="1" i="0" kern="1200" dirty="0" smtClean="0"/>
              <a:t>Transitional housing</a:t>
            </a:r>
            <a:endParaRPr lang="en-US" sz="2300" b="1" i="0" kern="1200" dirty="0"/>
          </a:p>
          <a:p>
            <a:pPr marL="228600" lvl="1" indent="-228600" algn="l" defTabSz="1022350">
              <a:lnSpc>
                <a:spcPct val="90000"/>
              </a:lnSpc>
              <a:spcBef>
                <a:spcPct val="0"/>
              </a:spcBef>
              <a:spcAft>
                <a:spcPct val="15000"/>
              </a:spcAft>
              <a:buChar char="••"/>
            </a:pPr>
            <a:r>
              <a:rPr lang="en-US" sz="2300" b="1" i="0" kern="1200" dirty="0" smtClean="0"/>
              <a:t>Safe Havens</a:t>
            </a:r>
            <a:endParaRPr lang="en-US" sz="2300" b="1" i="0" kern="1200" dirty="0"/>
          </a:p>
        </p:txBody>
      </p:sp>
      <p:sp>
        <p:nvSpPr>
          <p:cNvPr id="17" name="Rectangle 16" descr="This icon depicts an individual experiencing sheltered homelessness. The person is hunched over underneath a simply drawn box, which is meant to denote shelter, and rain is falling on top of the box."/>
          <p:cNvSpPr/>
          <p:nvPr/>
        </p:nvSpPr>
        <p:spPr>
          <a:xfrm>
            <a:off x="732137" y="2405842"/>
            <a:ext cx="1251432" cy="1251432"/>
          </a:xfrm>
          <a:prstGeom prst="rect">
            <a:avLst/>
          </a:prstGeom>
          <a:blipFill>
            <a:blip r:embed="rId3">
              <a:extLst>
                <a:ext uri="{28A0092B-C50C-407E-A947-70E740481C1C}">
                  <a14:useLocalDpi xmlns:a14="http://schemas.microsoft.com/office/drawing/2010/main" val="0"/>
                </a:ext>
              </a:extLst>
            </a:blip>
            <a:srcRect/>
            <a:stretch>
              <a:fillRect t="-1000" b="-1000"/>
            </a:stretch>
          </a:blipFill>
        </p:spPr>
        <p:style>
          <a:lnRef idx="2">
            <a:schemeClr val="lt1">
              <a:hueOff val="0"/>
              <a:satOff val="0"/>
              <a:lumOff val="0"/>
              <a:alphaOff val="0"/>
            </a:schemeClr>
          </a:lnRef>
          <a:fillRef idx="1">
            <a:scrgbClr r="0" g="0" b="0"/>
          </a:fillRef>
          <a:effectRef idx="0">
            <a:schemeClr val="accent6">
              <a:tint val="50000"/>
              <a:hueOff val="0"/>
              <a:satOff val="0"/>
              <a:lumOff val="0"/>
              <a:alphaOff val="0"/>
            </a:schemeClr>
          </a:effectRef>
          <a:fontRef idx="minor">
            <a:schemeClr val="lt1">
              <a:hueOff val="0"/>
              <a:satOff val="0"/>
              <a:lumOff val="0"/>
              <a:alphaOff val="0"/>
            </a:schemeClr>
          </a:fontRef>
        </p:style>
      </p:sp>
      <p:sp>
        <p:nvSpPr>
          <p:cNvPr id="8" name="Text Placeholder 7"/>
          <p:cNvSpPr>
            <a:spLocks noGrp="1"/>
          </p:cNvSpPr>
          <p:nvPr>
            <p:ph type="body" sz="quarter" idx="3"/>
          </p:nvPr>
        </p:nvSpPr>
        <p:spPr>
          <a:xfrm>
            <a:off x="7467599" y="2164080"/>
            <a:ext cx="3733801" cy="1057275"/>
          </a:xfrm>
        </p:spPr>
        <p:txBody>
          <a:bodyPr>
            <a:noAutofit/>
          </a:bodyPr>
          <a:lstStyle/>
          <a:p>
            <a:pPr algn="ctr"/>
            <a:r>
              <a:rPr lang="en-US" sz="3200" dirty="0" smtClean="0"/>
              <a:t>Unsheltered</a:t>
            </a:r>
            <a:r>
              <a:rPr lang="en-US" sz="3200" b="0" dirty="0" smtClean="0"/>
              <a:t> </a:t>
            </a:r>
            <a:br>
              <a:rPr lang="en-US" sz="3200" b="0" dirty="0" smtClean="0"/>
            </a:br>
            <a:r>
              <a:rPr lang="en-US" sz="3200" b="0" dirty="0" smtClean="0"/>
              <a:t>PIT Count</a:t>
            </a:r>
            <a:endParaRPr lang="en-US" sz="3200" dirty="0" smtClean="0"/>
          </a:p>
        </p:txBody>
      </p:sp>
      <p:sp>
        <p:nvSpPr>
          <p:cNvPr id="23" name="Rectangle 22" descr="Background color blue."/>
          <p:cNvSpPr/>
          <p:nvPr/>
        </p:nvSpPr>
        <p:spPr>
          <a:xfrm>
            <a:off x="6408844" y="3231787"/>
            <a:ext cx="4534951" cy="295793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Rectangle 23"/>
          <p:cNvSpPr/>
          <p:nvPr/>
        </p:nvSpPr>
        <p:spPr>
          <a:xfrm>
            <a:off x="6408844" y="3231787"/>
            <a:ext cx="4534951" cy="29579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551847"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i="0" kern="1200" dirty="0" smtClean="0"/>
              <a:t>Car</a:t>
            </a:r>
            <a:endParaRPr lang="en-US" sz="2000" b="1" kern="1200" dirty="0"/>
          </a:p>
          <a:p>
            <a:pPr marL="228600" lvl="1" indent="-228600" algn="l" defTabSz="889000">
              <a:lnSpc>
                <a:spcPct val="90000"/>
              </a:lnSpc>
              <a:spcBef>
                <a:spcPct val="0"/>
              </a:spcBef>
              <a:spcAft>
                <a:spcPct val="15000"/>
              </a:spcAft>
              <a:buChar char="••"/>
            </a:pPr>
            <a:r>
              <a:rPr lang="en-US" sz="2000" b="1" i="0" kern="1200" dirty="0" smtClean="0"/>
              <a:t>Park</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Abandoned building</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Bus or train station</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Airport</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Camping ground</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Parking Lot</a:t>
            </a:r>
            <a:endParaRPr lang="en-US" sz="2000" b="1" i="0" kern="1200" dirty="0"/>
          </a:p>
        </p:txBody>
      </p:sp>
      <p:sp>
        <p:nvSpPr>
          <p:cNvPr id="22" name="Rectangle 21" descr="This icon depicts an individual experiencing unsheltered homelessness. The person is hunched over while rain is falling on him, and there is nothing to shelter him from the rain."/>
          <p:cNvSpPr/>
          <p:nvPr/>
        </p:nvSpPr>
        <p:spPr>
          <a:xfrm>
            <a:off x="6014655" y="2405842"/>
            <a:ext cx="1251432" cy="1251432"/>
          </a:xfrm>
          <a:prstGeom prst="rect">
            <a:avLst/>
          </a:prstGeom>
          <a:blipFill>
            <a:blip r:embed="rId4">
              <a:extLst>
                <a:ext uri="{28A0092B-C50C-407E-A947-70E740481C1C}">
                  <a14:useLocalDpi xmlns:a14="http://schemas.microsoft.com/office/drawing/2010/main" val="0"/>
                </a:ext>
              </a:extLst>
            </a:blip>
            <a:srcRect/>
            <a:stretch>
              <a:fillRect l="-1000" r="-1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965222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descr="Yellow background color."/>
          <p:cNvSpPr/>
          <p:nvPr/>
        </p:nvSpPr>
        <p:spPr>
          <a:xfrm>
            <a:off x="9852228" y="61570"/>
            <a:ext cx="2212393" cy="55964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3"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smtClean="0"/>
              <a:t>PIT Count 101</a:t>
            </a:r>
            <a:endParaRPr lang="en-US" sz="2400" kern="1200" dirty="0"/>
          </a:p>
        </p:txBody>
      </p:sp>
      <p:sp>
        <p:nvSpPr>
          <p:cNvPr id="2" name="Title 1"/>
          <p:cNvSpPr>
            <a:spLocks noGrp="1"/>
          </p:cNvSpPr>
          <p:nvPr>
            <p:ph type="title"/>
          </p:nvPr>
        </p:nvSpPr>
        <p:spPr/>
        <p:txBody>
          <a:bodyPr/>
          <a:lstStyle/>
          <a:p>
            <a:r>
              <a:rPr lang="en-US" dirty="0" smtClean="0"/>
              <a:t>Today’s focus: Unsheltered PIT Count</a:t>
            </a:r>
            <a:endParaRPr lang="en-US" dirty="0"/>
          </a:p>
        </p:txBody>
      </p:sp>
      <p:sp>
        <p:nvSpPr>
          <p:cNvPr id="7" name="Text Placeholder 6"/>
          <p:cNvSpPr>
            <a:spLocks noGrp="1"/>
          </p:cNvSpPr>
          <p:nvPr>
            <p:ph type="body" idx="1"/>
          </p:nvPr>
        </p:nvSpPr>
        <p:spPr>
          <a:xfrm>
            <a:off x="2148840" y="2164080"/>
            <a:ext cx="3848734" cy="1057275"/>
          </a:xfrm>
        </p:spPr>
        <p:txBody>
          <a:bodyPr>
            <a:noAutofit/>
          </a:bodyPr>
          <a:lstStyle/>
          <a:p>
            <a:pPr algn="ctr"/>
            <a:r>
              <a:rPr lang="en-US" sz="3200" dirty="0" smtClean="0"/>
              <a:t>Sheltered</a:t>
            </a:r>
            <a:r>
              <a:rPr lang="en-US" sz="3200" b="0" dirty="0" smtClean="0"/>
              <a:t> </a:t>
            </a:r>
            <a:br>
              <a:rPr lang="en-US" sz="3200" b="0" dirty="0" smtClean="0"/>
            </a:br>
            <a:r>
              <a:rPr lang="en-US" sz="3200" b="0" dirty="0" smtClean="0"/>
              <a:t>PIT Count</a:t>
            </a:r>
            <a:endParaRPr lang="en-US" sz="3200" dirty="0" smtClean="0"/>
          </a:p>
        </p:txBody>
      </p:sp>
      <p:sp>
        <p:nvSpPr>
          <p:cNvPr id="16" name="Rectangle 15" descr="Background.&#10;"/>
          <p:cNvSpPr/>
          <p:nvPr/>
        </p:nvSpPr>
        <p:spPr>
          <a:xfrm>
            <a:off x="1589355" y="3219533"/>
            <a:ext cx="4384118" cy="2957931"/>
          </a:xfrm>
          <a:prstGeom prst="rect">
            <a:avLst/>
          </a:prstGeom>
        </p:spPr>
        <p:style>
          <a:lnRef idx="2">
            <a:schemeClr val="lt1">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fontRef>
        </p:style>
      </p:sp>
      <p:sp>
        <p:nvSpPr>
          <p:cNvPr id="17" name="Rectangle 16"/>
          <p:cNvSpPr/>
          <p:nvPr/>
        </p:nvSpPr>
        <p:spPr>
          <a:xfrm>
            <a:off x="1589355" y="3219533"/>
            <a:ext cx="4384118" cy="29579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3576" tIns="551847" rIns="163576" bIns="163576" numCol="1" spcCol="1270" anchor="t" anchorCtr="0">
            <a:noAutofit/>
          </a:bodyPr>
          <a:lstStyle/>
          <a:p>
            <a:pPr marL="228600" lvl="1" indent="-228600" algn="l" defTabSz="1022350">
              <a:lnSpc>
                <a:spcPct val="90000"/>
              </a:lnSpc>
              <a:spcBef>
                <a:spcPct val="0"/>
              </a:spcBef>
              <a:spcAft>
                <a:spcPct val="15000"/>
              </a:spcAft>
              <a:buChar char="••"/>
            </a:pPr>
            <a:r>
              <a:rPr lang="en-US" sz="2300" b="1" i="0" kern="1200" dirty="0" smtClean="0"/>
              <a:t>Emergency shelters </a:t>
            </a:r>
            <a:r>
              <a:rPr lang="en-US" sz="2300" b="0" i="0" kern="1200" dirty="0" smtClean="0"/>
              <a:t>(including those using hotel and motel vouchers)</a:t>
            </a:r>
            <a:endParaRPr lang="en-US" sz="2300" kern="1200" dirty="0"/>
          </a:p>
          <a:p>
            <a:pPr marL="228600" lvl="1" indent="-228600" algn="l" defTabSz="1022350">
              <a:lnSpc>
                <a:spcPct val="90000"/>
              </a:lnSpc>
              <a:spcBef>
                <a:spcPct val="0"/>
              </a:spcBef>
              <a:spcAft>
                <a:spcPct val="15000"/>
              </a:spcAft>
              <a:buChar char="••"/>
            </a:pPr>
            <a:r>
              <a:rPr lang="en-US" sz="2300" b="1" i="0" kern="1200" dirty="0" smtClean="0"/>
              <a:t>Transitional housing</a:t>
            </a:r>
            <a:endParaRPr lang="en-US" sz="2300" b="1" i="0" kern="1200" dirty="0"/>
          </a:p>
          <a:p>
            <a:pPr marL="228600" lvl="1" indent="-228600" algn="l" defTabSz="1022350">
              <a:lnSpc>
                <a:spcPct val="90000"/>
              </a:lnSpc>
              <a:spcBef>
                <a:spcPct val="0"/>
              </a:spcBef>
              <a:spcAft>
                <a:spcPct val="15000"/>
              </a:spcAft>
              <a:buChar char="••"/>
            </a:pPr>
            <a:r>
              <a:rPr lang="en-US" sz="2300" b="1" i="0" kern="1200" dirty="0" smtClean="0"/>
              <a:t>Safe Havens</a:t>
            </a:r>
            <a:endParaRPr lang="en-US" sz="2300" b="1" i="0" kern="1200" dirty="0"/>
          </a:p>
        </p:txBody>
      </p:sp>
      <p:sp>
        <p:nvSpPr>
          <p:cNvPr id="15" name="Rectangle 14" descr="This icon depicts an individual experiencing sheltered homelessness. The person is hunched over underneath a simply drawn box, which is meant to denote shelter, and rain is falling on top of the box.&#10;"/>
          <p:cNvSpPr/>
          <p:nvPr/>
        </p:nvSpPr>
        <p:spPr>
          <a:xfrm>
            <a:off x="963638" y="2393588"/>
            <a:ext cx="1251432" cy="1251432"/>
          </a:xfrm>
          <a:prstGeom prst="rect">
            <a:avLst/>
          </a:prstGeom>
          <a: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t="-1000" b="-1000"/>
            </a:stretch>
          </a:blipFill>
        </p:spPr>
        <p:style>
          <a:lnRef idx="2">
            <a:schemeClr val="lt1">
              <a:hueOff val="0"/>
              <a:satOff val="0"/>
              <a:lumOff val="0"/>
              <a:alphaOff val="0"/>
            </a:schemeClr>
          </a:lnRef>
          <a:fillRef idx="1">
            <a:scrgbClr r="0" g="0" b="0"/>
          </a:fillRef>
          <a:effectRef idx="0">
            <a:schemeClr val="accent3">
              <a:tint val="50000"/>
              <a:hueOff val="0"/>
              <a:satOff val="0"/>
              <a:lumOff val="0"/>
              <a:alphaOff val="0"/>
            </a:schemeClr>
          </a:effectRef>
          <a:fontRef idx="minor">
            <a:schemeClr val="lt1">
              <a:hueOff val="0"/>
              <a:satOff val="0"/>
              <a:lumOff val="0"/>
              <a:alphaOff val="0"/>
            </a:schemeClr>
          </a:fontRef>
        </p:style>
      </p:sp>
      <p:sp>
        <p:nvSpPr>
          <p:cNvPr id="8" name="Text Placeholder 7"/>
          <p:cNvSpPr>
            <a:spLocks noGrp="1"/>
          </p:cNvSpPr>
          <p:nvPr>
            <p:ph type="body" sz="quarter" idx="3"/>
          </p:nvPr>
        </p:nvSpPr>
        <p:spPr>
          <a:xfrm>
            <a:off x="7467599" y="2164080"/>
            <a:ext cx="3733801" cy="1057275"/>
          </a:xfrm>
        </p:spPr>
        <p:txBody>
          <a:bodyPr>
            <a:noAutofit/>
          </a:bodyPr>
          <a:lstStyle/>
          <a:p>
            <a:pPr algn="ctr"/>
            <a:r>
              <a:rPr lang="en-US" sz="3200" dirty="0" smtClean="0"/>
              <a:t>Unsheltered</a:t>
            </a:r>
            <a:r>
              <a:rPr lang="en-US" sz="3200" b="0" dirty="0" smtClean="0"/>
              <a:t> </a:t>
            </a:r>
            <a:br>
              <a:rPr lang="en-US" sz="3200" b="0" dirty="0" smtClean="0"/>
            </a:br>
            <a:r>
              <a:rPr lang="en-US" sz="3200" b="0" dirty="0" smtClean="0"/>
              <a:t>PIT Count</a:t>
            </a:r>
            <a:endParaRPr lang="en-US" sz="3200" dirty="0" smtClean="0"/>
          </a:p>
        </p:txBody>
      </p:sp>
      <p:sp>
        <p:nvSpPr>
          <p:cNvPr id="20" name="Rectangle 19" descr="Background."/>
          <p:cNvSpPr/>
          <p:nvPr/>
        </p:nvSpPr>
        <p:spPr>
          <a:xfrm>
            <a:off x="6793873" y="3219533"/>
            <a:ext cx="4534951" cy="2957931"/>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Rectangle 20"/>
          <p:cNvSpPr/>
          <p:nvPr/>
        </p:nvSpPr>
        <p:spPr>
          <a:xfrm>
            <a:off x="6793873" y="3219533"/>
            <a:ext cx="4534951" cy="295793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2240" tIns="551847"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b="1" i="0" kern="1200" dirty="0" smtClean="0"/>
              <a:t>Car</a:t>
            </a:r>
            <a:endParaRPr lang="en-US" sz="2000" b="1" kern="1200" dirty="0"/>
          </a:p>
          <a:p>
            <a:pPr marL="228600" lvl="1" indent="-228600" algn="l" defTabSz="889000">
              <a:lnSpc>
                <a:spcPct val="90000"/>
              </a:lnSpc>
              <a:spcBef>
                <a:spcPct val="0"/>
              </a:spcBef>
              <a:spcAft>
                <a:spcPct val="15000"/>
              </a:spcAft>
              <a:buChar char="••"/>
            </a:pPr>
            <a:r>
              <a:rPr lang="en-US" sz="2000" b="1" i="0" kern="1200" dirty="0" smtClean="0"/>
              <a:t>Park</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Abandoned building</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Bus or train station</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Airport</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Camping ground</a:t>
            </a:r>
            <a:endParaRPr lang="en-US" sz="2000" b="1" i="0" kern="1200" dirty="0"/>
          </a:p>
          <a:p>
            <a:pPr marL="228600" lvl="1" indent="-228600" algn="l" defTabSz="889000">
              <a:lnSpc>
                <a:spcPct val="90000"/>
              </a:lnSpc>
              <a:spcBef>
                <a:spcPct val="0"/>
              </a:spcBef>
              <a:spcAft>
                <a:spcPct val="15000"/>
              </a:spcAft>
              <a:buChar char="••"/>
            </a:pPr>
            <a:r>
              <a:rPr lang="en-US" sz="2000" b="1" i="0" kern="1200" dirty="0" smtClean="0"/>
              <a:t>Parking Lot</a:t>
            </a:r>
            <a:endParaRPr lang="en-US" sz="2000" b="1" i="0" kern="1200" dirty="0"/>
          </a:p>
        </p:txBody>
      </p:sp>
      <p:sp>
        <p:nvSpPr>
          <p:cNvPr id="19" name="Rectangle 18" descr="This icon depicts an individual experiencing unsheltered homelessness. The person is hunched over while rain is falling on him, and there is nothing to shelter him from the rain."/>
          <p:cNvSpPr/>
          <p:nvPr/>
        </p:nvSpPr>
        <p:spPr>
          <a:xfrm>
            <a:off x="6399684" y="2393588"/>
            <a:ext cx="1251432" cy="1251432"/>
          </a:xfrm>
          <a:prstGeom prst="rect">
            <a:avLst/>
          </a:prstGeom>
          <a:blipFill>
            <a:blip r:embed="rId4">
              <a:extLst>
                <a:ext uri="{28A0092B-C50C-407E-A947-70E740481C1C}">
                  <a14:useLocalDpi xmlns:a14="http://schemas.microsoft.com/office/drawing/2010/main" val="0"/>
                </a:ext>
              </a:extLst>
            </a:blip>
            <a:srcRect/>
            <a:stretch>
              <a:fillRect l="-1000" r="-1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2232377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descr="Yellow background color."/>
          <p:cNvSpPr/>
          <p:nvPr/>
        </p:nvSpPr>
        <p:spPr>
          <a:xfrm>
            <a:off x="9852228" y="61570"/>
            <a:ext cx="2212393" cy="55964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Rounded Rectangle 4"/>
          <p:cNvSpPr/>
          <p:nvPr/>
        </p:nvSpPr>
        <p:spPr>
          <a:xfrm>
            <a:off x="9882111" y="88890"/>
            <a:ext cx="2152627" cy="505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60020" tIns="80010" rIns="160020" bIns="80010" numCol="1" spcCol="1270" anchor="ctr" anchorCtr="0">
            <a:noAutofit/>
          </a:bodyPr>
          <a:lstStyle/>
          <a:p>
            <a:pPr lvl="0" algn="ctr" defTabSz="1866900">
              <a:lnSpc>
                <a:spcPct val="90000"/>
              </a:lnSpc>
              <a:spcBef>
                <a:spcPct val="0"/>
              </a:spcBef>
              <a:spcAft>
                <a:spcPct val="35000"/>
              </a:spcAft>
            </a:pPr>
            <a:r>
              <a:rPr lang="en-US" sz="2400" kern="1200" dirty="0"/>
              <a:t>PIT Count 101</a:t>
            </a:r>
          </a:p>
        </p:txBody>
      </p:sp>
      <p:sp>
        <p:nvSpPr>
          <p:cNvPr id="2" name="Title 1"/>
          <p:cNvSpPr>
            <a:spLocks noGrp="1"/>
          </p:cNvSpPr>
          <p:nvPr>
            <p:ph type="title"/>
          </p:nvPr>
        </p:nvSpPr>
        <p:spPr/>
        <p:txBody>
          <a:bodyPr/>
          <a:lstStyle/>
          <a:p>
            <a:r>
              <a:rPr lang="en-US" dirty="0"/>
              <a:t>Why do we do a PIT count?</a:t>
            </a:r>
          </a:p>
        </p:txBody>
      </p:sp>
      <p:sp>
        <p:nvSpPr>
          <p:cNvPr id="17" name="Pentagon 16" descr="Background."/>
          <p:cNvSpPr/>
          <p:nvPr/>
        </p:nvSpPr>
        <p:spPr>
          <a:xfrm rot="10800000">
            <a:off x="1922134" y="3255278"/>
            <a:ext cx="9439602" cy="1435465"/>
          </a:xfrm>
          <a:prstGeom prst="homePlat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9" name="Pentagon 18" descr="Background."/>
          <p:cNvSpPr/>
          <p:nvPr/>
        </p:nvSpPr>
        <p:spPr>
          <a:xfrm rot="10800000">
            <a:off x="1922134" y="1391314"/>
            <a:ext cx="9439602" cy="1435465"/>
          </a:xfrm>
          <a:prstGeom prst="homePlat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0" name="Downward arrow" descr="This icon shows a downward trend arrow&#10;"/>
          <p:cNvSpPr/>
          <p:nvPr/>
        </p:nvSpPr>
        <p:spPr>
          <a:xfrm>
            <a:off x="830264" y="1391314"/>
            <a:ext cx="1435465" cy="1435465"/>
          </a:xfrm>
          <a:prstGeom prst="ellipse">
            <a:avLst/>
          </a:prstGeom>
          <a: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20" name="Pentagon 4"/>
          <p:cNvSpPr/>
          <p:nvPr/>
        </p:nvSpPr>
        <p:spPr>
          <a:xfrm>
            <a:off x="2281000" y="1391314"/>
            <a:ext cx="9080736" cy="1435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3001" tIns="110490" rIns="206248" bIns="110490" numCol="1" spcCol="1270" anchor="ctr" anchorCtr="0">
            <a:noAutofit/>
          </a:bodyPr>
          <a:lstStyle/>
          <a:p>
            <a:pPr lvl="0" algn="ctr" defTabSz="1289050">
              <a:lnSpc>
                <a:spcPct val="90000"/>
              </a:lnSpc>
              <a:spcBef>
                <a:spcPct val="0"/>
              </a:spcBef>
              <a:spcAft>
                <a:spcPct val="35000"/>
              </a:spcAft>
            </a:pPr>
            <a:r>
              <a:rPr lang="en-US" sz="2900" kern="1200" dirty="0"/>
              <a:t>To measure and monitor trends and changes in homelessness on local and national </a:t>
            </a:r>
            <a:r>
              <a:rPr lang="en-US" sz="2900" kern="1200" dirty="0" smtClean="0"/>
              <a:t>levels</a:t>
            </a:r>
            <a:endParaRPr lang="en-US" sz="2900" kern="1200" dirty="0"/>
          </a:p>
        </p:txBody>
      </p:sp>
      <p:sp>
        <p:nvSpPr>
          <p:cNvPr id="12" name="Dollar sign" descr="This icon is a dollar sign&#10;"/>
          <p:cNvSpPr/>
          <p:nvPr/>
        </p:nvSpPr>
        <p:spPr>
          <a:xfrm>
            <a:off x="830264" y="3255278"/>
            <a:ext cx="1435465" cy="1435465"/>
          </a:xfrm>
          <a:prstGeom prst="ellipse">
            <a:avLst/>
          </a:prstGeom>
          <a:blipFill>
            <a:blip r:embed="rId4"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
        <p:nvSpPr>
          <p:cNvPr id="15" name="Pentagon 14" descr="Background."/>
          <p:cNvSpPr/>
          <p:nvPr/>
        </p:nvSpPr>
        <p:spPr>
          <a:xfrm rot="10800000">
            <a:off x="1922134" y="5119241"/>
            <a:ext cx="9439602" cy="1435465"/>
          </a:xfrm>
          <a:prstGeom prst="homePlate">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18" name="Pentagon 7" descr="Background."/>
          <p:cNvSpPr/>
          <p:nvPr/>
        </p:nvSpPr>
        <p:spPr>
          <a:xfrm>
            <a:off x="2281000" y="3255278"/>
            <a:ext cx="9080736" cy="1435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3001" tIns="110490" rIns="206248" bIns="110490" numCol="1" spcCol="1270" anchor="ctr" anchorCtr="0">
            <a:noAutofit/>
          </a:bodyPr>
          <a:lstStyle/>
          <a:p>
            <a:pPr lvl="0" algn="ctr" defTabSz="1289050">
              <a:lnSpc>
                <a:spcPct val="90000"/>
              </a:lnSpc>
              <a:spcBef>
                <a:spcPct val="0"/>
              </a:spcBef>
              <a:spcAft>
                <a:spcPct val="35000"/>
              </a:spcAft>
            </a:pPr>
            <a:r>
              <a:rPr lang="en-US" sz="2900" b="0" kern="1200" dirty="0" smtClean="0"/>
              <a:t>To</a:t>
            </a:r>
            <a:r>
              <a:rPr lang="en-US" sz="2900" kern="1200" dirty="0" smtClean="0"/>
              <a:t> </a:t>
            </a:r>
            <a:r>
              <a:rPr lang="en-US" sz="2900" kern="1200" dirty="0"/>
              <a:t>help our community understand what resources we need and strategize the best ways to use them to end homelessness</a:t>
            </a:r>
          </a:p>
        </p:txBody>
      </p:sp>
      <p:sp>
        <p:nvSpPr>
          <p:cNvPr id="16" name="Pentagon 10" descr="Background."/>
          <p:cNvSpPr/>
          <p:nvPr/>
        </p:nvSpPr>
        <p:spPr>
          <a:xfrm>
            <a:off x="2281000" y="5119241"/>
            <a:ext cx="9080736" cy="14354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3001" tIns="110490" rIns="206248" bIns="110490" numCol="1" spcCol="1270" anchor="ctr" anchorCtr="0">
            <a:noAutofit/>
          </a:bodyPr>
          <a:lstStyle/>
          <a:p>
            <a:pPr lvl="0" algn="ctr" defTabSz="1289050">
              <a:lnSpc>
                <a:spcPct val="90000"/>
              </a:lnSpc>
              <a:spcBef>
                <a:spcPct val="0"/>
              </a:spcBef>
              <a:spcAft>
                <a:spcPct val="35000"/>
              </a:spcAft>
            </a:pPr>
            <a:r>
              <a:rPr lang="en-US" sz="2900" kern="1200" dirty="0"/>
              <a:t>To comply  with federal regulations and requirements</a:t>
            </a:r>
          </a:p>
        </p:txBody>
      </p:sp>
      <p:sp>
        <p:nvSpPr>
          <p:cNvPr id="14" name="Checkmark" descr="This icon is a checkmark&#10;"/>
          <p:cNvSpPr/>
          <p:nvPr/>
        </p:nvSpPr>
        <p:spPr>
          <a:xfrm>
            <a:off x="830264" y="5119241"/>
            <a:ext cx="1435465" cy="1435465"/>
          </a:xfrm>
          <a:prstGeom prst="ellipse">
            <a:avLst/>
          </a:prstGeom>
          <a: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t="-1000" b="-1000"/>
            </a:stretch>
          </a:blipFill>
        </p:spPr>
        <p:style>
          <a:lnRef idx="2">
            <a:schemeClr val="lt1">
              <a:hueOff val="0"/>
              <a:satOff val="0"/>
              <a:lumOff val="0"/>
              <a:alphaOff val="0"/>
            </a:schemeClr>
          </a:lnRef>
          <a:fillRef idx="1">
            <a:scrgbClr r="0" g="0" b="0"/>
          </a:fillRef>
          <a:effectRef idx="0">
            <a:schemeClr val="accent5">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681665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15812</TotalTime>
  <Words>14037</Words>
  <Application>Microsoft Office PowerPoint</Application>
  <PresentationFormat>Custom</PresentationFormat>
  <Paragraphs>615</Paragraphs>
  <Slides>48</Slides>
  <Notes>48</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NOTE TO CoCs USING THIS SLIDE DECK</vt:lpstr>
      <vt:lpstr>Unsheltered Point-in-Time (PIT) Count</vt:lpstr>
      <vt:lpstr>PIT Count Volunteer Training Agenda</vt:lpstr>
      <vt:lpstr>PIT Count 101</vt:lpstr>
      <vt:lpstr>What is the Point-in-Time (PIT) count?</vt:lpstr>
      <vt:lpstr>Who is counted in the PIT count?</vt:lpstr>
      <vt:lpstr>Who is counted in the PIT count?</vt:lpstr>
      <vt:lpstr>Today’s focus: Unsheltered PIT Count</vt:lpstr>
      <vt:lpstr>Why do we do a PIT count?</vt:lpstr>
      <vt:lpstr>FAQ: Why does the PIT count take place  during the last 10 days in January?</vt:lpstr>
      <vt:lpstr>FAQ: Why do we have to do the PIT count at night?</vt:lpstr>
      <vt:lpstr>FAQ: How do we conduct an unsheltered PIT count?</vt:lpstr>
      <vt:lpstr>Your Role in the  PIT Count</vt:lpstr>
      <vt:lpstr>Survey Form Introduction</vt:lpstr>
      <vt:lpstr>Surveying Quick Tips</vt:lpstr>
      <vt:lpstr>Form #1: General PIT Count Survey Form</vt:lpstr>
      <vt:lpstr>Form #2: Youth Survey Form</vt:lpstr>
      <vt:lpstr>Step-by-Step Guide to Conducting Interviews</vt:lpstr>
      <vt:lpstr>Step-by-Step Guide to Conducting Interviews</vt:lpstr>
      <vt:lpstr>Step-by-Step Guide to Conducting Interviews</vt:lpstr>
      <vt:lpstr>Step-by-Step Guide to Conducting Interviews</vt:lpstr>
      <vt:lpstr>Step-by-Step Guide to Conducting Interviews</vt:lpstr>
      <vt:lpstr>Form #3: Observation Form</vt:lpstr>
      <vt:lpstr>Step-by-Step Guide to Observations</vt:lpstr>
      <vt:lpstr>Step-by-Step Guide to Observations</vt:lpstr>
      <vt:lpstr>Where to Go during the PIT Count Sample Map: Hotspot or Known Locations Methodology</vt:lpstr>
      <vt:lpstr>Where to Go during the PIT Count Sample Map: Complete Coverage or Full Census of Random Sample of Areas Methodology</vt:lpstr>
      <vt:lpstr>Where to Go</vt:lpstr>
      <vt:lpstr>Who to Interview </vt:lpstr>
      <vt:lpstr>Who to Interview </vt:lpstr>
      <vt:lpstr>Should I wake someone who is sleeping?</vt:lpstr>
      <vt:lpstr>Your Safety</vt:lpstr>
      <vt:lpstr>Safety of Those you Interview</vt:lpstr>
      <vt:lpstr>PIT Count  Surveying &amp;  Interviewing Practice</vt:lpstr>
      <vt:lpstr>Surveying Quick Tips</vt:lpstr>
      <vt:lpstr>PIT Count Dos </vt:lpstr>
      <vt:lpstr>PIT Count Don’ts</vt:lpstr>
      <vt:lpstr>Any tips from volunteers who have participated the PIT count before?</vt:lpstr>
      <vt:lpstr>Survey Practice</vt:lpstr>
      <vt:lpstr>Survey Practice Reflections</vt:lpstr>
      <vt:lpstr>Logistics</vt:lpstr>
      <vt:lpstr>Schedule on the Night of the Count</vt:lpstr>
      <vt:lpstr>Key Contacts</vt:lpstr>
      <vt:lpstr>Your PIT Count Team</vt:lpstr>
      <vt:lpstr>What to bring</vt:lpstr>
      <vt:lpstr>Q&amp;A</vt:lpstr>
      <vt:lpstr>Additional Opportunities to Get Involved</vt:lpstr>
      <vt:lpstr>Additional Resources</vt:lpstr>
    </vt:vector>
  </TitlesOfParts>
  <Company>Abt Associates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 Count Volunteer Training Toolkit: Sample Slide Deck</dc:title>
  <dc:subject>PIT Count Volunteer Training Toolkit: Sample Slide Deck</dc:subject>
  <dc:creator>U.S. Department of Housing and Urban Development</dc:creator>
  <cp:keywords>Point-in-Time Count, PIT Count, Point-in-Time Count Volunteer Training Toolkit, PIT Count Volunteer Training Toolkit</cp:keywords>
  <cp:lastModifiedBy>Stefanie Falzone</cp:lastModifiedBy>
  <cp:revision>252</cp:revision>
  <dcterms:created xsi:type="dcterms:W3CDTF">2018-09-25T14:27:03Z</dcterms:created>
  <dcterms:modified xsi:type="dcterms:W3CDTF">2019-09-18T21:14:38Z</dcterms:modified>
</cp:coreProperties>
</file>