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61" r:id="rId5"/>
    <p:sldId id="366" r:id="rId6"/>
    <p:sldId id="323" r:id="rId7"/>
    <p:sldId id="368" r:id="rId8"/>
    <p:sldId id="325" r:id="rId9"/>
    <p:sldId id="369" r:id="rId10"/>
    <p:sldId id="326" r:id="rId11"/>
    <p:sldId id="329" r:id="rId12"/>
    <p:sldId id="327" r:id="rId13"/>
    <p:sldId id="330" r:id="rId14"/>
    <p:sldId id="331" r:id="rId15"/>
    <p:sldId id="332" r:id="rId16"/>
    <p:sldId id="333" r:id="rId17"/>
    <p:sldId id="334" r:id="rId18"/>
    <p:sldId id="335" r:id="rId19"/>
    <p:sldId id="336" r:id="rId20"/>
    <p:sldId id="3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00A160"/>
    <a:srgbClr val="DA291C"/>
    <a:srgbClr val="EE3324"/>
    <a:srgbClr val="EE31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AF337A-C47F-4E75-BB57-7D9D0BD59BB2}" v="3" dt="2021-01-13T18:27:19.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7" autoAdjust="0"/>
    <p:restoredTop sz="82394" autoAdjust="0"/>
  </p:normalViewPr>
  <p:slideViewPr>
    <p:cSldViewPr snapToGrid="0">
      <p:cViewPr varScale="1">
        <p:scale>
          <a:sx n="81" d="100"/>
          <a:sy n="81" d="100"/>
        </p:scale>
        <p:origin x="5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9E0691-9D1B-4372-A340-CC7F147332F7}" type="datetimeFigureOut">
              <a:rPr lang="en-US" smtClean="0"/>
              <a:t>1/13/2021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87753-4AB4-4D20-9C93-C24AE6F2D68D}" type="slidenum">
              <a:rPr lang="en-US" smtClean="0"/>
              <a:t>‹#›</a:t>
            </a:fld>
            <a:endParaRPr lang="en-US" dirty="0"/>
          </a:p>
        </p:txBody>
      </p:sp>
    </p:spTree>
    <p:extLst>
      <p:ext uri="{BB962C8B-B14F-4D97-AF65-F5344CB8AC3E}">
        <p14:creationId xmlns:p14="http://schemas.microsoft.com/office/powerpoint/2010/main" val="187545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76CFAB-D962-4976-9207-1360F12569BB}" type="slidenum">
              <a:rPr lang="en-US" smtClean="0"/>
              <a:pPr/>
              <a:t>4</a:t>
            </a:fld>
            <a:endParaRPr lang="en-US" dirty="0"/>
          </a:p>
        </p:txBody>
      </p:sp>
    </p:spTree>
    <p:extLst>
      <p:ext uri="{BB962C8B-B14F-4D97-AF65-F5344CB8AC3E}">
        <p14:creationId xmlns:p14="http://schemas.microsoft.com/office/powerpoint/2010/main" val="3323328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76CFAB-D962-4976-9207-1360F12569BB}" type="slidenum">
              <a:rPr lang="en-US" smtClean="0"/>
              <a:pPr/>
              <a:t>8</a:t>
            </a:fld>
            <a:endParaRPr lang="en-US" dirty="0"/>
          </a:p>
        </p:txBody>
      </p:sp>
    </p:spTree>
    <p:extLst>
      <p:ext uri="{BB962C8B-B14F-4D97-AF65-F5344CB8AC3E}">
        <p14:creationId xmlns:p14="http://schemas.microsoft.com/office/powerpoint/2010/main" val="305381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76CFAB-D962-4976-9207-1360F12569BB}" type="slidenum">
              <a:rPr lang="en-US" smtClean="0"/>
              <a:pPr/>
              <a:t>9</a:t>
            </a:fld>
            <a:endParaRPr lang="en-US" dirty="0"/>
          </a:p>
        </p:txBody>
      </p:sp>
    </p:spTree>
    <p:extLst>
      <p:ext uri="{BB962C8B-B14F-4D97-AF65-F5344CB8AC3E}">
        <p14:creationId xmlns:p14="http://schemas.microsoft.com/office/powerpoint/2010/main" val="92062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87753-4AB4-4D20-9C93-C24AE6F2D68D}" type="slidenum">
              <a:rPr lang="en-US" smtClean="0"/>
              <a:t>17</a:t>
            </a:fld>
            <a:endParaRPr lang="en-US" dirty="0"/>
          </a:p>
        </p:txBody>
      </p:sp>
    </p:spTree>
    <p:extLst>
      <p:ext uri="{BB962C8B-B14F-4D97-AF65-F5344CB8AC3E}">
        <p14:creationId xmlns:p14="http://schemas.microsoft.com/office/powerpoint/2010/main" val="3025416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64C9DB-A07A-4F7B-B6D4-288CD7E4927C}"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42E312-2C24-4D57-BB67-6FBDC063C42F}" type="slidenum">
              <a:rPr lang="en-US" smtClean="0"/>
              <a:t>‹#›</a:t>
            </a:fld>
            <a:endParaRPr lang="en-US" dirty="0"/>
          </a:p>
        </p:txBody>
      </p:sp>
    </p:spTree>
    <p:extLst>
      <p:ext uri="{BB962C8B-B14F-4D97-AF65-F5344CB8AC3E}">
        <p14:creationId xmlns:p14="http://schemas.microsoft.com/office/powerpoint/2010/main" val="3765581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64C9DB-A07A-4F7B-B6D4-288CD7E4927C}" type="datetimeFigureOut">
              <a:rPr lang="en-US" smtClean="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42E312-2C24-4D57-BB67-6FBDC063C42F}" type="slidenum">
              <a:rPr lang="en-US" smtClean="0"/>
              <a:t>‹#›</a:t>
            </a:fld>
            <a:endParaRPr lang="en-US" dirty="0"/>
          </a:p>
        </p:txBody>
      </p:sp>
    </p:spTree>
    <p:extLst>
      <p:ext uri="{BB962C8B-B14F-4D97-AF65-F5344CB8AC3E}">
        <p14:creationId xmlns:p14="http://schemas.microsoft.com/office/powerpoint/2010/main" val="282544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64C9DB-A07A-4F7B-B6D4-288CD7E4927C}" type="datetimeFigureOut">
              <a:rPr lang="en-US" smtClean="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42E312-2C24-4D57-BB67-6FBDC063C42F}" type="slidenum">
              <a:rPr lang="en-US" smtClean="0"/>
              <a:t>‹#›</a:t>
            </a:fld>
            <a:endParaRPr lang="en-US" dirty="0"/>
          </a:p>
        </p:txBody>
      </p:sp>
    </p:spTree>
    <p:extLst>
      <p:ext uri="{BB962C8B-B14F-4D97-AF65-F5344CB8AC3E}">
        <p14:creationId xmlns:p14="http://schemas.microsoft.com/office/powerpoint/2010/main" val="938783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64C9DB-A07A-4F7B-B6D4-288CD7E4927C}"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42E312-2C24-4D57-BB67-6FBDC063C42F}" type="slidenum">
              <a:rPr lang="en-US" smtClean="0"/>
              <a:t>‹#›</a:t>
            </a:fld>
            <a:endParaRPr lang="en-US" dirty="0"/>
          </a:p>
        </p:txBody>
      </p:sp>
    </p:spTree>
    <p:extLst>
      <p:ext uri="{BB962C8B-B14F-4D97-AF65-F5344CB8AC3E}">
        <p14:creationId xmlns:p14="http://schemas.microsoft.com/office/powerpoint/2010/main" val="1184304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64C9DB-A07A-4F7B-B6D4-288CD7E4927C}"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42E312-2C24-4D57-BB67-6FBDC063C42F}" type="slidenum">
              <a:rPr lang="en-US" smtClean="0"/>
              <a:t>‹#›</a:t>
            </a:fld>
            <a:endParaRPr lang="en-US" dirty="0"/>
          </a:p>
        </p:txBody>
      </p:sp>
    </p:spTree>
    <p:extLst>
      <p:ext uri="{BB962C8B-B14F-4D97-AF65-F5344CB8AC3E}">
        <p14:creationId xmlns:p14="http://schemas.microsoft.com/office/powerpoint/2010/main" val="397842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64C9DB-A07A-4F7B-B6D4-288CD7E4927C}"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42E312-2C24-4D57-BB67-6FBDC063C42F}" type="slidenum">
              <a:rPr lang="en-US" smtClean="0"/>
              <a:t>‹#›</a:t>
            </a:fld>
            <a:endParaRPr lang="en-US" dirty="0"/>
          </a:p>
        </p:txBody>
      </p:sp>
    </p:spTree>
    <p:extLst>
      <p:ext uri="{BB962C8B-B14F-4D97-AF65-F5344CB8AC3E}">
        <p14:creationId xmlns:p14="http://schemas.microsoft.com/office/powerpoint/2010/main" val="3690504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defRPr sz="3200"/>
            </a:lvl1pPr>
            <a:lvl2pPr>
              <a:lnSpc>
                <a:spcPct val="100000"/>
              </a:lnSpc>
              <a:defRPr sz="2800"/>
            </a:lvl2pPr>
            <a:lvl3pPr>
              <a:lnSpc>
                <a:spcPct val="100000"/>
              </a:lnSpc>
              <a:defRPr sz="2400"/>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E64C9DB-A07A-4F7B-B6D4-288CD7E4927C}"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42E312-2C24-4D57-BB67-6FBDC063C42F}" type="slidenum">
              <a:rPr lang="en-US" smtClean="0"/>
              <a:t>‹#›</a:t>
            </a:fld>
            <a:endParaRPr lang="en-US" dirty="0"/>
          </a:p>
        </p:txBody>
      </p:sp>
      <p:sp>
        <p:nvSpPr>
          <p:cNvPr id="7" name="Rectangle 6">
            <a:extLst>
              <a:ext uri="{FF2B5EF4-FFF2-40B4-BE49-F238E27FC236}">
                <a16:creationId xmlns:a16="http://schemas.microsoft.com/office/drawing/2014/main" id="{77FB51BA-8CF3-C447-8FB5-777B4B94BD28}"/>
              </a:ext>
            </a:extLst>
          </p:cNvPr>
          <p:cNvSpPr/>
          <p:nvPr userDrawn="1"/>
        </p:nvSpPr>
        <p:spPr>
          <a:xfrm>
            <a:off x="0" y="-8709"/>
            <a:ext cx="12192000" cy="15411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160"/>
              </a:solidFill>
            </a:endParaRPr>
          </a:p>
        </p:txBody>
      </p:sp>
      <p:sp>
        <p:nvSpPr>
          <p:cNvPr id="2" name="Title 1"/>
          <p:cNvSpPr>
            <a:spLocks noGrp="1"/>
          </p:cNvSpPr>
          <p:nvPr>
            <p:ph type="title"/>
          </p:nvPr>
        </p:nvSpPr>
        <p:spPr>
          <a:xfrm>
            <a:off x="838200" y="365126"/>
            <a:ext cx="10515600" cy="836658"/>
          </a:xfrm>
        </p:spPr>
        <p:txBody>
          <a:bodyPr>
            <a:normAutofit/>
          </a:bodyPr>
          <a:lstStyle>
            <a:lvl1pPr>
              <a:defRPr sz="3600" b="1">
                <a:solidFill>
                  <a:srgbClr val="0079C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0971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64C9DB-A07A-4F7B-B6D4-288CD7E4927C}" type="datetimeFigureOut">
              <a:rPr lang="en-US" smtClean="0"/>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42E312-2C24-4D57-BB67-6FBDC063C42F}" type="slidenum">
              <a:rPr lang="en-US" smtClean="0"/>
              <a:t>‹#›</a:t>
            </a:fld>
            <a:endParaRPr lang="en-US" dirty="0"/>
          </a:p>
        </p:txBody>
      </p:sp>
      <p:sp>
        <p:nvSpPr>
          <p:cNvPr id="6" name="Rectangle 5">
            <a:extLst>
              <a:ext uri="{FF2B5EF4-FFF2-40B4-BE49-F238E27FC236}">
                <a16:creationId xmlns:a16="http://schemas.microsoft.com/office/drawing/2014/main" id="{77FB51BA-8CF3-C447-8FB5-777B4B94BD28}"/>
              </a:ext>
            </a:extLst>
          </p:cNvPr>
          <p:cNvSpPr/>
          <p:nvPr userDrawn="1"/>
        </p:nvSpPr>
        <p:spPr>
          <a:xfrm>
            <a:off x="0" y="-8709"/>
            <a:ext cx="12192000" cy="12104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91049D3-F439-6944-BEE5-4F57182BA0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06"/>
          <a:stretch/>
        </p:blipFill>
        <p:spPr>
          <a:xfrm>
            <a:off x="9405257" y="-8709"/>
            <a:ext cx="2568483" cy="1055504"/>
          </a:xfrm>
          <a:prstGeom prst="rect">
            <a:avLst/>
          </a:prstGeom>
        </p:spPr>
      </p:pic>
      <p:sp>
        <p:nvSpPr>
          <p:cNvPr id="10" name="Title 1"/>
          <p:cNvSpPr>
            <a:spLocks noGrp="1"/>
          </p:cNvSpPr>
          <p:nvPr>
            <p:ph type="title" idx="4294967295" hasCustomPrompt="1"/>
          </p:nvPr>
        </p:nvSpPr>
        <p:spPr>
          <a:xfrm>
            <a:off x="690464" y="346075"/>
            <a:ext cx="9825136" cy="633639"/>
          </a:xfrm>
        </p:spPr>
        <p:txBody>
          <a:bodyPr>
            <a:normAutofit fontScale="90000"/>
          </a:bodyPr>
          <a:lstStyle>
            <a:lvl1pPr>
              <a:defRPr/>
            </a:lvl1pPr>
          </a:lstStyle>
          <a:p>
            <a:r>
              <a:rPr lang="en-US" b="1" dirty="0">
                <a:solidFill>
                  <a:srgbClr val="DA291C"/>
                </a:solidFill>
                <a:latin typeface="Arial" panose="020B0604020202020204" pitchFamily="34" charset="0"/>
                <a:cs typeface="Arial" panose="020B0604020202020204" pitchFamily="34" charset="0"/>
              </a:rPr>
              <a:t>Heading</a:t>
            </a:r>
          </a:p>
        </p:txBody>
      </p:sp>
      <p:sp>
        <p:nvSpPr>
          <p:cNvPr id="11" name="Content Placeholder 2"/>
          <p:cNvSpPr>
            <a:spLocks noGrp="1"/>
          </p:cNvSpPr>
          <p:nvPr>
            <p:ph idx="4294967295" hasCustomPrompt="1"/>
          </p:nvPr>
        </p:nvSpPr>
        <p:spPr>
          <a:xfrm>
            <a:off x="690464" y="1731963"/>
            <a:ext cx="9825135" cy="4351337"/>
          </a:xfrm>
        </p:spPr>
        <p:txBody>
          <a:bodyPr/>
          <a:lstStyle>
            <a:lvl1pPr>
              <a:defRPr/>
            </a:lvl1pPr>
          </a:lstStyle>
          <a:p>
            <a:r>
              <a:rPr lang="en-US" dirty="0"/>
              <a:t>Add Text</a:t>
            </a:r>
          </a:p>
        </p:txBody>
      </p:sp>
    </p:spTree>
    <p:extLst>
      <p:ext uri="{BB962C8B-B14F-4D97-AF65-F5344CB8AC3E}">
        <p14:creationId xmlns:p14="http://schemas.microsoft.com/office/powerpoint/2010/main" val="347644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64C9DB-A07A-4F7B-B6D4-288CD7E4927C}"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42E312-2C24-4D57-BB67-6FBDC063C42F}" type="slidenum">
              <a:rPr lang="en-US" smtClean="0"/>
              <a:t>‹#›</a:t>
            </a:fld>
            <a:endParaRPr lang="en-US" dirty="0"/>
          </a:p>
        </p:txBody>
      </p:sp>
    </p:spTree>
    <p:extLst>
      <p:ext uri="{BB962C8B-B14F-4D97-AF65-F5344CB8AC3E}">
        <p14:creationId xmlns:p14="http://schemas.microsoft.com/office/powerpoint/2010/main" val="3074881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64C9DB-A07A-4F7B-B6D4-288CD7E4927C}" type="datetimeFigureOut">
              <a:rPr lang="en-US" smtClean="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42E312-2C24-4D57-BB67-6FBDC063C42F}" type="slidenum">
              <a:rPr lang="en-US" smtClean="0"/>
              <a:t>‹#›</a:t>
            </a:fld>
            <a:endParaRPr lang="en-US" dirty="0"/>
          </a:p>
        </p:txBody>
      </p:sp>
    </p:spTree>
    <p:extLst>
      <p:ext uri="{BB962C8B-B14F-4D97-AF65-F5344CB8AC3E}">
        <p14:creationId xmlns:p14="http://schemas.microsoft.com/office/powerpoint/2010/main" val="1760595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64C9DB-A07A-4F7B-B6D4-288CD7E4927C}" type="datetimeFigureOut">
              <a:rPr lang="en-US" smtClean="0"/>
              <a:t>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42E312-2C24-4D57-BB67-6FBDC063C42F}" type="slidenum">
              <a:rPr lang="en-US" smtClean="0"/>
              <a:t>‹#›</a:t>
            </a:fld>
            <a:endParaRPr lang="en-US" dirty="0"/>
          </a:p>
        </p:txBody>
      </p:sp>
    </p:spTree>
    <p:extLst>
      <p:ext uri="{BB962C8B-B14F-4D97-AF65-F5344CB8AC3E}">
        <p14:creationId xmlns:p14="http://schemas.microsoft.com/office/powerpoint/2010/main" val="124307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64C9DB-A07A-4F7B-B6D4-288CD7E4927C}" type="datetimeFigureOut">
              <a:rPr lang="en-US" smtClean="0"/>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42E312-2C24-4D57-BB67-6FBDC063C42F}" type="slidenum">
              <a:rPr lang="en-US" smtClean="0"/>
              <a:t>‹#›</a:t>
            </a:fld>
            <a:endParaRPr lang="en-US" dirty="0"/>
          </a:p>
        </p:txBody>
      </p:sp>
    </p:spTree>
    <p:extLst>
      <p:ext uri="{BB962C8B-B14F-4D97-AF65-F5344CB8AC3E}">
        <p14:creationId xmlns:p14="http://schemas.microsoft.com/office/powerpoint/2010/main" val="3686352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64C9DB-A07A-4F7B-B6D4-288CD7E4927C}" type="datetimeFigureOut">
              <a:rPr lang="en-US" smtClean="0"/>
              <a:t>1/13/2021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42E312-2C24-4D57-BB67-6FBDC063C42F}" type="slidenum">
              <a:rPr lang="en-US" smtClean="0"/>
              <a:t>‹#›</a:t>
            </a:fld>
            <a:endParaRPr lang="en-US" dirty="0"/>
          </a:p>
        </p:txBody>
      </p:sp>
    </p:spTree>
    <p:extLst>
      <p:ext uri="{BB962C8B-B14F-4D97-AF65-F5344CB8AC3E}">
        <p14:creationId xmlns:p14="http://schemas.microsoft.com/office/powerpoint/2010/main" val="1391019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64C9DB-A07A-4F7B-B6D4-288CD7E4927C}" type="datetimeFigureOut">
              <a:rPr lang="en-US" smtClean="0"/>
              <a:t>1/13/2021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2E312-2C24-4D57-BB67-6FBDC063C42F}" type="slidenum">
              <a:rPr lang="en-US" smtClean="0"/>
              <a:t>‹#›</a:t>
            </a:fld>
            <a:endParaRPr lang="en-US" dirty="0"/>
          </a:p>
        </p:txBody>
      </p:sp>
    </p:spTree>
    <p:extLst>
      <p:ext uri="{BB962C8B-B14F-4D97-AF65-F5344CB8AC3E}">
        <p14:creationId xmlns:p14="http://schemas.microsoft.com/office/powerpoint/2010/main" val="207875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5469468" y="550719"/>
            <a:ext cx="6464866" cy="2492990"/>
          </a:xfrm>
          <a:prstGeom prst="rect">
            <a:avLst/>
          </a:prstGeom>
          <a:noFill/>
        </p:spPr>
        <p:txBody>
          <a:bodyPr wrap="square" rtlCol="0">
            <a:spAutoFit/>
          </a:bodyPr>
          <a:lstStyle/>
          <a:p>
            <a:pPr algn="r"/>
            <a:r>
              <a:rPr lang="en-US" sz="5200" b="1" dirty="0">
                <a:solidFill>
                  <a:schemeClr val="bg1"/>
                </a:solidFill>
                <a:latin typeface="Arial" panose="020B0604020202020204" pitchFamily="34" charset="0"/>
                <a:cs typeface="Arial" panose="020B0604020202020204" pitchFamily="34" charset="0"/>
              </a:rPr>
              <a:t>Detecting and Addressing Hazards from Mold</a:t>
            </a:r>
          </a:p>
        </p:txBody>
      </p:sp>
      <p:sp>
        <p:nvSpPr>
          <p:cNvPr id="6" name="TextBox 5"/>
          <p:cNvSpPr txBox="1"/>
          <p:nvPr/>
        </p:nvSpPr>
        <p:spPr>
          <a:xfrm>
            <a:off x="4114800" y="3629321"/>
            <a:ext cx="7819534" cy="1857536"/>
          </a:xfrm>
          <a:prstGeom prst="rect">
            <a:avLst/>
          </a:prstGeom>
          <a:noFill/>
        </p:spPr>
        <p:txBody>
          <a:bodyPr wrap="square" rtlCol="0">
            <a:noAutofit/>
          </a:bodyPr>
          <a:lstStyle/>
          <a:p>
            <a:pPr algn="r">
              <a:lnSpc>
                <a:spcPct val="150000"/>
              </a:lnSpc>
            </a:pPr>
            <a:r>
              <a:rPr lang="en-US" sz="2000" dirty="0">
                <a:solidFill>
                  <a:schemeClr val="bg1"/>
                </a:solidFill>
                <a:latin typeface="Arial" panose="020B0604020202020204" pitchFamily="34" charset="0"/>
                <a:cs typeface="Arial" panose="020B0604020202020204" pitchFamily="34" charset="0"/>
              </a:rPr>
              <a:t>Produced for U.S. Department of Housing and Urban Development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April 2020</a:t>
            </a:r>
          </a:p>
        </p:txBody>
      </p:sp>
      <p:sp>
        <p:nvSpPr>
          <p:cNvPr id="7" name="Text Placeholder 5"/>
          <p:cNvSpPr txBox="1">
            <a:spLocks/>
          </p:cNvSpPr>
          <p:nvPr/>
        </p:nvSpPr>
        <p:spPr>
          <a:xfrm>
            <a:off x="226242" y="5854045"/>
            <a:ext cx="11708091" cy="8928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sz="1000" dirty="0">
                <a:solidFill>
                  <a:schemeClr val="bg1"/>
                </a:solidFill>
              </a:rPr>
              <a:t>All photographs, drawings and illustrations used in this presentation are the property of their respective copyright owners and are used for educational purposes only.  To the best of our knowledge, all photographs, drawings and illustrations used herein fall under the fair use or public domain guidelines of copyright law in the United States.  Photographs, drawings and illustrations used herein are intended to help demonstrate various types of mold and mold conditions a PHA employee may encounter in typical residential settings.  This course, in its entirety, including, but not limited to, all written materials, images and illustrations are intended to provide examples of the conditions a maintenance employee may experience in a typical residential setting.  Proper precautions should be taken when suspected mold conditions are encountered. </a:t>
            </a:r>
          </a:p>
        </p:txBody>
      </p:sp>
    </p:spTree>
    <p:extLst>
      <p:ext uri="{BB962C8B-B14F-4D97-AF65-F5344CB8AC3E}">
        <p14:creationId xmlns:p14="http://schemas.microsoft.com/office/powerpoint/2010/main" val="4017949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Look for substances that appear cottony, velvety, granular or leathery, and have varied colors, including white, gray, brown, black, yellow, and/or green.</a:t>
            </a:r>
          </a:p>
          <a:p>
            <a:r>
              <a:rPr lang="en-US" dirty="0"/>
              <a:t>Mold often appears as discoloration, staining, or fuzzy growth on the surface of building materials and furnishings. </a:t>
            </a:r>
          </a:p>
          <a:p>
            <a:r>
              <a:rPr lang="en-US" dirty="0"/>
              <a:t>Walk around the outside of the property as well as the inside. </a:t>
            </a:r>
          </a:p>
          <a:p>
            <a:r>
              <a:rPr lang="en-US" dirty="0"/>
              <a:t>Don’t forget your sense of smell!</a:t>
            </a:r>
          </a:p>
        </p:txBody>
      </p:sp>
      <p:sp>
        <p:nvSpPr>
          <p:cNvPr id="4" name="Slide Number Placeholder 3"/>
          <p:cNvSpPr>
            <a:spLocks noGrp="1"/>
          </p:cNvSpPr>
          <p:nvPr>
            <p:ph type="sldNum" sz="quarter" idx="12"/>
          </p:nvPr>
        </p:nvSpPr>
        <p:spPr/>
        <p:txBody>
          <a:bodyPr/>
          <a:lstStyle/>
          <a:p>
            <a:fld id="{253E4964-1BA9-412A-8539-C7FF411DB7BA}" type="slidenum">
              <a:rPr lang="en-US" smtClean="0"/>
              <a:t>10</a:t>
            </a:fld>
            <a:endParaRPr lang="en-US" dirty="0"/>
          </a:p>
        </p:txBody>
      </p:sp>
      <p:sp>
        <p:nvSpPr>
          <p:cNvPr id="2" name="Title 1"/>
          <p:cNvSpPr>
            <a:spLocks noGrp="1"/>
          </p:cNvSpPr>
          <p:nvPr>
            <p:ph type="title"/>
          </p:nvPr>
        </p:nvSpPr>
        <p:spPr/>
        <p:txBody>
          <a:bodyPr/>
          <a:lstStyle/>
          <a:p>
            <a:r>
              <a:rPr lang="en-US" dirty="0"/>
              <a:t>Use Your Senses</a:t>
            </a:r>
          </a:p>
        </p:txBody>
      </p:sp>
      <p:pic>
        <p:nvPicPr>
          <p:cNvPr id="6" name="s04-s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79150" y="509588"/>
            <a:ext cx="487363" cy="487362"/>
          </a:xfrm>
          <a:prstGeom prst="rect">
            <a:avLst/>
          </a:prstGeom>
        </p:spPr>
      </p:pic>
    </p:spTree>
    <p:extLst>
      <p:ext uri="{BB962C8B-B14F-4D97-AF65-F5344CB8AC3E}">
        <p14:creationId xmlns:p14="http://schemas.microsoft.com/office/powerpoint/2010/main" val="19771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Grading and discharge of roof water</a:t>
            </a:r>
          </a:p>
          <a:p>
            <a:r>
              <a:rPr lang="en-US" dirty="0"/>
              <a:t>Presence of standing water</a:t>
            </a:r>
          </a:p>
          <a:p>
            <a:r>
              <a:rPr lang="en-US" dirty="0"/>
              <a:t>Condition of exterior siding and trim around doors and windows</a:t>
            </a:r>
          </a:p>
          <a:p>
            <a:r>
              <a:rPr lang="en-US" dirty="0"/>
              <a:t>Rodent or pest intrusion</a:t>
            </a:r>
          </a:p>
          <a:p>
            <a:r>
              <a:rPr lang="en-US" dirty="0"/>
              <a:t>Poor condition of roof</a:t>
            </a:r>
          </a:p>
        </p:txBody>
      </p:sp>
      <p:sp>
        <p:nvSpPr>
          <p:cNvPr id="4" name="Slide Number Placeholder 3"/>
          <p:cNvSpPr>
            <a:spLocks noGrp="1"/>
          </p:cNvSpPr>
          <p:nvPr>
            <p:ph type="sldNum" sz="quarter" idx="12"/>
          </p:nvPr>
        </p:nvSpPr>
        <p:spPr/>
        <p:txBody>
          <a:bodyPr/>
          <a:lstStyle/>
          <a:p>
            <a:fld id="{253E4964-1BA9-412A-8539-C7FF411DB7BA}" type="slidenum">
              <a:rPr lang="en-US" smtClean="0"/>
              <a:t>11</a:t>
            </a:fld>
            <a:endParaRPr lang="en-US" dirty="0"/>
          </a:p>
        </p:txBody>
      </p:sp>
      <p:sp>
        <p:nvSpPr>
          <p:cNvPr id="2" name="Title 1"/>
          <p:cNvSpPr>
            <a:spLocks noGrp="1"/>
          </p:cNvSpPr>
          <p:nvPr>
            <p:ph type="title"/>
          </p:nvPr>
        </p:nvSpPr>
        <p:spPr/>
        <p:txBody>
          <a:bodyPr/>
          <a:lstStyle/>
          <a:p>
            <a:r>
              <a:rPr lang="en-US" dirty="0"/>
              <a:t>What to Look for Outside the Unit</a:t>
            </a:r>
          </a:p>
        </p:txBody>
      </p:sp>
      <p:pic>
        <p:nvPicPr>
          <p:cNvPr id="6" name="s04-s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87075" y="760413"/>
            <a:ext cx="487363" cy="487362"/>
          </a:xfrm>
          <a:prstGeom prst="rect">
            <a:avLst/>
          </a:prstGeom>
        </p:spPr>
      </p:pic>
    </p:spTree>
    <p:extLst>
      <p:ext uri="{BB962C8B-B14F-4D97-AF65-F5344CB8AC3E}">
        <p14:creationId xmlns:p14="http://schemas.microsoft.com/office/powerpoint/2010/main" val="37803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3E4964-1BA9-412A-8539-C7FF411DB7BA}" type="slidenum">
              <a:rPr lang="en-US" smtClean="0"/>
              <a:t>12</a:t>
            </a:fld>
            <a:endParaRPr lang="en-US" dirty="0"/>
          </a:p>
        </p:txBody>
      </p:sp>
      <p:sp>
        <p:nvSpPr>
          <p:cNvPr id="2" name="Title 1"/>
          <p:cNvSpPr>
            <a:spLocks noGrp="1"/>
          </p:cNvSpPr>
          <p:nvPr>
            <p:ph type="title"/>
          </p:nvPr>
        </p:nvSpPr>
        <p:spPr/>
        <p:txBody>
          <a:bodyPr/>
          <a:lstStyle/>
          <a:p>
            <a:r>
              <a:rPr lang="en-US" dirty="0"/>
              <a:t>Deferred Maintenance on a Roof</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2665"/>
          <a:stretch/>
        </p:blipFill>
        <p:spPr>
          <a:xfrm>
            <a:off x="0" y="1534720"/>
            <a:ext cx="8963025" cy="5323280"/>
          </a:xfrm>
          <a:prstGeom prst="rect">
            <a:avLst/>
          </a:prstGeom>
        </p:spPr>
      </p:pic>
      <p:sp>
        <p:nvSpPr>
          <p:cNvPr id="6" name="Rectangle 5"/>
          <p:cNvSpPr/>
          <p:nvPr/>
        </p:nvSpPr>
        <p:spPr>
          <a:xfrm>
            <a:off x="8963024" y="1531825"/>
            <a:ext cx="3228975" cy="5326175"/>
          </a:xfrm>
          <a:prstGeom prst="rect">
            <a:avLst/>
          </a:prstGeom>
          <a:solidFill>
            <a:srgbClr val="0079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s04-s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9338" y="534988"/>
            <a:ext cx="487362" cy="487362"/>
          </a:xfrm>
          <a:prstGeom prst="rect">
            <a:avLst/>
          </a:prstGeom>
        </p:spPr>
      </p:pic>
    </p:spTree>
    <p:extLst>
      <p:ext uri="{BB962C8B-B14F-4D97-AF65-F5344CB8AC3E}">
        <p14:creationId xmlns:p14="http://schemas.microsoft.com/office/powerpoint/2010/main" val="296366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Examine patched surfaces and look for stains and water marks.</a:t>
            </a:r>
          </a:p>
          <a:p>
            <a:r>
              <a:rPr lang="en-US" dirty="0"/>
              <a:t>Measure for wet, damp, and moist areas.</a:t>
            </a:r>
          </a:p>
          <a:p>
            <a:r>
              <a:rPr lang="en-US" dirty="0"/>
              <a:t>Check for leaks and signs of previous leaks and repairs.</a:t>
            </a:r>
          </a:p>
          <a:p>
            <a:r>
              <a:rPr lang="en-US" dirty="0"/>
              <a:t>Check exhaust fans and vents and the locations where they discharge.</a:t>
            </a:r>
          </a:p>
        </p:txBody>
      </p:sp>
      <p:sp>
        <p:nvSpPr>
          <p:cNvPr id="4" name="Slide Number Placeholder 3"/>
          <p:cNvSpPr>
            <a:spLocks noGrp="1"/>
          </p:cNvSpPr>
          <p:nvPr>
            <p:ph type="sldNum" sz="quarter" idx="12"/>
          </p:nvPr>
        </p:nvSpPr>
        <p:spPr/>
        <p:txBody>
          <a:bodyPr/>
          <a:lstStyle/>
          <a:p>
            <a:fld id="{253E4964-1BA9-412A-8539-C7FF411DB7BA}" type="slidenum">
              <a:rPr lang="en-US" smtClean="0"/>
              <a:t>13</a:t>
            </a:fld>
            <a:endParaRPr lang="en-US" dirty="0"/>
          </a:p>
        </p:txBody>
      </p:sp>
      <p:sp>
        <p:nvSpPr>
          <p:cNvPr id="2" name="Title 1"/>
          <p:cNvSpPr>
            <a:spLocks noGrp="1"/>
          </p:cNvSpPr>
          <p:nvPr>
            <p:ph type="title"/>
          </p:nvPr>
        </p:nvSpPr>
        <p:spPr/>
        <p:txBody>
          <a:bodyPr/>
          <a:lstStyle/>
          <a:p>
            <a:r>
              <a:rPr lang="en-US" dirty="0"/>
              <a:t>What to Look for Inside the Unit</a:t>
            </a:r>
          </a:p>
        </p:txBody>
      </p:sp>
      <p:pic>
        <p:nvPicPr>
          <p:cNvPr id="7" name="s04-s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77538" y="785813"/>
            <a:ext cx="487362" cy="487362"/>
          </a:xfrm>
          <a:prstGeom prst="rect">
            <a:avLst/>
          </a:prstGeom>
        </p:spPr>
      </p:pic>
    </p:spTree>
    <p:extLst>
      <p:ext uri="{BB962C8B-B14F-4D97-AF65-F5344CB8AC3E}">
        <p14:creationId xmlns:p14="http://schemas.microsoft.com/office/powerpoint/2010/main" val="107985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4"/>
            <a:ext cx="10515600" cy="4772883"/>
          </a:xfrm>
        </p:spPr>
        <p:txBody>
          <a:bodyPr>
            <a:normAutofit/>
          </a:bodyPr>
          <a:lstStyle/>
          <a:p>
            <a:r>
              <a:rPr lang="en-US" dirty="0"/>
              <a:t>Check HVAC systems, humidifiers, and dehumidifiers, including drip pans and coils fins.</a:t>
            </a:r>
          </a:p>
          <a:p>
            <a:r>
              <a:rPr lang="en-US" dirty="0"/>
              <a:t>Enter crawlspaces to ensure there are no insulation or ventilation problems or condensation on pipes. </a:t>
            </a:r>
          </a:p>
          <a:p>
            <a:r>
              <a:rPr lang="en-US" dirty="0"/>
              <a:t>Inspect basements, checking masonry walls for efflorescence, and checking that the sump pump is working. </a:t>
            </a:r>
          </a:p>
          <a:p>
            <a:r>
              <a:rPr lang="en-US" dirty="0"/>
              <a:t>Check attics for proper ventilation and insulation.</a:t>
            </a:r>
          </a:p>
          <a:p>
            <a:r>
              <a:rPr lang="en-US" dirty="0"/>
              <a:t>Note any musty odors!</a:t>
            </a:r>
          </a:p>
        </p:txBody>
      </p:sp>
      <p:sp>
        <p:nvSpPr>
          <p:cNvPr id="4" name="Slide Number Placeholder 3"/>
          <p:cNvSpPr>
            <a:spLocks noGrp="1"/>
          </p:cNvSpPr>
          <p:nvPr>
            <p:ph type="sldNum" sz="quarter" idx="12"/>
          </p:nvPr>
        </p:nvSpPr>
        <p:spPr/>
        <p:txBody>
          <a:bodyPr/>
          <a:lstStyle/>
          <a:p>
            <a:fld id="{253E4964-1BA9-412A-8539-C7FF411DB7BA}" type="slidenum">
              <a:rPr lang="en-US" smtClean="0"/>
              <a:t>14</a:t>
            </a:fld>
            <a:endParaRPr lang="en-US" dirty="0"/>
          </a:p>
        </p:txBody>
      </p:sp>
      <p:sp>
        <p:nvSpPr>
          <p:cNvPr id="2" name="Title 1"/>
          <p:cNvSpPr>
            <a:spLocks noGrp="1"/>
          </p:cNvSpPr>
          <p:nvPr>
            <p:ph type="title"/>
          </p:nvPr>
        </p:nvSpPr>
        <p:spPr/>
        <p:txBody>
          <a:bodyPr/>
          <a:lstStyle/>
          <a:p>
            <a:r>
              <a:rPr lang="en-US" dirty="0"/>
              <a:t>What to Look for Inside the Unit (continued)</a:t>
            </a:r>
          </a:p>
        </p:txBody>
      </p:sp>
      <p:pic>
        <p:nvPicPr>
          <p:cNvPr id="6" name="s04-s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5813" y="315913"/>
            <a:ext cx="487362" cy="487362"/>
          </a:xfrm>
          <a:prstGeom prst="rect">
            <a:avLst/>
          </a:prstGeom>
        </p:spPr>
      </p:pic>
    </p:spTree>
    <p:extLst>
      <p:ext uri="{BB962C8B-B14F-4D97-AF65-F5344CB8AC3E}">
        <p14:creationId xmlns:p14="http://schemas.microsoft.com/office/powerpoint/2010/main" val="415926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4"/>
            <a:ext cx="10515600" cy="4764645"/>
          </a:xfrm>
        </p:spPr>
        <p:txBody>
          <a:bodyPr>
            <a:normAutofit fontScale="92500" lnSpcReduction="10000"/>
          </a:bodyPr>
          <a:lstStyle/>
          <a:p>
            <a:r>
              <a:rPr lang="en-US" dirty="0"/>
              <a:t>Consider bringing in a professional mold remediation contractor or certified mold inspector when:</a:t>
            </a:r>
          </a:p>
          <a:p>
            <a:pPr lvl="1"/>
            <a:r>
              <a:rPr lang="en-US" sz="2800" dirty="0"/>
              <a:t>The source of the mold is uncertain </a:t>
            </a:r>
          </a:p>
          <a:p>
            <a:pPr lvl="1"/>
            <a:r>
              <a:rPr lang="en-US" sz="2800" dirty="0"/>
              <a:t>The mold has an effect on the structure or aesthetics of the building</a:t>
            </a:r>
          </a:p>
          <a:p>
            <a:pPr lvl="1"/>
            <a:r>
              <a:rPr lang="en-US" sz="2800" dirty="0"/>
              <a:t>Litigation is involved</a:t>
            </a:r>
          </a:p>
          <a:p>
            <a:pPr lvl="1"/>
            <a:r>
              <a:rPr lang="en-US" sz="2800" dirty="0"/>
              <a:t>The resident has health concerns</a:t>
            </a:r>
          </a:p>
          <a:p>
            <a:r>
              <a:rPr lang="en-US" dirty="0"/>
              <a:t>The mold professional will likely conduct a scientific assessment, which collects samples and has them tested in a laboratory.</a:t>
            </a:r>
          </a:p>
          <a:p>
            <a:r>
              <a:rPr lang="en-US" dirty="0"/>
              <a:t>Scientific assessments help provide evidence of the scope and severity of a mold problem.</a:t>
            </a:r>
          </a:p>
          <a:p>
            <a:endParaRPr lang="en-US" dirty="0"/>
          </a:p>
          <a:p>
            <a:endParaRPr lang="en-US" dirty="0"/>
          </a:p>
        </p:txBody>
      </p:sp>
      <p:sp>
        <p:nvSpPr>
          <p:cNvPr id="4" name="Slide Number Placeholder 3"/>
          <p:cNvSpPr>
            <a:spLocks noGrp="1"/>
          </p:cNvSpPr>
          <p:nvPr>
            <p:ph type="sldNum" sz="quarter" idx="12"/>
          </p:nvPr>
        </p:nvSpPr>
        <p:spPr/>
        <p:txBody>
          <a:bodyPr/>
          <a:lstStyle/>
          <a:p>
            <a:fld id="{253E4964-1BA9-412A-8539-C7FF411DB7BA}" type="slidenum">
              <a:rPr lang="en-US" smtClean="0"/>
              <a:t>15</a:t>
            </a:fld>
            <a:endParaRPr lang="en-US" dirty="0"/>
          </a:p>
        </p:txBody>
      </p:sp>
      <p:sp>
        <p:nvSpPr>
          <p:cNvPr id="2" name="Title 1"/>
          <p:cNvSpPr>
            <a:spLocks noGrp="1"/>
          </p:cNvSpPr>
          <p:nvPr>
            <p:ph type="title"/>
          </p:nvPr>
        </p:nvSpPr>
        <p:spPr/>
        <p:txBody>
          <a:bodyPr/>
          <a:lstStyle/>
          <a:p>
            <a:r>
              <a:rPr lang="en-US" dirty="0"/>
              <a:t>When to Bring in a Third Party</a:t>
            </a:r>
          </a:p>
        </p:txBody>
      </p:sp>
      <p:pic>
        <p:nvPicPr>
          <p:cNvPr id="6" name="s04-s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6025" y="468313"/>
            <a:ext cx="487363" cy="487362"/>
          </a:xfrm>
          <a:prstGeom prst="rect">
            <a:avLst/>
          </a:prstGeom>
        </p:spPr>
      </p:pic>
    </p:spTree>
    <p:extLst>
      <p:ext uri="{BB962C8B-B14F-4D97-AF65-F5344CB8AC3E}">
        <p14:creationId xmlns:p14="http://schemas.microsoft.com/office/powerpoint/2010/main" val="55159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4"/>
            <a:ext cx="10515600" cy="4764645"/>
          </a:xfrm>
        </p:spPr>
        <p:txBody>
          <a:bodyPr>
            <a:normAutofit fontScale="92500"/>
          </a:bodyPr>
          <a:lstStyle/>
          <a:p>
            <a:r>
              <a:rPr lang="en-US" dirty="0"/>
              <a:t>Conduct a non-invasive, visual assessment of the readily accessible, visible, and installed systems and components when you receive a complaint or concern about possible mold.</a:t>
            </a:r>
          </a:p>
          <a:p>
            <a:r>
              <a:rPr lang="en-US" dirty="0"/>
              <a:t>Use your senses to look for mold hazards in your everyday work.</a:t>
            </a:r>
          </a:p>
          <a:p>
            <a:r>
              <a:rPr lang="en-US" dirty="0"/>
              <a:t>Don’t guess! Not everything that looks like mold is mold.</a:t>
            </a:r>
          </a:p>
          <a:p>
            <a:r>
              <a:rPr lang="en-US" dirty="0"/>
              <a:t>Never try to diagnose or comment on possible mold-related health problems.</a:t>
            </a:r>
          </a:p>
          <a:p>
            <a:r>
              <a:rPr lang="en-US" dirty="0"/>
              <a:t>Know when to seek advice of a licensed or certified mold inspector or assessor.</a:t>
            </a:r>
          </a:p>
        </p:txBody>
      </p:sp>
      <p:sp>
        <p:nvSpPr>
          <p:cNvPr id="4" name="Slide Number Placeholder 3"/>
          <p:cNvSpPr>
            <a:spLocks noGrp="1"/>
          </p:cNvSpPr>
          <p:nvPr>
            <p:ph type="sldNum" sz="quarter" idx="12"/>
          </p:nvPr>
        </p:nvSpPr>
        <p:spPr/>
        <p:txBody>
          <a:bodyPr/>
          <a:lstStyle/>
          <a:p>
            <a:fld id="{253E4964-1BA9-412A-8539-C7FF411DB7BA}" type="slidenum">
              <a:rPr lang="en-US" smtClean="0"/>
              <a:t>16</a:t>
            </a:fld>
            <a:endParaRPr lang="en-US" dirty="0"/>
          </a:p>
        </p:txBody>
      </p:sp>
      <p:sp>
        <p:nvSpPr>
          <p:cNvPr id="2" name="Title 1"/>
          <p:cNvSpPr>
            <a:spLocks noGrp="1"/>
          </p:cNvSpPr>
          <p:nvPr>
            <p:ph type="title"/>
          </p:nvPr>
        </p:nvSpPr>
        <p:spPr/>
        <p:txBody>
          <a:bodyPr/>
          <a:lstStyle/>
          <a:p>
            <a:r>
              <a:rPr lang="en-US" dirty="0"/>
              <a:t>Topic 4 Key Takeaways</a:t>
            </a:r>
          </a:p>
        </p:txBody>
      </p:sp>
      <p:pic>
        <p:nvPicPr>
          <p:cNvPr id="6" name="s04-s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5825" y="509588"/>
            <a:ext cx="487363" cy="487362"/>
          </a:xfrm>
          <a:prstGeom prst="rect">
            <a:avLst/>
          </a:prstGeom>
        </p:spPr>
      </p:pic>
    </p:spTree>
    <p:extLst>
      <p:ext uri="{BB962C8B-B14F-4D97-AF65-F5344CB8AC3E}">
        <p14:creationId xmlns:p14="http://schemas.microsoft.com/office/powerpoint/2010/main" val="79374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DE4DB7-CE7D-2045-A09C-8C455FC4DE33}"/>
              </a:ext>
            </a:extLst>
          </p:cNvPr>
          <p:cNvSpPr/>
          <p:nvPr/>
        </p:nvSpPr>
        <p:spPr>
          <a:xfrm>
            <a:off x="0" y="0"/>
            <a:ext cx="12192000" cy="6858000"/>
          </a:xfrm>
          <a:prstGeom prst="rect">
            <a:avLst/>
          </a:prstGeom>
          <a:solidFill>
            <a:srgbClr val="00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2161382"/>
            <a:ext cx="9144000" cy="2535237"/>
          </a:xfrm>
        </p:spPr>
        <p:txBody>
          <a:bodyPr>
            <a:normAutofit fontScale="90000"/>
          </a:bodyPr>
          <a:lstStyle/>
          <a:p>
            <a:r>
              <a:rPr lang="en-US" sz="4800" b="1" dirty="0">
                <a:solidFill>
                  <a:schemeClr val="bg1"/>
                </a:solidFill>
                <a:latin typeface="Arial" panose="020B0604020202020204" pitchFamily="34" charset="0"/>
                <a:cs typeface="Arial" panose="020B0604020202020204" pitchFamily="34" charset="0"/>
              </a:rPr>
              <a:t>Thank you for your participation. </a:t>
            </a: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Please continue to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Topic 5: Remediation</a:t>
            </a:r>
          </a:p>
        </p:txBody>
      </p:sp>
      <p:pic>
        <p:nvPicPr>
          <p:cNvPr id="5" name="s04-s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69450" y="785813"/>
            <a:ext cx="487363" cy="487362"/>
          </a:xfrm>
          <a:prstGeom prst="rect">
            <a:avLst/>
          </a:prstGeom>
        </p:spPr>
      </p:pic>
    </p:spTree>
    <p:extLst>
      <p:ext uri="{BB962C8B-B14F-4D97-AF65-F5344CB8AC3E}">
        <p14:creationId xmlns:p14="http://schemas.microsoft.com/office/powerpoint/2010/main" val="236635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4524867" y="550719"/>
            <a:ext cx="7279706" cy="2800767"/>
          </a:xfrm>
          <a:prstGeom prst="rect">
            <a:avLst/>
          </a:prstGeom>
          <a:noFill/>
        </p:spPr>
        <p:txBody>
          <a:bodyPr wrap="square" rtlCol="0">
            <a:spAutoFit/>
          </a:bodyPr>
          <a:lstStyle/>
          <a:p>
            <a:pPr algn="r"/>
            <a:r>
              <a:rPr lang="en-US" sz="4400" b="1" dirty="0">
                <a:solidFill>
                  <a:srgbClr val="0079C1"/>
                </a:solidFill>
                <a:latin typeface="Arial" panose="020B0604020202020204" pitchFamily="34" charset="0"/>
                <a:cs typeface="Arial" panose="020B0604020202020204" pitchFamily="34" charset="0"/>
              </a:rPr>
              <a:t>Detecting and Addressing Hazards from Mold</a:t>
            </a:r>
            <a:br>
              <a:rPr lang="en-US" sz="4400" b="1" dirty="0">
                <a:solidFill>
                  <a:srgbClr val="0079C1"/>
                </a:solidFill>
                <a:latin typeface="Arial" panose="020B0604020202020204" pitchFamily="34" charset="0"/>
                <a:cs typeface="Arial" panose="020B0604020202020204" pitchFamily="34" charset="0"/>
              </a:rPr>
            </a:br>
            <a:r>
              <a:rPr lang="en-US" sz="4400" b="1" dirty="0">
                <a:solidFill>
                  <a:schemeClr val="bg1">
                    <a:lumMod val="50000"/>
                  </a:schemeClr>
                </a:solidFill>
                <a:latin typeface="Arial" panose="020B0604020202020204" pitchFamily="34" charset="0"/>
                <a:cs typeface="Arial" panose="020B0604020202020204" pitchFamily="34" charset="0"/>
              </a:rPr>
              <a:t>Topic 4: Types of Assessment</a:t>
            </a:r>
          </a:p>
        </p:txBody>
      </p:sp>
      <p:sp>
        <p:nvSpPr>
          <p:cNvPr id="6" name="TextBox 5"/>
          <p:cNvSpPr txBox="1"/>
          <p:nvPr/>
        </p:nvSpPr>
        <p:spPr>
          <a:xfrm>
            <a:off x="3949831" y="4409078"/>
            <a:ext cx="7854741" cy="461665"/>
          </a:xfrm>
          <a:prstGeom prst="rect">
            <a:avLst/>
          </a:prstGeom>
          <a:noFill/>
        </p:spPr>
        <p:txBody>
          <a:bodyPr wrap="square" rtlCol="0">
            <a:spAutoFit/>
          </a:bodyPr>
          <a:lstStyle/>
          <a:p>
            <a:pPr algn="r"/>
            <a:r>
              <a:rPr lang="en-US" sz="2400" dirty="0">
                <a:solidFill>
                  <a:schemeClr val="bg1"/>
                </a:solidFill>
                <a:latin typeface="Arial" panose="020B0604020202020204" pitchFamily="34" charset="0"/>
                <a:cs typeface="Arial" panose="020B0604020202020204" pitchFamily="34" charset="0"/>
              </a:rPr>
              <a:t>See Chapter 4 of the Course Handbook</a:t>
            </a:r>
          </a:p>
        </p:txBody>
      </p:sp>
      <p:pic>
        <p:nvPicPr>
          <p:cNvPr id="4" name="s04-s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78121" y="3018552"/>
            <a:ext cx="487363" cy="487363"/>
          </a:xfrm>
          <a:prstGeom prst="rect">
            <a:avLst/>
          </a:prstGeom>
        </p:spPr>
      </p:pic>
    </p:spTree>
    <p:extLst>
      <p:ext uri="{BB962C8B-B14F-4D97-AF65-F5344CB8AC3E}">
        <p14:creationId xmlns:p14="http://schemas.microsoft.com/office/powerpoint/2010/main" val="98148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4"/>
            <a:ext cx="10515600" cy="4756407"/>
          </a:xfrm>
        </p:spPr>
        <p:txBody>
          <a:bodyPr/>
          <a:lstStyle/>
          <a:p>
            <a:pPr lvl="0"/>
            <a:r>
              <a:rPr lang="en-US" dirty="0"/>
              <a:t>Describe a non-intrusive visual assessment. </a:t>
            </a:r>
          </a:p>
          <a:p>
            <a:pPr lvl="0"/>
            <a:r>
              <a:rPr lang="en-US" dirty="0"/>
              <a:t>Describe an intrusive or scientific assessment. </a:t>
            </a:r>
          </a:p>
          <a:p>
            <a:pPr lvl="0"/>
            <a:r>
              <a:rPr lang="en-US" dirty="0"/>
              <a:t>Discuss what to look for when doing an assessment.</a:t>
            </a:r>
          </a:p>
          <a:p>
            <a:pPr lvl="0"/>
            <a:endParaRPr lang="en-US" dirty="0"/>
          </a:p>
          <a:p>
            <a:endParaRPr lang="en-US" dirty="0"/>
          </a:p>
        </p:txBody>
      </p:sp>
      <p:sp>
        <p:nvSpPr>
          <p:cNvPr id="4" name="Slide Number Placeholder 3"/>
          <p:cNvSpPr>
            <a:spLocks noGrp="1"/>
          </p:cNvSpPr>
          <p:nvPr>
            <p:ph type="sldNum" sz="quarter" idx="12"/>
          </p:nvPr>
        </p:nvSpPr>
        <p:spPr/>
        <p:txBody>
          <a:bodyPr/>
          <a:lstStyle/>
          <a:p>
            <a:fld id="{253E4964-1BA9-412A-8539-C7FF411DB7BA}" type="slidenum">
              <a:rPr lang="en-US" smtClean="0"/>
              <a:t>3</a:t>
            </a:fld>
            <a:endParaRPr lang="en-US" dirty="0"/>
          </a:p>
        </p:txBody>
      </p:sp>
      <p:sp>
        <p:nvSpPr>
          <p:cNvPr id="2" name="Title 1"/>
          <p:cNvSpPr>
            <a:spLocks noGrp="1"/>
          </p:cNvSpPr>
          <p:nvPr>
            <p:ph type="title"/>
          </p:nvPr>
        </p:nvSpPr>
        <p:spPr/>
        <p:txBody>
          <a:bodyPr/>
          <a:lstStyle/>
          <a:p>
            <a:r>
              <a:rPr lang="en-US" dirty="0"/>
              <a:t>Topic 4 Objectives</a:t>
            </a:r>
          </a:p>
        </p:txBody>
      </p:sp>
      <p:pic>
        <p:nvPicPr>
          <p:cNvPr id="6" name="s04-s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5363" y="417513"/>
            <a:ext cx="487362" cy="487362"/>
          </a:xfrm>
          <a:prstGeom prst="rect">
            <a:avLst/>
          </a:prstGeom>
        </p:spPr>
      </p:pic>
    </p:spTree>
    <p:extLst>
      <p:ext uri="{BB962C8B-B14F-4D97-AF65-F5344CB8AC3E}">
        <p14:creationId xmlns:p14="http://schemas.microsoft.com/office/powerpoint/2010/main" val="18104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3E4964-1BA9-412A-8539-C7FF411DB7BA}" type="slidenum">
              <a:rPr lang="en-US" smtClean="0"/>
              <a:t>4</a:t>
            </a:fld>
            <a:endParaRPr lang="en-US" dirty="0"/>
          </a:p>
        </p:txBody>
      </p:sp>
      <p:sp>
        <p:nvSpPr>
          <p:cNvPr id="2" name="Title 1"/>
          <p:cNvSpPr>
            <a:spLocks noGrp="1"/>
          </p:cNvSpPr>
          <p:nvPr>
            <p:ph type="title"/>
          </p:nvPr>
        </p:nvSpPr>
        <p:spPr/>
        <p:txBody>
          <a:bodyPr/>
          <a:lstStyle/>
          <a:p>
            <a:r>
              <a:rPr lang="en-US" dirty="0"/>
              <a:t>Types of Assessment</a:t>
            </a:r>
          </a:p>
        </p:txBody>
      </p:sp>
      <p:sp>
        <p:nvSpPr>
          <p:cNvPr id="5" name="TextBox 4"/>
          <p:cNvSpPr txBox="1"/>
          <p:nvPr/>
        </p:nvSpPr>
        <p:spPr>
          <a:xfrm>
            <a:off x="1731843" y="6356351"/>
            <a:ext cx="841612" cy="369332"/>
          </a:xfrm>
          <a:prstGeom prst="rect">
            <a:avLst/>
          </a:prstGeom>
          <a:noFill/>
        </p:spPr>
        <p:txBody>
          <a:bodyPr wrap="square" rtlCol="0">
            <a:spAutoFit/>
          </a:bodyPr>
          <a:lstStyle/>
          <a:p>
            <a:pPr algn="ctr"/>
            <a:r>
              <a:rPr lang="en-US" b="1" dirty="0">
                <a:solidFill>
                  <a:schemeClr val="bg1"/>
                </a:solidFill>
              </a:rPr>
              <a:t>4-1</a:t>
            </a:r>
          </a:p>
        </p:txBody>
      </p:sp>
      <p:graphicFrame>
        <p:nvGraphicFramePr>
          <p:cNvPr id="6" name="Table 5"/>
          <p:cNvGraphicFramePr>
            <a:graphicFrameLocks noGrp="1"/>
          </p:cNvGraphicFramePr>
          <p:nvPr>
            <p:extLst>
              <p:ext uri="{D42A27DB-BD31-4B8C-83A1-F6EECF244321}">
                <p14:modId xmlns:p14="http://schemas.microsoft.com/office/powerpoint/2010/main" val="2477329789"/>
              </p:ext>
            </p:extLst>
          </p:nvPr>
        </p:nvGraphicFramePr>
        <p:xfrm>
          <a:off x="482598" y="1922823"/>
          <a:ext cx="11324390" cy="4285471"/>
        </p:xfrm>
        <a:graphic>
          <a:graphicData uri="http://schemas.openxmlformats.org/drawingml/2006/table">
            <a:tbl>
              <a:tblPr firstRow="1" bandRow="1">
                <a:tableStyleId>{5C22544A-7EE6-4342-B048-85BDC9FD1C3A}</a:tableStyleId>
              </a:tblPr>
              <a:tblGrid>
                <a:gridCol w="5662195">
                  <a:extLst>
                    <a:ext uri="{9D8B030D-6E8A-4147-A177-3AD203B41FA5}">
                      <a16:colId xmlns:a16="http://schemas.microsoft.com/office/drawing/2014/main" val="20000"/>
                    </a:ext>
                  </a:extLst>
                </a:gridCol>
                <a:gridCol w="5662195">
                  <a:extLst>
                    <a:ext uri="{9D8B030D-6E8A-4147-A177-3AD203B41FA5}">
                      <a16:colId xmlns:a16="http://schemas.microsoft.com/office/drawing/2014/main" val="20001"/>
                    </a:ext>
                  </a:extLst>
                </a:gridCol>
              </a:tblGrid>
              <a:tr h="1104149">
                <a:tc>
                  <a:txBody>
                    <a:bodyPr/>
                    <a:lstStyle/>
                    <a:p>
                      <a:pPr algn="ctr"/>
                      <a:r>
                        <a:rPr lang="en-US" sz="3200" dirty="0"/>
                        <a:t>Non-Intrusive/Visual Assessment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lt1"/>
                          </a:solidFill>
                          <a:latin typeface="+mn-lt"/>
                          <a:ea typeface="+mn-ea"/>
                          <a:cs typeface="+mn-cs"/>
                        </a:rPr>
                        <a:t>Intrusive/Scientific Assessment</a:t>
                      </a:r>
                    </a:p>
                  </a:txBody>
                  <a:tcPr anchor="ctr"/>
                </a:tc>
                <a:extLst>
                  <a:ext uri="{0D108BD9-81ED-4DB2-BD59-A6C34878D82A}">
                    <a16:rowId xmlns:a16="http://schemas.microsoft.com/office/drawing/2014/main" val="10000"/>
                  </a:ext>
                </a:extLst>
              </a:tr>
              <a:tr h="3181322">
                <a:tc>
                  <a:txBody>
                    <a:bodyPr/>
                    <a:lstStyle/>
                    <a:p>
                      <a:pPr marL="457200" indent="-457200" algn="l">
                        <a:buFont typeface="Arial" panose="020B0604020202020204" pitchFamily="34" charset="0"/>
                        <a:buChar char="•"/>
                      </a:pPr>
                      <a:r>
                        <a:rPr lang="en-US" sz="3200" dirty="0"/>
                        <a:t>Lowest level </a:t>
                      </a:r>
                    </a:p>
                    <a:p>
                      <a:pPr marL="457200" indent="-457200" algn="l">
                        <a:buFont typeface="Arial" panose="020B0604020202020204" pitchFamily="34" charset="0"/>
                        <a:buChar char="•"/>
                      </a:pPr>
                      <a:r>
                        <a:rPr lang="en-US" sz="3200" dirty="0"/>
                        <a:t>Visual analysis of current conditions</a:t>
                      </a:r>
                    </a:p>
                    <a:p>
                      <a:pPr marL="457200" indent="-457200" algn="l">
                        <a:buFont typeface="Arial" panose="020B0604020202020204" pitchFamily="34" charset="0"/>
                        <a:buChar char="•"/>
                      </a:pPr>
                      <a:r>
                        <a:rPr lang="en-US" sz="3200" dirty="0"/>
                        <a:t>Used as a basis for determining next steps</a:t>
                      </a:r>
                    </a:p>
                  </a:txBody>
                  <a:tcPr/>
                </a:tc>
                <a:tc>
                  <a:txBody>
                    <a:bodyPr/>
                    <a:lstStyle/>
                    <a:p>
                      <a:pPr marL="457200" indent="-457200" algn="l">
                        <a:buFont typeface="Arial" panose="020B0604020202020204" pitchFamily="34" charset="0"/>
                        <a:buChar char="•"/>
                      </a:pPr>
                      <a:r>
                        <a:rPr lang="en-US" sz="3200" dirty="0"/>
                        <a:t>Swabs</a:t>
                      </a:r>
                    </a:p>
                    <a:p>
                      <a:pPr marL="457200" indent="-457200" algn="l">
                        <a:buFont typeface="Arial" panose="020B0604020202020204" pitchFamily="34" charset="0"/>
                        <a:buChar char="•"/>
                      </a:pPr>
                      <a:r>
                        <a:rPr lang="en-US" sz="3200" dirty="0"/>
                        <a:t>Tapes</a:t>
                      </a:r>
                    </a:p>
                    <a:p>
                      <a:pPr marL="457200" indent="-457200" algn="l">
                        <a:buFont typeface="Arial" panose="020B0604020202020204" pitchFamily="34" charset="0"/>
                        <a:buChar char="•"/>
                      </a:pPr>
                      <a:r>
                        <a:rPr lang="en-US" sz="3200" dirty="0"/>
                        <a:t>Bulk samples</a:t>
                      </a:r>
                    </a:p>
                    <a:p>
                      <a:pPr marL="457200" indent="-457200" algn="l">
                        <a:buFont typeface="Arial" panose="020B0604020202020204" pitchFamily="34" charset="0"/>
                        <a:buChar char="•"/>
                      </a:pPr>
                      <a:r>
                        <a:rPr lang="en-US" sz="3200" dirty="0"/>
                        <a:t>Air sampling</a:t>
                      </a:r>
                    </a:p>
                  </a:txBody>
                  <a:tcPr/>
                </a:tc>
                <a:extLst>
                  <a:ext uri="{0D108BD9-81ED-4DB2-BD59-A6C34878D82A}">
                    <a16:rowId xmlns:a16="http://schemas.microsoft.com/office/drawing/2014/main" val="10001"/>
                  </a:ext>
                </a:extLst>
              </a:tr>
            </a:tbl>
          </a:graphicData>
        </a:graphic>
      </p:graphicFrame>
      <p:pic>
        <p:nvPicPr>
          <p:cNvPr id="7" name="s04-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52125" y="442913"/>
            <a:ext cx="487363" cy="487362"/>
          </a:xfrm>
          <a:prstGeom prst="rect">
            <a:avLst/>
          </a:prstGeom>
        </p:spPr>
      </p:pic>
    </p:spTree>
    <p:extLst>
      <p:ext uri="{BB962C8B-B14F-4D97-AF65-F5344CB8AC3E}">
        <p14:creationId xmlns:p14="http://schemas.microsoft.com/office/powerpoint/2010/main" val="220898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Report moisture intrusion</a:t>
            </a:r>
          </a:p>
          <a:p>
            <a:r>
              <a:rPr lang="en-US" dirty="0"/>
              <a:t>Note water damage</a:t>
            </a:r>
          </a:p>
          <a:p>
            <a:r>
              <a:rPr lang="en-US" dirty="0"/>
              <a:t>Note apparent mold growth</a:t>
            </a:r>
          </a:p>
          <a:p>
            <a:r>
              <a:rPr lang="en-US" dirty="0"/>
              <a:t>Record the presence of musty odors</a:t>
            </a:r>
          </a:p>
          <a:p>
            <a:r>
              <a:rPr lang="en-US" dirty="0"/>
              <a:t>Report conditions conducive to mold growth</a:t>
            </a:r>
          </a:p>
        </p:txBody>
      </p:sp>
      <p:sp>
        <p:nvSpPr>
          <p:cNvPr id="4" name="Slide Number Placeholder 3"/>
          <p:cNvSpPr>
            <a:spLocks noGrp="1"/>
          </p:cNvSpPr>
          <p:nvPr>
            <p:ph type="sldNum" sz="quarter" idx="12"/>
          </p:nvPr>
        </p:nvSpPr>
        <p:spPr/>
        <p:txBody>
          <a:bodyPr/>
          <a:lstStyle/>
          <a:p>
            <a:fld id="{253E4964-1BA9-412A-8539-C7FF411DB7BA}" type="slidenum">
              <a:rPr lang="en-US" smtClean="0"/>
              <a:t>5</a:t>
            </a:fld>
            <a:endParaRPr lang="en-US" dirty="0"/>
          </a:p>
        </p:txBody>
      </p:sp>
      <p:sp>
        <p:nvSpPr>
          <p:cNvPr id="2" name="Title 1"/>
          <p:cNvSpPr>
            <a:spLocks noGrp="1"/>
          </p:cNvSpPr>
          <p:nvPr>
            <p:ph type="title"/>
          </p:nvPr>
        </p:nvSpPr>
        <p:spPr/>
        <p:txBody>
          <a:bodyPr/>
          <a:lstStyle/>
          <a:p>
            <a:r>
              <a:rPr lang="en-US" dirty="0"/>
              <a:t>Purpose of Non-Intrusive Assessments</a:t>
            </a:r>
          </a:p>
        </p:txBody>
      </p:sp>
      <p:pic>
        <p:nvPicPr>
          <p:cNvPr id="6" name="s04-s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10875" y="527050"/>
            <a:ext cx="487363" cy="487363"/>
          </a:xfrm>
          <a:prstGeom prst="rect">
            <a:avLst/>
          </a:prstGeom>
        </p:spPr>
      </p:pic>
    </p:spTree>
    <p:extLst>
      <p:ext uri="{BB962C8B-B14F-4D97-AF65-F5344CB8AC3E}">
        <p14:creationId xmlns:p14="http://schemas.microsoft.com/office/powerpoint/2010/main" val="103164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Blip>
                <a:blip r:embed="rId4"/>
              </a:buBlip>
            </a:pPr>
            <a:r>
              <a:rPr lang="en-US" dirty="0"/>
              <a:t> Visual inspection for signs of moisture</a:t>
            </a:r>
          </a:p>
          <a:p>
            <a:pPr>
              <a:buBlip>
                <a:blip r:embed="rId4"/>
              </a:buBlip>
            </a:pPr>
            <a:r>
              <a:rPr lang="en-US" dirty="0"/>
              <a:t> Taking pictures</a:t>
            </a:r>
          </a:p>
          <a:p>
            <a:pPr>
              <a:buBlip>
                <a:blip r:embed="rId4"/>
              </a:buBlip>
            </a:pPr>
            <a:r>
              <a:rPr lang="en-US" dirty="0"/>
              <a:t> Moisture and temperature readings</a:t>
            </a:r>
          </a:p>
          <a:p>
            <a:pPr>
              <a:buBlip>
                <a:blip r:embed="rId5"/>
              </a:buBlip>
            </a:pPr>
            <a:r>
              <a:rPr lang="en-US" dirty="0"/>
              <a:t> Cutting or drilling into building materials</a:t>
            </a:r>
          </a:p>
          <a:p>
            <a:pPr>
              <a:buBlip>
                <a:blip r:embed="rId5"/>
              </a:buBlip>
            </a:pPr>
            <a:r>
              <a:rPr lang="en-US" dirty="0"/>
              <a:t> Taking samples</a:t>
            </a:r>
          </a:p>
          <a:p>
            <a:endParaRPr lang="en-US" dirty="0"/>
          </a:p>
        </p:txBody>
      </p:sp>
      <p:sp>
        <p:nvSpPr>
          <p:cNvPr id="4" name="Slide Number Placeholder 3"/>
          <p:cNvSpPr>
            <a:spLocks noGrp="1"/>
          </p:cNvSpPr>
          <p:nvPr>
            <p:ph type="sldNum" sz="quarter" idx="12"/>
          </p:nvPr>
        </p:nvSpPr>
        <p:spPr/>
        <p:txBody>
          <a:bodyPr/>
          <a:lstStyle/>
          <a:p>
            <a:fld id="{253E4964-1BA9-412A-8539-C7FF411DB7BA}" type="slidenum">
              <a:rPr lang="en-US" smtClean="0"/>
              <a:t>6</a:t>
            </a:fld>
            <a:endParaRPr lang="en-US" dirty="0"/>
          </a:p>
        </p:txBody>
      </p:sp>
      <p:sp>
        <p:nvSpPr>
          <p:cNvPr id="2" name="Title 1"/>
          <p:cNvSpPr>
            <a:spLocks noGrp="1"/>
          </p:cNvSpPr>
          <p:nvPr>
            <p:ph type="title"/>
          </p:nvPr>
        </p:nvSpPr>
        <p:spPr/>
        <p:txBody>
          <a:bodyPr>
            <a:normAutofit fontScale="90000"/>
          </a:bodyPr>
          <a:lstStyle/>
          <a:p>
            <a:r>
              <a:rPr lang="en-US" dirty="0"/>
              <a:t>What is Involved in a Non-Intrusive Assessment?</a:t>
            </a:r>
          </a:p>
        </p:txBody>
      </p:sp>
      <p:pic>
        <p:nvPicPr>
          <p:cNvPr id="6" name="s04-s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9513" y="325438"/>
            <a:ext cx="487362" cy="487362"/>
          </a:xfrm>
          <a:prstGeom prst="rect">
            <a:avLst/>
          </a:prstGeom>
        </p:spPr>
      </p:pic>
    </p:spTree>
    <p:extLst>
      <p:ext uri="{BB962C8B-B14F-4D97-AF65-F5344CB8AC3E}">
        <p14:creationId xmlns:p14="http://schemas.microsoft.com/office/powerpoint/2010/main" val="33376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3E4964-1BA9-412A-8539-C7FF411DB7BA}" type="slidenum">
              <a:rPr lang="en-US" smtClean="0"/>
              <a:t>7</a:t>
            </a:fld>
            <a:endParaRPr lang="en-US" dirty="0"/>
          </a:p>
        </p:txBody>
      </p:sp>
      <p:sp>
        <p:nvSpPr>
          <p:cNvPr id="2" name="Title 1"/>
          <p:cNvSpPr>
            <a:spLocks noGrp="1"/>
          </p:cNvSpPr>
          <p:nvPr>
            <p:ph type="title"/>
          </p:nvPr>
        </p:nvSpPr>
        <p:spPr/>
        <p:txBody>
          <a:bodyPr/>
          <a:lstStyle/>
          <a:p>
            <a:r>
              <a:rPr lang="en-US" dirty="0"/>
              <a:t>Non-Intrusive Assessment</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9143" b="25088"/>
          <a:stretch/>
        </p:blipFill>
        <p:spPr>
          <a:xfrm>
            <a:off x="18143" y="1524000"/>
            <a:ext cx="12191983" cy="5326744"/>
          </a:xfrm>
          <a:prstGeom prst="rect">
            <a:avLst/>
          </a:prstGeom>
        </p:spPr>
      </p:pic>
      <p:pic>
        <p:nvPicPr>
          <p:cNvPr id="4" name="s04-s0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0525" y="517525"/>
            <a:ext cx="487363" cy="487363"/>
          </a:xfrm>
          <a:prstGeom prst="rect">
            <a:avLst/>
          </a:prstGeom>
        </p:spPr>
      </p:pic>
    </p:spTree>
    <p:extLst>
      <p:ext uri="{BB962C8B-B14F-4D97-AF65-F5344CB8AC3E}">
        <p14:creationId xmlns:p14="http://schemas.microsoft.com/office/powerpoint/2010/main" val="143370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43850" y="1531825"/>
            <a:ext cx="4248150" cy="5326175"/>
          </a:xfrm>
          <a:prstGeom prst="rect">
            <a:avLst/>
          </a:prstGeom>
          <a:solidFill>
            <a:srgbClr val="0079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p:cNvSpPr>
            <a:spLocks noGrp="1"/>
          </p:cNvSpPr>
          <p:nvPr>
            <p:ph idx="1"/>
          </p:nvPr>
        </p:nvSpPr>
        <p:spPr>
          <a:xfrm>
            <a:off x="8258174" y="1825625"/>
            <a:ext cx="3438526" cy="4351338"/>
          </a:xfrm>
        </p:spPr>
        <p:txBody>
          <a:bodyPr>
            <a:normAutofit fontScale="92500" lnSpcReduction="10000"/>
          </a:bodyPr>
          <a:lstStyle/>
          <a:p>
            <a:r>
              <a:rPr lang="en-US" dirty="0">
                <a:solidFill>
                  <a:schemeClr val="bg1"/>
                </a:solidFill>
              </a:rPr>
              <a:t>The moisture meter being used in this photo determines the water content of the surface and interior of the wall. High moisture favors mold growth. </a:t>
            </a:r>
          </a:p>
        </p:txBody>
      </p:sp>
      <p:sp>
        <p:nvSpPr>
          <p:cNvPr id="3" name="Slide Number Placeholder 2"/>
          <p:cNvSpPr>
            <a:spLocks noGrp="1"/>
          </p:cNvSpPr>
          <p:nvPr>
            <p:ph type="sldNum" sz="quarter" idx="12"/>
          </p:nvPr>
        </p:nvSpPr>
        <p:spPr/>
        <p:txBody>
          <a:bodyPr/>
          <a:lstStyle/>
          <a:p>
            <a:fld id="{253E4964-1BA9-412A-8539-C7FF411DB7BA}" type="slidenum">
              <a:rPr lang="en-US" smtClean="0"/>
              <a:t>8</a:t>
            </a:fld>
            <a:endParaRPr lang="en-US" dirty="0"/>
          </a:p>
        </p:txBody>
      </p:sp>
      <p:sp>
        <p:nvSpPr>
          <p:cNvPr id="2" name="Title 1"/>
          <p:cNvSpPr>
            <a:spLocks noGrp="1"/>
          </p:cNvSpPr>
          <p:nvPr>
            <p:ph type="title"/>
          </p:nvPr>
        </p:nvSpPr>
        <p:spPr/>
        <p:txBody>
          <a:bodyPr>
            <a:normAutofit/>
          </a:bodyPr>
          <a:lstStyle/>
          <a:p>
            <a:r>
              <a:rPr lang="en-US" sz="3600" dirty="0"/>
              <a:t>Moisture Testing of Building Materials</a:t>
            </a:r>
          </a:p>
        </p:txBody>
      </p:sp>
      <p:pic>
        <p:nvPicPr>
          <p:cNvPr id="6" name="Picture 5"/>
          <p:cNvPicPr>
            <a:picLocks noChangeAspect="1"/>
          </p:cNvPicPr>
          <p:nvPr/>
        </p:nvPicPr>
        <p:blipFill rotWithShape="1">
          <a:blip r:embed="rId5"/>
          <a:srcRect b="4046"/>
          <a:stretch/>
        </p:blipFill>
        <p:spPr>
          <a:xfrm>
            <a:off x="0" y="1531826"/>
            <a:ext cx="7943850" cy="5335700"/>
          </a:xfrm>
          <a:prstGeom prst="rect">
            <a:avLst/>
          </a:prstGeom>
        </p:spPr>
      </p:pic>
      <p:pic>
        <p:nvPicPr>
          <p:cNvPr id="8" name="s04-s0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601663"/>
            <a:ext cx="487363" cy="487362"/>
          </a:xfrm>
          <a:prstGeom prst="rect">
            <a:avLst/>
          </a:prstGeom>
        </p:spPr>
      </p:pic>
    </p:spTree>
    <p:extLst>
      <p:ext uri="{BB962C8B-B14F-4D97-AF65-F5344CB8AC3E}">
        <p14:creationId xmlns:p14="http://schemas.microsoft.com/office/powerpoint/2010/main" val="37678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5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3E4964-1BA9-412A-8539-C7FF411DB7BA}" type="slidenum">
              <a:rPr lang="en-US" smtClean="0"/>
              <a:t>9</a:t>
            </a:fld>
            <a:endParaRPr lang="en-US" dirty="0"/>
          </a:p>
        </p:txBody>
      </p:sp>
      <p:sp>
        <p:nvSpPr>
          <p:cNvPr id="2" name="Title 1"/>
          <p:cNvSpPr>
            <a:spLocks noGrp="1"/>
          </p:cNvSpPr>
          <p:nvPr>
            <p:ph type="title"/>
          </p:nvPr>
        </p:nvSpPr>
        <p:spPr/>
        <p:txBody>
          <a:bodyPr/>
          <a:lstStyle/>
          <a:p>
            <a:r>
              <a:rPr lang="en-US" dirty="0"/>
              <a:t>Intrusive Assessment</a:t>
            </a:r>
          </a:p>
        </p:txBody>
      </p:sp>
      <p:pic>
        <p:nvPicPr>
          <p:cNvPr id="4" name="Picture 3"/>
          <p:cNvPicPr>
            <a:picLocks noChangeAspect="1"/>
          </p:cNvPicPr>
          <p:nvPr/>
        </p:nvPicPr>
        <p:blipFill rotWithShape="1">
          <a:blip r:embed="rId5"/>
          <a:srcRect r="235" b="24056"/>
          <a:stretch/>
        </p:blipFill>
        <p:spPr>
          <a:xfrm>
            <a:off x="-1" y="1536086"/>
            <a:ext cx="5239265" cy="5317796"/>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896" t="1568" r="10313" b="1171"/>
          <a:stretch/>
        </p:blipFill>
        <p:spPr>
          <a:xfrm>
            <a:off x="5173361" y="1526911"/>
            <a:ext cx="7026878" cy="5331089"/>
          </a:xfrm>
          <a:prstGeom prst="rect">
            <a:avLst/>
          </a:prstGeom>
        </p:spPr>
      </p:pic>
      <p:pic>
        <p:nvPicPr>
          <p:cNvPr id="7" name="s04-s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18813" y="476250"/>
            <a:ext cx="487362" cy="487363"/>
          </a:xfrm>
          <a:prstGeom prst="rect">
            <a:avLst/>
          </a:prstGeom>
        </p:spPr>
      </p:pic>
    </p:spTree>
    <p:extLst>
      <p:ext uri="{BB962C8B-B14F-4D97-AF65-F5344CB8AC3E}">
        <p14:creationId xmlns:p14="http://schemas.microsoft.com/office/powerpoint/2010/main" val="320684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1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8ACDDCAE5F634F93EE8D15D4BEDA51" ma:contentTypeVersion="11" ma:contentTypeDescription="Create a new document." ma:contentTypeScope="" ma:versionID="5857a87992e56f9e8a51c7a42a941934">
  <xsd:schema xmlns:xsd="http://www.w3.org/2001/XMLSchema" xmlns:xs="http://www.w3.org/2001/XMLSchema" xmlns:p="http://schemas.microsoft.com/office/2006/metadata/properties" xmlns:ns2="b2d1cbd3-3bd0-4f3d-9f01-4fa542eb2c78" xmlns:ns3="35275609-f688-4bce-a538-d692ffaa6399" targetNamespace="http://schemas.microsoft.com/office/2006/metadata/properties" ma:root="true" ma:fieldsID="e979c4447b107543ca313272ebe8821b" ns2:_="" ns3:_="">
    <xsd:import namespace="b2d1cbd3-3bd0-4f3d-9f01-4fa542eb2c78"/>
    <xsd:import namespace="35275609-f688-4bce-a538-d692ffaa639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d1cbd3-3bd0-4f3d-9f01-4fa542eb2c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275609-f688-4bce-a538-d692ffaa639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35DBA4-9135-47A2-937D-CCBC24B20D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d1cbd3-3bd0-4f3d-9f01-4fa542eb2c78"/>
    <ds:schemaRef ds:uri="35275609-f688-4bce-a538-d692ffaa63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C91C73-88A0-4E21-BDB8-A9F2447ABC75}">
  <ds:schemaRefs>
    <ds:schemaRef ds:uri="http://schemas.microsoft.com/sharepoint/v3/contenttype/forms"/>
  </ds:schemaRefs>
</ds:datastoreItem>
</file>

<file path=customXml/itemProps3.xml><?xml version="1.0" encoding="utf-8"?>
<ds:datastoreItem xmlns:ds="http://schemas.openxmlformats.org/officeDocument/2006/customXml" ds:itemID="{62B6A146-5FB6-45F4-AC28-46E9026C32B0}">
  <ds:schemaRefs>
    <ds:schemaRef ds:uri="http://www.w3.org/XML/1998/namespace"/>
    <ds:schemaRef ds:uri="http://purl.org/dc/dcmitype/"/>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35275609-f688-4bce-a538-d692ffaa6399"/>
    <ds:schemaRef ds:uri="b2d1cbd3-3bd0-4f3d-9f01-4fa542eb2c7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810</TotalTime>
  <Words>779</Words>
  <Application>Microsoft Office PowerPoint</Application>
  <PresentationFormat>Widescreen</PresentationFormat>
  <Paragraphs>92</Paragraphs>
  <Slides>17</Slides>
  <Notes>4</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Topic 4 Objectives</vt:lpstr>
      <vt:lpstr>Types of Assessment</vt:lpstr>
      <vt:lpstr>Purpose of Non-Intrusive Assessments</vt:lpstr>
      <vt:lpstr>What is Involved in a Non-Intrusive Assessment?</vt:lpstr>
      <vt:lpstr>Non-Intrusive Assessment</vt:lpstr>
      <vt:lpstr>Moisture Testing of Building Materials</vt:lpstr>
      <vt:lpstr>Intrusive Assessment</vt:lpstr>
      <vt:lpstr>Use Your Senses</vt:lpstr>
      <vt:lpstr>What to Look for Outside the Unit</vt:lpstr>
      <vt:lpstr>Deferred Maintenance on a Roof</vt:lpstr>
      <vt:lpstr>What to Look for Inside the Unit</vt:lpstr>
      <vt:lpstr>What to Look for Inside the Unit (continued)</vt:lpstr>
      <vt:lpstr>When to Bring in a Third Party</vt:lpstr>
      <vt:lpstr>Topic 4 Key Takeaways</vt:lpstr>
      <vt:lpstr>Thank you for your participation.   Please continue to  Topic 5: Remediation</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4: Types of Assessment – PHA Training: Detecting and Addressing Hazards from Mold</dc:title>
  <dc:creator>HUD</dc:creator>
  <cp:lastModifiedBy>Kristine Do</cp:lastModifiedBy>
  <cp:revision>71</cp:revision>
  <dcterms:created xsi:type="dcterms:W3CDTF">2019-07-23T19:19:28Z</dcterms:created>
  <dcterms:modified xsi:type="dcterms:W3CDTF">2021-01-13T18:27:21Z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0x0101009E8ACDDCAE5F634F93EE8D15D4BEDA51</vt:lpwstr>
  </property>
</Properties>
</file>