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8" r:id="rId5"/>
    <p:sldMasterId id="2147483667" r:id="rId6"/>
  </p:sldMasterIdLst>
  <p:notesMasterIdLst>
    <p:notesMasterId r:id="rId56"/>
  </p:notesMasterIdLst>
  <p:sldIdLst>
    <p:sldId id="256" r:id="rId7"/>
    <p:sldId id="349" r:id="rId8"/>
    <p:sldId id="303" r:id="rId9"/>
    <p:sldId id="328" r:id="rId10"/>
    <p:sldId id="392" r:id="rId11"/>
    <p:sldId id="462" r:id="rId12"/>
    <p:sldId id="393" r:id="rId13"/>
    <p:sldId id="395" r:id="rId14"/>
    <p:sldId id="394" r:id="rId15"/>
    <p:sldId id="465" r:id="rId16"/>
    <p:sldId id="325" r:id="rId17"/>
    <p:sldId id="396" r:id="rId18"/>
    <p:sldId id="408" r:id="rId19"/>
    <p:sldId id="459" r:id="rId20"/>
    <p:sldId id="443" r:id="rId21"/>
    <p:sldId id="409" r:id="rId22"/>
    <p:sldId id="460" r:id="rId23"/>
    <p:sldId id="411" r:id="rId24"/>
    <p:sldId id="412" r:id="rId25"/>
    <p:sldId id="398" r:id="rId26"/>
    <p:sldId id="413" r:id="rId27"/>
    <p:sldId id="421" r:id="rId28"/>
    <p:sldId id="420" r:id="rId29"/>
    <p:sldId id="419" r:id="rId30"/>
    <p:sldId id="418" r:id="rId31"/>
    <p:sldId id="402" r:id="rId32"/>
    <p:sldId id="456" r:id="rId33"/>
    <p:sldId id="414" r:id="rId34"/>
    <p:sldId id="399" r:id="rId35"/>
    <p:sldId id="466" r:id="rId36"/>
    <p:sldId id="467" r:id="rId37"/>
    <p:sldId id="463" r:id="rId38"/>
    <p:sldId id="445" r:id="rId39"/>
    <p:sldId id="446" r:id="rId40"/>
    <p:sldId id="400" r:id="rId41"/>
    <p:sldId id="427" r:id="rId42"/>
    <p:sldId id="452" r:id="rId43"/>
    <p:sldId id="401" r:id="rId44"/>
    <p:sldId id="453" r:id="rId45"/>
    <p:sldId id="326" r:id="rId46"/>
    <p:sldId id="464" r:id="rId47"/>
    <p:sldId id="403" r:id="rId48"/>
    <p:sldId id="457" r:id="rId49"/>
    <p:sldId id="404" r:id="rId50"/>
    <p:sldId id="405" r:id="rId51"/>
    <p:sldId id="365" r:id="rId52"/>
    <p:sldId id="458" r:id="rId53"/>
    <p:sldId id="406" r:id="rId54"/>
    <p:sldId id="36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00823B"/>
    <a:srgbClr val="B95809"/>
    <a:srgbClr val="00853C"/>
    <a:srgbClr val="00A249"/>
    <a:srgbClr val="EB0000"/>
    <a:srgbClr val="B95757"/>
    <a:srgbClr val="0F6FC6"/>
    <a:srgbClr val="F3750D"/>
    <a:srgbClr val="F4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013AC-3541-46EB-B552-7097D0C80343}" v="5" dt="2021-12-02T16:55:03.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736" autoAdjust="0"/>
  </p:normalViewPr>
  <p:slideViewPr>
    <p:cSldViewPr snapToGrid="0">
      <p:cViewPr varScale="1">
        <p:scale>
          <a:sx n="89" d="100"/>
          <a:sy n="89" d="100"/>
        </p:scale>
        <p:origin x="360"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64A38-D580-481D-B8B2-C842F8B7D0C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BC5E9D4-5FDA-46DC-8A0A-185E975B9D51}">
      <dgm:prSet custT="1"/>
      <dgm:spPr/>
      <dgm:t>
        <a:bodyPr/>
        <a:lstStyle/>
        <a:p>
          <a:r>
            <a:rPr lang="vi-VN" sz="2800" b="0"/>
            <a:t>Chuẩn bị sẵn sàng và </a:t>
          </a:r>
          <a:r>
            <a:rPr lang="vi-VN" sz="2800" b="1"/>
            <a:t>lập một kế hoạch </a:t>
          </a:r>
          <a:r>
            <a:rPr lang="vi-VN" sz="2800" b="0"/>
            <a:t>là điều quan trọng để:</a:t>
          </a:r>
        </a:p>
      </dgm:t>
    </dgm:pt>
    <dgm:pt modelId="{1A525B30-89C1-4830-9EBD-407777F5BE4F}" type="parTrans" cxnId="{BE16311B-98EA-48E4-AA0F-404617F2756A}">
      <dgm:prSet/>
      <dgm:spPr/>
      <dgm:t>
        <a:bodyPr/>
        <a:lstStyle/>
        <a:p>
          <a:endParaRPr lang="en-US"/>
        </a:p>
      </dgm:t>
    </dgm:pt>
    <dgm:pt modelId="{A627ECDF-C690-42E4-8BB7-C60B6B8683D4}" type="sibTrans" cxnId="{BE16311B-98EA-48E4-AA0F-404617F2756A}">
      <dgm:prSet/>
      <dgm:spPr/>
      <dgm:t>
        <a:bodyPr/>
        <a:lstStyle/>
        <a:p>
          <a:endParaRPr lang="en-US"/>
        </a:p>
      </dgm:t>
    </dgm:pt>
    <dgm:pt modelId="{71743397-0A01-4E11-9A7C-17822D00C430}">
      <dgm:prSet custT="1"/>
      <dgm:spPr/>
      <dgm:t>
        <a:bodyPr/>
        <a:lstStyle/>
        <a:p>
          <a:r>
            <a:rPr lang="vi-VN" sz="2400"/>
            <a:t>Giữ cho quý vị và </a:t>
          </a:r>
          <a:r>
            <a:rPr lang="vi-VN" sz="2400" b="1"/>
            <a:t>gia đình được an toàn</a:t>
          </a:r>
          <a:r>
            <a:rPr lang="vi-VN" sz="2400"/>
            <a:t>, bao gồm cả </a:t>
          </a:r>
          <a:r>
            <a:rPr lang="vi-VN" sz="2400" b="1"/>
            <a:t>vật nuôi</a:t>
          </a:r>
          <a:r>
            <a:rPr lang="vi-VN" sz="2400"/>
            <a:t> </a:t>
          </a:r>
        </a:p>
      </dgm:t>
    </dgm:pt>
    <dgm:pt modelId="{A95E683F-A5D3-462B-9F44-FD47EBB595CE}" type="parTrans" cxnId="{717214F0-ABC5-4FC0-A62D-4D6699F57193}">
      <dgm:prSet/>
      <dgm:spPr/>
      <dgm:t>
        <a:bodyPr/>
        <a:lstStyle/>
        <a:p>
          <a:endParaRPr lang="en-US"/>
        </a:p>
      </dgm:t>
    </dgm:pt>
    <dgm:pt modelId="{82C46B3F-74F1-4039-AFCC-5EA4F182CD7A}" type="sibTrans" cxnId="{717214F0-ABC5-4FC0-A62D-4D6699F57193}">
      <dgm:prSet/>
      <dgm:spPr/>
      <dgm:t>
        <a:bodyPr/>
        <a:lstStyle/>
        <a:p>
          <a:endParaRPr lang="en-US"/>
        </a:p>
      </dgm:t>
    </dgm:pt>
    <dgm:pt modelId="{07433D47-4131-4FB0-B3F0-4B66F025EAEF}">
      <dgm:prSet custT="1"/>
      <dgm:spPr/>
      <dgm:t>
        <a:bodyPr/>
        <a:lstStyle/>
        <a:p>
          <a:r>
            <a:rPr lang="vi-VN" sz="2400" b="1"/>
            <a:t>Liên lạc</a:t>
          </a:r>
          <a:r>
            <a:rPr lang="vi-VN" sz="2400"/>
            <a:t> một cách hiệu quả với </a:t>
          </a:r>
          <a:r>
            <a:rPr lang="vi-VN" sz="2400" b="1"/>
            <a:t>gia đình</a:t>
          </a:r>
          <a:r>
            <a:rPr lang="vi-VN" sz="2400"/>
            <a:t> quý vị và </a:t>
          </a:r>
          <a:r>
            <a:rPr lang="vi-VN" sz="2400" b="1"/>
            <a:t>các nhân viên ứng phó khẩn cấp</a:t>
          </a:r>
        </a:p>
      </dgm:t>
    </dgm:pt>
    <dgm:pt modelId="{CD0107D9-44B7-4B25-B5E2-BDB85BF3EFD3}" type="parTrans" cxnId="{154FEE6A-3776-4620-8E74-4704B06A64BB}">
      <dgm:prSet/>
      <dgm:spPr/>
      <dgm:t>
        <a:bodyPr/>
        <a:lstStyle/>
        <a:p>
          <a:endParaRPr lang="en-US"/>
        </a:p>
      </dgm:t>
    </dgm:pt>
    <dgm:pt modelId="{B99DF7E1-F3E4-49F2-9FAC-CA2FA84BDDA2}" type="sibTrans" cxnId="{154FEE6A-3776-4620-8E74-4704B06A64BB}">
      <dgm:prSet/>
      <dgm:spPr/>
      <dgm:t>
        <a:bodyPr/>
        <a:lstStyle/>
        <a:p>
          <a:endParaRPr lang="en-US"/>
        </a:p>
      </dgm:t>
    </dgm:pt>
    <dgm:pt modelId="{593896C1-5D70-46B4-9A58-E56FB72B8CDA}">
      <dgm:prSet custT="1"/>
      <dgm:spPr/>
      <dgm:t>
        <a:bodyPr/>
        <a:lstStyle/>
        <a:p>
          <a:r>
            <a:rPr lang="vi-VN" sz="2400"/>
            <a:t>Duy trì cuộc sống của quý vị và gia đình </a:t>
          </a:r>
          <a:r>
            <a:rPr lang="vi-VN" sz="2400" b="1"/>
            <a:t>ngay sau thảm họa</a:t>
          </a:r>
        </a:p>
      </dgm:t>
    </dgm:pt>
    <dgm:pt modelId="{FE663E6A-3713-4B1D-B205-81EF8FA17B62}" type="parTrans" cxnId="{D1355687-294B-4041-9067-1E271A984646}">
      <dgm:prSet/>
      <dgm:spPr/>
      <dgm:t>
        <a:bodyPr/>
        <a:lstStyle/>
        <a:p>
          <a:endParaRPr lang="en-US"/>
        </a:p>
      </dgm:t>
    </dgm:pt>
    <dgm:pt modelId="{4CCC5325-1773-4BA2-AE45-577EC86A71C7}" type="sibTrans" cxnId="{D1355687-294B-4041-9067-1E271A984646}">
      <dgm:prSet/>
      <dgm:spPr/>
      <dgm:t>
        <a:bodyPr/>
        <a:lstStyle/>
        <a:p>
          <a:endParaRPr lang="en-US"/>
        </a:p>
      </dgm:t>
    </dgm:pt>
    <dgm:pt modelId="{8B7470EC-76C5-449C-B132-8A6EE74B115F}">
      <dgm:prSet custT="1"/>
      <dgm:spPr/>
      <dgm:t>
        <a:bodyPr/>
        <a:lstStyle/>
        <a:p>
          <a:r>
            <a:rPr lang="vi-VN" sz="2400"/>
            <a:t>Có được các nguồn trợ giúp cần thiết để hỗ trợ </a:t>
          </a:r>
          <a:r>
            <a:rPr lang="vi-VN" sz="2400" b="1"/>
            <a:t>quá trình phục hồi lâu dài</a:t>
          </a:r>
        </a:p>
      </dgm:t>
    </dgm:pt>
    <dgm:pt modelId="{9C017B78-5A1D-4597-8248-EDFBCACA42E3}" type="parTrans" cxnId="{A66303FB-D00C-4740-8A96-0B61CA674904}">
      <dgm:prSet/>
      <dgm:spPr/>
      <dgm:t>
        <a:bodyPr/>
        <a:lstStyle/>
        <a:p>
          <a:endParaRPr lang="en-US"/>
        </a:p>
      </dgm:t>
    </dgm:pt>
    <dgm:pt modelId="{36A3F5B3-3552-4860-9E6F-67992E938579}" type="sibTrans" cxnId="{A66303FB-D00C-4740-8A96-0B61CA674904}">
      <dgm:prSet/>
      <dgm:spPr/>
      <dgm:t>
        <a:bodyPr/>
        <a:lstStyle/>
        <a:p>
          <a:endParaRPr lang="en-US"/>
        </a:p>
      </dgm:t>
    </dgm:pt>
    <dgm:pt modelId="{5DC50941-21EF-4740-9131-DB5A89838A8E}" type="pres">
      <dgm:prSet presAssocID="{33C64A38-D580-481D-B8B2-C842F8B7D0CF}" presName="diagram" presStyleCnt="0">
        <dgm:presLayoutVars>
          <dgm:chMax val="1"/>
          <dgm:dir/>
          <dgm:animLvl val="ctr"/>
          <dgm:resizeHandles val="exact"/>
        </dgm:presLayoutVars>
      </dgm:prSet>
      <dgm:spPr/>
    </dgm:pt>
    <dgm:pt modelId="{BE753238-F7C3-43B8-8934-54C639ACEDCC}" type="pres">
      <dgm:prSet presAssocID="{33C64A38-D580-481D-B8B2-C842F8B7D0CF}" presName="matrix" presStyleCnt="0"/>
      <dgm:spPr/>
    </dgm:pt>
    <dgm:pt modelId="{933FC451-F69A-483B-89C3-73475460507F}" type="pres">
      <dgm:prSet presAssocID="{33C64A38-D580-481D-B8B2-C842F8B7D0CF}" presName="tile1" presStyleLbl="node1" presStyleIdx="0" presStyleCnt="4"/>
      <dgm:spPr/>
    </dgm:pt>
    <dgm:pt modelId="{BD6752CB-60D3-47B4-BC41-AEA37B8E1B8F}" type="pres">
      <dgm:prSet presAssocID="{33C64A38-D580-481D-B8B2-C842F8B7D0CF}" presName="tile1text" presStyleLbl="node1" presStyleIdx="0" presStyleCnt="4">
        <dgm:presLayoutVars>
          <dgm:chMax val="0"/>
          <dgm:chPref val="0"/>
          <dgm:bulletEnabled val="1"/>
        </dgm:presLayoutVars>
      </dgm:prSet>
      <dgm:spPr/>
    </dgm:pt>
    <dgm:pt modelId="{262F7FCA-3CA9-4E39-A83C-C454F537E8F5}" type="pres">
      <dgm:prSet presAssocID="{33C64A38-D580-481D-B8B2-C842F8B7D0CF}" presName="tile2" presStyleLbl="node1" presStyleIdx="1" presStyleCnt="4"/>
      <dgm:spPr/>
    </dgm:pt>
    <dgm:pt modelId="{F40F61B6-7818-47CA-B100-CEAAE9B16423}" type="pres">
      <dgm:prSet presAssocID="{33C64A38-D580-481D-B8B2-C842F8B7D0CF}" presName="tile2text" presStyleLbl="node1" presStyleIdx="1" presStyleCnt="4">
        <dgm:presLayoutVars>
          <dgm:chMax val="0"/>
          <dgm:chPref val="0"/>
          <dgm:bulletEnabled val="1"/>
        </dgm:presLayoutVars>
      </dgm:prSet>
      <dgm:spPr/>
    </dgm:pt>
    <dgm:pt modelId="{3CF6AE3C-5211-403E-A8EF-E16DF7F951F0}" type="pres">
      <dgm:prSet presAssocID="{33C64A38-D580-481D-B8B2-C842F8B7D0CF}" presName="tile3" presStyleLbl="node1" presStyleIdx="2" presStyleCnt="4"/>
      <dgm:spPr/>
    </dgm:pt>
    <dgm:pt modelId="{672547E0-8412-4939-95A9-3D9AD907C020}" type="pres">
      <dgm:prSet presAssocID="{33C64A38-D580-481D-B8B2-C842F8B7D0CF}" presName="tile3text" presStyleLbl="node1" presStyleIdx="2" presStyleCnt="4">
        <dgm:presLayoutVars>
          <dgm:chMax val="0"/>
          <dgm:chPref val="0"/>
          <dgm:bulletEnabled val="1"/>
        </dgm:presLayoutVars>
      </dgm:prSet>
      <dgm:spPr/>
    </dgm:pt>
    <dgm:pt modelId="{E1E449E1-C7B6-478A-A5FA-CA77FC5C2460}" type="pres">
      <dgm:prSet presAssocID="{33C64A38-D580-481D-B8B2-C842F8B7D0CF}" presName="tile4" presStyleLbl="node1" presStyleIdx="3" presStyleCnt="4"/>
      <dgm:spPr/>
    </dgm:pt>
    <dgm:pt modelId="{B8DB7393-07DA-4297-9683-169351857791}" type="pres">
      <dgm:prSet presAssocID="{33C64A38-D580-481D-B8B2-C842F8B7D0CF}" presName="tile4text" presStyleLbl="node1" presStyleIdx="3" presStyleCnt="4">
        <dgm:presLayoutVars>
          <dgm:chMax val="0"/>
          <dgm:chPref val="0"/>
          <dgm:bulletEnabled val="1"/>
        </dgm:presLayoutVars>
      </dgm:prSet>
      <dgm:spPr/>
    </dgm:pt>
    <dgm:pt modelId="{8F66B109-3E2F-4301-AEE1-A266B92EF329}" type="pres">
      <dgm:prSet presAssocID="{33C64A38-D580-481D-B8B2-C842F8B7D0CF}" presName="centerTile" presStyleLbl="fgShp" presStyleIdx="0" presStyleCnt="1" custScaleX="129745" custScaleY="133308">
        <dgm:presLayoutVars>
          <dgm:chMax val="0"/>
          <dgm:chPref val="0"/>
        </dgm:presLayoutVars>
      </dgm:prSet>
      <dgm:spPr/>
    </dgm:pt>
  </dgm:ptLst>
  <dgm:cxnLst>
    <dgm:cxn modelId="{FB73010D-CBBB-46A9-AA7F-6504A6DBC745}" type="presOf" srcId="{71743397-0A01-4E11-9A7C-17822D00C430}" destId="{933FC451-F69A-483B-89C3-73475460507F}" srcOrd="0" destOrd="0" presId="urn:microsoft.com/office/officeart/2005/8/layout/matrix1"/>
    <dgm:cxn modelId="{BE16311B-98EA-48E4-AA0F-404617F2756A}" srcId="{33C64A38-D580-481D-B8B2-C842F8B7D0CF}" destId="{BBC5E9D4-5FDA-46DC-8A0A-185E975B9D51}" srcOrd="0" destOrd="0" parTransId="{1A525B30-89C1-4830-9EBD-407777F5BE4F}" sibTransId="{A627ECDF-C690-42E4-8BB7-C60B6B8683D4}"/>
    <dgm:cxn modelId="{725DD237-55A5-46A6-BC31-D974901AFD00}" type="presOf" srcId="{07433D47-4131-4FB0-B3F0-4B66F025EAEF}" destId="{262F7FCA-3CA9-4E39-A83C-C454F537E8F5}" srcOrd="0" destOrd="0" presId="urn:microsoft.com/office/officeart/2005/8/layout/matrix1"/>
    <dgm:cxn modelId="{66BAF137-2765-4849-A840-EB8BC928988A}" type="presOf" srcId="{593896C1-5D70-46B4-9A58-E56FB72B8CDA}" destId="{3CF6AE3C-5211-403E-A8EF-E16DF7F951F0}" srcOrd="0" destOrd="0" presId="urn:microsoft.com/office/officeart/2005/8/layout/matrix1"/>
    <dgm:cxn modelId="{154FEE6A-3776-4620-8E74-4704B06A64BB}" srcId="{BBC5E9D4-5FDA-46DC-8A0A-185E975B9D51}" destId="{07433D47-4131-4FB0-B3F0-4B66F025EAEF}" srcOrd="1" destOrd="0" parTransId="{CD0107D9-44B7-4B25-B5E2-BDB85BF3EFD3}" sibTransId="{B99DF7E1-F3E4-49F2-9FAC-CA2FA84BDDA2}"/>
    <dgm:cxn modelId="{0A72396B-2E24-48B4-B8EF-056FB32219A6}" type="presOf" srcId="{33C64A38-D580-481D-B8B2-C842F8B7D0CF}" destId="{5DC50941-21EF-4740-9131-DB5A89838A8E}" srcOrd="0" destOrd="0" presId="urn:microsoft.com/office/officeart/2005/8/layout/matrix1"/>
    <dgm:cxn modelId="{4F050B56-8331-44AF-AA53-9B81AF2133AE}" type="presOf" srcId="{BBC5E9D4-5FDA-46DC-8A0A-185E975B9D51}" destId="{8F66B109-3E2F-4301-AEE1-A266B92EF329}" srcOrd="0" destOrd="0" presId="urn:microsoft.com/office/officeart/2005/8/layout/matrix1"/>
    <dgm:cxn modelId="{D1355687-294B-4041-9067-1E271A984646}" srcId="{BBC5E9D4-5FDA-46DC-8A0A-185E975B9D51}" destId="{593896C1-5D70-46B4-9A58-E56FB72B8CDA}" srcOrd="2" destOrd="0" parTransId="{FE663E6A-3713-4B1D-B205-81EF8FA17B62}" sibTransId="{4CCC5325-1773-4BA2-AE45-577EC86A71C7}"/>
    <dgm:cxn modelId="{06901C9B-E6BD-4841-8A1F-3A5734724D93}" type="presOf" srcId="{593896C1-5D70-46B4-9A58-E56FB72B8CDA}" destId="{672547E0-8412-4939-95A9-3D9AD907C020}" srcOrd="1" destOrd="0" presId="urn:microsoft.com/office/officeart/2005/8/layout/matrix1"/>
    <dgm:cxn modelId="{BA3917A7-926A-480F-B9CD-9912F242DA41}" type="presOf" srcId="{07433D47-4131-4FB0-B3F0-4B66F025EAEF}" destId="{F40F61B6-7818-47CA-B100-CEAAE9B16423}" srcOrd="1" destOrd="0" presId="urn:microsoft.com/office/officeart/2005/8/layout/matrix1"/>
    <dgm:cxn modelId="{D29525EF-63DD-4300-B330-7EE8A942DCFB}" type="presOf" srcId="{8B7470EC-76C5-449C-B132-8A6EE74B115F}" destId="{B8DB7393-07DA-4297-9683-169351857791}" srcOrd="1" destOrd="0" presId="urn:microsoft.com/office/officeart/2005/8/layout/matrix1"/>
    <dgm:cxn modelId="{717214F0-ABC5-4FC0-A62D-4D6699F57193}" srcId="{BBC5E9D4-5FDA-46DC-8A0A-185E975B9D51}" destId="{71743397-0A01-4E11-9A7C-17822D00C430}" srcOrd="0" destOrd="0" parTransId="{A95E683F-A5D3-462B-9F44-FD47EBB595CE}" sibTransId="{82C46B3F-74F1-4039-AFCC-5EA4F182CD7A}"/>
    <dgm:cxn modelId="{A7A2D3F1-FFEB-49EB-A026-72DDFAFFFF0C}" type="presOf" srcId="{8B7470EC-76C5-449C-B132-8A6EE74B115F}" destId="{E1E449E1-C7B6-478A-A5FA-CA77FC5C2460}" srcOrd="0" destOrd="0" presId="urn:microsoft.com/office/officeart/2005/8/layout/matrix1"/>
    <dgm:cxn modelId="{C4708DFA-DD28-4F9C-8202-0ED9DD33E027}" type="presOf" srcId="{71743397-0A01-4E11-9A7C-17822D00C430}" destId="{BD6752CB-60D3-47B4-BC41-AEA37B8E1B8F}" srcOrd="1" destOrd="0" presId="urn:microsoft.com/office/officeart/2005/8/layout/matrix1"/>
    <dgm:cxn modelId="{A66303FB-D00C-4740-8A96-0B61CA674904}" srcId="{BBC5E9D4-5FDA-46DC-8A0A-185E975B9D51}" destId="{8B7470EC-76C5-449C-B132-8A6EE74B115F}" srcOrd="3" destOrd="0" parTransId="{9C017B78-5A1D-4597-8248-EDFBCACA42E3}" sibTransId="{36A3F5B3-3552-4860-9E6F-67992E938579}"/>
    <dgm:cxn modelId="{89EE7C8B-6413-4295-A5AB-23EC07C3F70C}" type="presParOf" srcId="{5DC50941-21EF-4740-9131-DB5A89838A8E}" destId="{BE753238-F7C3-43B8-8934-54C639ACEDCC}" srcOrd="0" destOrd="0" presId="urn:microsoft.com/office/officeart/2005/8/layout/matrix1"/>
    <dgm:cxn modelId="{E4DD2146-DC2D-4328-82DD-05AA47E276E5}" type="presParOf" srcId="{BE753238-F7C3-43B8-8934-54C639ACEDCC}" destId="{933FC451-F69A-483B-89C3-73475460507F}" srcOrd="0" destOrd="0" presId="urn:microsoft.com/office/officeart/2005/8/layout/matrix1"/>
    <dgm:cxn modelId="{6CED3F18-C0B4-4C48-B9DF-154812F96099}" type="presParOf" srcId="{BE753238-F7C3-43B8-8934-54C639ACEDCC}" destId="{BD6752CB-60D3-47B4-BC41-AEA37B8E1B8F}" srcOrd="1" destOrd="0" presId="urn:microsoft.com/office/officeart/2005/8/layout/matrix1"/>
    <dgm:cxn modelId="{1C98DD95-24B5-4C0F-AB5E-1683DAB6EEB7}" type="presParOf" srcId="{BE753238-F7C3-43B8-8934-54C639ACEDCC}" destId="{262F7FCA-3CA9-4E39-A83C-C454F537E8F5}" srcOrd="2" destOrd="0" presId="urn:microsoft.com/office/officeart/2005/8/layout/matrix1"/>
    <dgm:cxn modelId="{2B99118A-C708-42E0-9767-4C8072A30C2E}" type="presParOf" srcId="{BE753238-F7C3-43B8-8934-54C639ACEDCC}" destId="{F40F61B6-7818-47CA-B100-CEAAE9B16423}" srcOrd="3" destOrd="0" presId="urn:microsoft.com/office/officeart/2005/8/layout/matrix1"/>
    <dgm:cxn modelId="{638FFA24-9904-47F3-8829-467184A615EB}" type="presParOf" srcId="{BE753238-F7C3-43B8-8934-54C639ACEDCC}" destId="{3CF6AE3C-5211-403E-A8EF-E16DF7F951F0}" srcOrd="4" destOrd="0" presId="urn:microsoft.com/office/officeart/2005/8/layout/matrix1"/>
    <dgm:cxn modelId="{0D23C1C7-3681-4AD2-886F-38CB7C745C49}" type="presParOf" srcId="{BE753238-F7C3-43B8-8934-54C639ACEDCC}" destId="{672547E0-8412-4939-95A9-3D9AD907C020}" srcOrd="5" destOrd="0" presId="urn:microsoft.com/office/officeart/2005/8/layout/matrix1"/>
    <dgm:cxn modelId="{3060090B-4FE6-4CD3-B7F5-F7E5D308C9AE}" type="presParOf" srcId="{BE753238-F7C3-43B8-8934-54C639ACEDCC}" destId="{E1E449E1-C7B6-478A-A5FA-CA77FC5C2460}" srcOrd="6" destOrd="0" presId="urn:microsoft.com/office/officeart/2005/8/layout/matrix1"/>
    <dgm:cxn modelId="{79362A70-B99F-449A-88F2-4E02275CA084}" type="presParOf" srcId="{BE753238-F7C3-43B8-8934-54C639ACEDCC}" destId="{B8DB7393-07DA-4297-9683-169351857791}" srcOrd="7" destOrd="0" presId="urn:microsoft.com/office/officeart/2005/8/layout/matrix1"/>
    <dgm:cxn modelId="{383902D0-E555-4EA2-93F5-ACA40653F46E}" type="presParOf" srcId="{5DC50941-21EF-4740-9131-DB5A89838A8E}" destId="{8F66B109-3E2F-4301-AEE1-A266B92EF32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AE876-1918-40F7-B90A-77F44B2AD53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3FF901-7336-4B66-8D83-BB4281AFEB30}">
      <dgm:prSet custT="1"/>
      <dgm:spPr/>
      <dgm:t>
        <a:bodyPr/>
        <a:lstStyle/>
        <a:p>
          <a:r>
            <a:rPr lang="vi-VN" sz="2400"/>
            <a:t>Xác định các nơi tạm trú cộng đồng và xác nhận xem họ có chấp nhận bất kỳ thành viên nào trong gia đình có nhu cầu đặc biệt hay không.</a:t>
          </a:r>
        </a:p>
      </dgm:t>
    </dgm:pt>
    <dgm:pt modelId="{53E4EF32-BAC2-45F1-B647-8F90CF40AE06}" type="parTrans" cxnId="{3E65D5AF-B1EC-4A06-AF84-0F780896622B}">
      <dgm:prSet/>
      <dgm:spPr/>
      <dgm:t>
        <a:bodyPr/>
        <a:lstStyle/>
        <a:p>
          <a:endParaRPr lang="en-US"/>
        </a:p>
      </dgm:t>
    </dgm:pt>
    <dgm:pt modelId="{B67FC9FC-8D73-4B06-9C9C-C93E75853176}" type="sibTrans" cxnId="{3E65D5AF-B1EC-4A06-AF84-0F780896622B}">
      <dgm:prSet/>
      <dgm:spPr/>
      <dgm:t>
        <a:bodyPr/>
        <a:lstStyle/>
        <a:p>
          <a:endParaRPr lang="en-US"/>
        </a:p>
      </dgm:t>
    </dgm:pt>
    <dgm:pt modelId="{B1C13924-3EAD-433F-9E5D-92CBCEAB10C4}">
      <dgm:prSet custT="1"/>
      <dgm:spPr/>
      <dgm:t>
        <a:bodyPr/>
        <a:lstStyle/>
        <a:p>
          <a:r>
            <a:rPr lang="vi-VN" sz="2400"/>
            <a:t>Xác nhận xem nơi tạm trú có chấp nhận vật nuôi hay không nếu cần thiết.</a:t>
          </a:r>
        </a:p>
      </dgm:t>
    </dgm:pt>
    <dgm:pt modelId="{06604892-C764-42FA-A4CE-B74197506291}" type="parTrans" cxnId="{2AEAB56D-995C-4D58-BAA9-F344036CF43D}">
      <dgm:prSet/>
      <dgm:spPr/>
      <dgm:t>
        <a:bodyPr/>
        <a:lstStyle/>
        <a:p>
          <a:endParaRPr lang="en-US"/>
        </a:p>
      </dgm:t>
    </dgm:pt>
    <dgm:pt modelId="{E9BD8070-3ED9-48B4-B5F3-243AD06FDE9A}" type="sibTrans" cxnId="{2AEAB56D-995C-4D58-BAA9-F344036CF43D}">
      <dgm:prSet/>
      <dgm:spPr/>
      <dgm:t>
        <a:bodyPr/>
        <a:lstStyle/>
        <a:p>
          <a:endParaRPr lang="en-US"/>
        </a:p>
      </dgm:t>
    </dgm:pt>
    <dgm:pt modelId="{32735335-2A34-49D5-9D9D-0AEF5A7650DE}">
      <dgm:prSet custT="1"/>
      <dgm:spPr/>
      <dgm:t>
        <a:bodyPr/>
        <a:lstStyle/>
        <a:p>
          <a:r>
            <a:rPr lang="vi-VN" sz="2400"/>
            <a:t>Xác định cách thức di chuyển và tuyến đường đến nơi tạm trú.</a:t>
          </a:r>
        </a:p>
      </dgm:t>
    </dgm:pt>
    <dgm:pt modelId="{50D9376D-D42E-42E9-AC09-0FC965311470}" type="parTrans" cxnId="{33C2CACA-69B4-446E-91E8-636AB828F2B9}">
      <dgm:prSet/>
      <dgm:spPr/>
      <dgm:t>
        <a:bodyPr/>
        <a:lstStyle/>
        <a:p>
          <a:endParaRPr lang="en-US"/>
        </a:p>
      </dgm:t>
    </dgm:pt>
    <dgm:pt modelId="{BCE419A3-B8E2-445F-AA5D-13E0CB863D0F}" type="sibTrans" cxnId="{33C2CACA-69B4-446E-91E8-636AB828F2B9}">
      <dgm:prSet/>
      <dgm:spPr/>
      <dgm:t>
        <a:bodyPr/>
        <a:lstStyle/>
        <a:p>
          <a:endParaRPr lang="en-US"/>
        </a:p>
      </dgm:t>
    </dgm:pt>
    <dgm:pt modelId="{23039455-77EF-4F9B-906E-1C0D93E091C9}">
      <dgm:prSet custT="1"/>
      <dgm:spPr/>
      <dgm:t>
        <a:bodyPr/>
        <a:lstStyle/>
        <a:p>
          <a:r>
            <a:rPr lang="vi-VN" sz="2400"/>
            <a:t>Xác định xem quý vị phải mang theo những gì đến nơi tạm trú, và đảm bảo rằng quý vị đã chuẩn bị sẵn những vật dụng đó để mang theo bên mình.</a:t>
          </a:r>
        </a:p>
      </dgm:t>
    </dgm:pt>
    <dgm:pt modelId="{A53A6B82-8C7F-41E4-A4CB-DA6C5CE05080}" type="parTrans" cxnId="{157F237F-FD78-4736-ADFD-DD3022072963}">
      <dgm:prSet/>
      <dgm:spPr/>
      <dgm:t>
        <a:bodyPr/>
        <a:lstStyle/>
        <a:p>
          <a:endParaRPr lang="en-US"/>
        </a:p>
      </dgm:t>
    </dgm:pt>
    <dgm:pt modelId="{9BFC5FDF-B873-47AF-AEC2-CAED15742F21}" type="sibTrans" cxnId="{157F237F-FD78-4736-ADFD-DD3022072963}">
      <dgm:prSet/>
      <dgm:spPr/>
      <dgm:t>
        <a:bodyPr/>
        <a:lstStyle/>
        <a:p>
          <a:endParaRPr lang="en-US"/>
        </a:p>
      </dgm:t>
    </dgm:pt>
    <dgm:pt modelId="{BFC61FD2-4778-4200-B80C-71AFBD5C622C}" type="pres">
      <dgm:prSet presAssocID="{A6BAE876-1918-40F7-B90A-77F44B2AD531}" presName="root" presStyleCnt="0">
        <dgm:presLayoutVars>
          <dgm:dir/>
          <dgm:resizeHandles val="exact"/>
        </dgm:presLayoutVars>
      </dgm:prSet>
      <dgm:spPr/>
    </dgm:pt>
    <dgm:pt modelId="{D30B53C9-A1FE-44D8-B753-708A51A5C521}" type="pres">
      <dgm:prSet presAssocID="{A6BAE876-1918-40F7-B90A-77F44B2AD531}" presName="container" presStyleCnt="0">
        <dgm:presLayoutVars>
          <dgm:dir/>
          <dgm:resizeHandles val="exact"/>
        </dgm:presLayoutVars>
      </dgm:prSet>
      <dgm:spPr/>
    </dgm:pt>
    <dgm:pt modelId="{37A7143B-0872-44EA-862C-8AE1C1C357A7}" type="pres">
      <dgm:prSet presAssocID="{C33FF901-7336-4B66-8D83-BB4281AFEB30}" presName="compNode" presStyleCnt="0"/>
      <dgm:spPr/>
    </dgm:pt>
    <dgm:pt modelId="{098A908A-7E39-4647-97C1-1DFCD5C70E48}" type="pres">
      <dgm:prSet presAssocID="{C33FF901-7336-4B66-8D83-BB4281AFEB30}"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6AB7DB0-22B7-4FF2-B4AC-1DF9C02F9DA0}" type="pres">
      <dgm:prSet presAssocID="{C33FF901-7336-4B66-8D83-BB4281AFEB3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ản trình bày với Danh sách kiểm tra"/>
        </a:ext>
      </dgm:extLst>
    </dgm:pt>
    <dgm:pt modelId="{E5F88150-5D88-425A-9D54-46A0490DBB85}" type="pres">
      <dgm:prSet presAssocID="{C33FF901-7336-4B66-8D83-BB4281AFEB30}" presName="spaceRect" presStyleCnt="0"/>
      <dgm:spPr/>
    </dgm:pt>
    <dgm:pt modelId="{E08751AF-A12A-4C5B-B351-BFF85EB824B9}" type="pres">
      <dgm:prSet presAssocID="{C33FF901-7336-4B66-8D83-BB4281AFEB30}" presName="textRect" presStyleLbl="revTx" presStyleIdx="0" presStyleCnt="4">
        <dgm:presLayoutVars>
          <dgm:chMax val="1"/>
          <dgm:chPref val="1"/>
        </dgm:presLayoutVars>
      </dgm:prSet>
      <dgm:spPr/>
    </dgm:pt>
    <dgm:pt modelId="{3F8A05F8-BDC9-4658-B59D-C228EF8D3337}" type="pres">
      <dgm:prSet presAssocID="{B67FC9FC-8D73-4B06-9C9C-C93E75853176}" presName="sibTrans" presStyleLbl="sibTrans2D1" presStyleIdx="0" presStyleCnt="0"/>
      <dgm:spPr/>
    </dgm:pt>
    <dgm:pt modelId="{AC8479BB-4E7C-4FB7-AB0F-3DD59DA467D4}" type="pres">
      <dgm:prSet presAssocID="{B1C13924-3EAD-433F-9E5D-92CBCEAB10C4}" presName="compNode" presStyleCnt="0"/>
      <dgm:spPr/>
    </dgm:pt>
    <dgm:pt modelId="{409F13D8-97E7-48E4-AEF3-A047107C835F}" type="pres">
      <dgm:prSet presAssocID="{B1C13924-3EAD-433F-9E5D-92CBCEAB10C4}"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DD79621-1FAE-4AB0-BCC2-220C56D9D684}" type="pres">
      <dgm:prSet presAssocID="{B1C13924-3EAD-433F-9E5D-92CBCEAB10C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 mèo"/>
        </a:ext>
      </dgm:extLst>
    </dgm:pt>
    <dgm:pt modelId="{6307BBA3-A832-412C-B8A1-9796B2C4B5AB}" type="pres">
      <dgm:prSet presAssocID="{B1C13924-3EAD-433F-9E5D-92CBCEAB10C4}" presName="spaceRect" presStyleCnt="0"/>
      <dgm:spPr/>
    </dgm:pt>
    <dgm:pt modelId="{41741D40-FB92-41DD-80A2-EF1B770CE44D}" type="pres">
      <dgm:prSet presAssocID="{B1C13924-3EAD-433F-9E5D-92CBCEAB10C4}" presName="textRect" presStyleLbl="revTx" presStyleIdx="1" presStyleCnt="4">
        <dgm:presLayoutVars>
          <dgm:chMax val="1"/>
          <dgm:chPref val="1"/>
        </dgm:presLayoutVars>
      </dgm:prSet>
      <dgm:spPr/>
    </dgm:pt>
    <dgm:pt modelId="{31482B6D-0D3E-4FDC-9209-71ADAA2E5B31}" type="pres">
      <dgm:prSet presAssocID="{E9BD8070-3ED9-48B4-B5F3-243AD06FDE9A}" presName="sibTrans" presStyleLbl="sibTrans2D1" presStyleIdx="0" presStyleCnt="0"/>
      <dgm:spPr/>
    </dgm:pt>
    <dgm:pt modelId="{6EFF5273-7991-4F03-9E75-F738E96C8731}" type="pres">
      <dgm:prSet presAssocID="{32735335-2A34-49D5-9D9D-0AEF5A7650DE}" presName="compNode" presStyleCnt="0"/>
      <dgm:spPr/>
    </dgm:pt>
    <dgm:pt modelId="{A90EE72C-2A72-4313-A093-C6E3FCBBD74A}" type="pres">
      <dgm:prSet presAssocID="{32735335-2A34-49D5-9D9D-0AEF5A7650DE}" presName="icon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5D543C6-C6B6-4A41-90F9-251E859FA64B}" type="pres">
      <dgm:prSet presAssocID="{32735335-2A34-49D5-9D9D-0AEF5A7650D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àu hỏa"/>
        </a:ext>
      </dgm:extLst>
    </dgm:pt>
    <dgm:pt modelId="{E1CA8948-49A8-40A6-B419-1198E69A9DF0}" type="pres">
      <dgm:prSet presAssocID="{32735335-2A34-49D5-9D9D-0AEF5A7650DE}" presName="spaceRect" presStyleCnt="0"/>
      <dgm:spPr/>
    </dgm:pt>
    <dgm:pt modelId="{7FEDE054-EC5E-4C83-A90B-FDAA2CFC4148}" type="pres">
      <dgm:prSet presAssocID="{32735335-2A34-49D5-9D9D-0AEF5A7650DE}" presName="textRect" presStyleLbl="revTx" presStyleIdx="2" presStyleCnt="4">
        <dgm:presLayoutVars>
          <dgm:chMax val="1"/>
          <dgm:chPref val="1"/>
        </dgm:presLayoutVars>
      </dgm:prSet>
      <dgm:spPr/>
    </dgm:pt>
    <dgm:pt modelId="{8A6F4293-64C4-4870-B61D-244B879581E5}" type="pres">
      <dgm:prSet presAssocID="{BCE419A3-B8E2-445F-AA5D-13E0CB863D0F}" presName="sibTrans" presStyleLbl="sibTrans2D1" presStyleIdx="0" presStyleCnt="0"/>
      <dgm:spPr/>
    </dgm:pt>
    <dgm:pt modelId="{B40667CD-E2EB-4A7F-89E7-B099DD39DBCB}" type="pres">
      <dgm:prSet presAssocID="{23039455-77EF-4F9B-906E-1C0D93E091C9}" presName="compNode" presStyleCnt="0"/>
      <dgm:spPr/>
    </dgm:pt>
    <dgm:pt modelId="{3D8FEBA7-7E4D-4BEF-BBCA-54AB8C14BF6E}" type="pres">
      <dgm:prSet presAssocID="{23039455-77EF-4F9B-906E-1C0D93E091C9}"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68AA059-ADF1-4DAE-9482-89B488EC8F8F}" type="pres">
      <dgm:prSet presAssocID="{23039455-77EF-4F9B-906E-1C0D93E091C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ồn rửa"/>
        </a:ext>
      </dgm:extLst>
    </dgm:pt>
    <dgm:pt modelId="{4D036DFC-8193-468C-90B4-57C2115CBACE}" type="pres">
      <dgm:prSet presAssocID="{23039455-77EF-4F9B-906E-1C0D93E091C9}" presName="spaceRect" presStyleCnt="0"/>
      <dgm:spPr/>
    </dgm:pt>
    <dgm:pt modelId="{6F4B12FE-4664-459C-8ACE-E615237A36A0}" type="pres">
      <dgm:prSet presAssocID="{23039455-77EF-4F9B-906E-1C0D93E091C9}" presName="textRect" presStyleLbl="revTx" presStyleIdx="3" presStyleCnt="4">
        <dgm:presLayoutVars>
          <dgm:chMax val="1"/>
          <dgm:chPref val="1"/>
        </dgm:presLayoutVars>
      </dgm:prSet>
      <dgm:spPr/>
    </dgm:pt>
  </dgm:ptLst>
  <dgm:cxnLst>
    <dgm:cxn modelId="{1DDC9915-B89E-4CAE-BDCA-531FE3CCC62F}" type="presOf" srcId="{A6BAE876-1918-40F7-B90A-77F44B2AD531}" destId="{BFC61FD2-4778-4200-B80C-71AFBD5C622C}" srcOrd="0" destOrd="0" presId="urn:microsoft.com/office/officeart/2018/2/layout/IconCircleList"/>
    <dgm:cxn modelId="{9A24FF5C-6981-4963-BF7A-D526C80736C2}" type="presOf" srcId="{B67FC9FC-8D73-4B06-9C9C-C93E75853176}" destId="{3F8A05F8-BDC9-4658-B59D-C228EF8D3337}" srcOrd="0" destOrd="0" presId="urn:microsoft.com/office/officeart/2018/2/layout/IconCircleList"/>
    <dgm:cxn modelId="{63EBC865-0589-4D99-B543-C1C9C32D92D4}" type="presOf" srcId="{23039455-77EF-4F9B-906E-1C0D93E091C9}" destId="{6F4B12FE-4664-459C-8ACE-E615237A36A0}" srcOrd="0" destOrd="0" presId="urn:microsoft.com/office/officeart/2018/2/layout/IconCircleList"/>
    <dgm:cxn modelId="{16D10D6D-39D0-4012-9162-C150ABB434D0}" type="presOf" srcId="{E9BD8070-3ED9-48B4-B5F3-243AD06FDE9A}" destId="{31482B6D-0D3E-4FDC-9209-71ADAA2E5B31}" srcOrd="0" destOrd="0" presId="urn:microsoft.com/office/officeart/2018/2/layout/IconCircleList"/>
    <dgm:cxn modelId="{CC01436D-06EB-4A14-86DD-A1574C0ED135}" type="presOf" srcId="{32735335-2A34-49D5-9D9D-0AEF5A7650DE}" destId="{7FEDE054-EC5E-4C83-A90B-FDAA2CFC4148}" srcOrd="0" destOrd="0" presId="urn:microsoft.com/office/officeart/2018/2/layout/IconCircleList"/>
    <dgm:cxn modelId="{2AEAB56D-995C-4D58-BAA9-F344036CF43D}" srcId="{A6BAE876-1918-40F7-B90A-77F44B2AD531}" destId="{B1C13924-3EAD-433F-9E5D-92CBCEAB10C4}" srcOrd="1" destOrd="0" parTransId="{06604892-C764-42FA-A4CE-B74197506291}" sibTransId="{E9BD8070-3ED9-48B4-B5F3-243AD06FDE9A}"/>
    <dgm:cxn modelId="{157F237F-FD78-4736-ADFD-DD3022072963}" srcId="{A6BAE876-1918-40F7-B90A-77F44B2AD531}" destId="{23039455-77EF-4F9B-906E-1C0D93E091C9}" srcOrd="3" destOrd="0" parTransId="{A53A6B82-8C7F-41E4-A4CB-DA6C5CE05080}" sibTransId="{9BFC5FDF-B873-47AF-AEC2-CAED15742F21}"/>
    <dgm:cxn modelId="{B3E9ED95-6458-4507-905C-46355698C516}" type="presOf" srcId="{B1C13924-3EAD-433F-9E5D-92CBCEAB10C4}" destId="{41741D40-FB92-41DD-80A2-EF1B770CE44D}" srcOrd="0" destOrd="0" presId="urn:microsoft.com/office/officeart/2018/2/layout/IconCircleList"/>
    <dgm:cxn modelId="{3E65D5AF-B1EC-4A06-AF84-0F780896622B}" srcId="{A6BAE876-1918-40F7-B90A-77F44B2AD531}" destId="{C33FF901-7336-4B66-8D83-BB4281AFEB30}" srcOrd="0" destOrd="0" parTransId="{53E4EF32-BAC2-45F1-B647-8F90CF40AE06}" sibTransId="{B67FC9FC-8D73-4B06-9C9C-C93E75853176}"/>
    <dgm:cxn modelId="{3B4AEAC5-59BD-4E96-AE6C-7E56E9C6C955}" type="presOf" srcId="{BCE419A3-B8E2-445F-AA5D-13E0CB863D0F}" destId="{8A6F4293-64C4-4870-B61D-244B879581E5}" srcOrd="0" destOrd="0" presId="urn:microsoft.com/office/officeart/2018/2/layout/IconCircleList"/>
    <dgm:cxn modelId="{33C2CACA-69B4-446E-91E8-636AB828F2B9}" srcId="{A6BAE876-1918-40F7-B90A-77F44B2AD531}" destId="{32735335-2A34-49D5-9D9D-0AEF5A7650DE}" srcOrd="2" destOrd="0" parTransId="{50D9376D-D42E-42E9-AC09-0FC965311470}" sibTransId="{BCE419A3-B8E2-445F-AA5D-13E0CB863D0F}"/>
    <dgm:cxn modelId="{C04FEAE7-688E-48FD-9C1F-127C5C49F8A2}" type="presOf" srcId="{C33FF901-7336-4B66-8D83-BB4281AFEB30}" destId="{E08751AF-A12A-4C5B-B351-BFF85EB824B9}" srcOrd="0" destOrd="0" presId="urn:microsoft.com/office/officeart/2018/2/layout/IconCircleList"/>
    <dgm:cxn modelId="{07703F34-4F47-48EA-AD49-B458E52C79D9}" type="presParOf" srcId="{BFC61FD2-4778-4200-B80C-71AFBD5C622C}" destId="{D30B53C9-A1FE-44D8-B753-708A51A5C521}" srcOrd="0" destOrd="0" presId="urn:microsoft.com/office/officeart/2018/2/layout/IconCircleList"/>
    <dgm:cxn modelId="{3C74A80E-622C-4878-A989-9CB4295C2B80}" type="presParOf" srcId="{D30B53C9-A1FE-44D8-B753-708A51A5C521}" destId="{37A7143B-0872-44EA-862C-8AE1C1C357A7}" srcOrd="0" destOrd="0" presId="urn:microsoft.com/office/officeart/2018/2/layout/IconCircleList"/>
    <dgm:cxn modelId="{BE6C030C-9FBA-43BE-B39B-1C831C6E827B}" type="presParOf" srcId="{37A7143B-0872-44EA-862C-8AE1C1C357A7}" destId="{098A908A-7E39-4647-97C1-1DFCD5C70E48}" srcOrd="0" destOrd="0" presId="urn:microsoft.com/office/officeart/2018/2/layout/IconCircleList"/>
    <dgm:cxn modelId="{2BFEC677-F831-4620-A8CE-5982EBBBFF30}" type="presParOf" srcId="{37A7143B-0872-44EA-862C-8AE1C1C357A7}" destId="{66AB7DB0-22B7-4FF2-B4AC-1DF9C02F9DA0}" srcOrd="1" destOrd="0" presId="urn:microsoft.com/office/officeart/2018/2/layout/IconCircleList"/>
    <dgm:cxn modelId="{30584448-40DC-43FB-882C-E791A4264D71}" type="presParOf" srcId="{37A7143B-0872-44EA-862C-8AE1C1C357A7}" destId="{E5F88150-5D88-425A-9D54-46A0490DBB85}" srcOrd="2" destOrd="0" presId="urn:microsoft.com/office/officeart/2018/2/layout/IconCircleList"/>
    <dgm:cxn modelId="{942D75CF-4356-492B-A841-BFF7E3762ABB}" type="presParOf" srcId="{37A7143B-0872-44EA-862C-8AE1C1C357A7}" destId="{E08751AF-A12A-4C5B-B351-BFF85EB824B9}" srcOrd="3" destOrd="0" presId="urn:microsoft.com/office/officeart/2018/2/layout/IconCircleList"/>
    <dgm:cxn modelId="{050B1E8B-73FB-445A-BBA7-2C33DBC7B291}" type="presParOf" srcId="{D30B53C9-A1FE-44D8-B753-708A51A5C521}" destId="{3F8A05F8-BDC9-4658-B59D-C228EF8D3337}" srcOrd="1" destOrd="0" presId="urn:microsoft.com/office/officeart/2018/2/layout/IconCircleList"/>
    <dgm:cxn modelId="{5472C634-63DE-4687-AEAB-AA424FC1B0FF}" type="presParOf" srcId="{D30B53C9-A1FE-44D8-B753-708A51A5C521}" destId="{AC8479BB-4E7C-4FB7-AB0F-3DD59DA467D4}" srcOrd="2" destOrd="0" presId="urn:microsoft.com/office/officeart/2018/2/layout/IconCircleList"/>
    <dgm:cxn modelId="{4E4EDB28-D939-4070-A7C7-C43B52668FB7}" type="presParOf" srcId="{AC8479BB-4E7C-4FB7-AB0F-3DD59DA467D4}" destId="{409F13D8-97E7-48E4-AEF3-A047107C835F}" srcOrd="0" destOrd="0" presId="urn:microsoft.com/office/officeart/2018/2/layout/IconCircleList"/>
    <dgm:cxn modelId="{B09AB915-C14D-4C13-A3E6-10A5A6082252}" type="presParOf" srcId="{AC8479BB-4E7C-4FB7-AB0F-3DD59DA467D4}" destId="{3DD79621-1FAE-4AB0-BCC2-220C56D9D684}" srcOrd="1" destOrd="0" presId="urn:microsoft.com/office/officeart/2018/2/layout/IconCircleList"/>
    <dgm:cxn modelId="{2D201AFD-BDD9-49F0-B75B-6381521B44B2}" type="presParOf" srcId="{AC8479BB-4E7C-4FB7-AB0F-3DD59DA467D4}" destId="{6307BBA3-A832-412C-B8A1-9796B2C4B5AB}" srcOrd="2" destOrd="0" presId="urn:microsoft.com/office/officeart/2018/2/layout/IconCircleList"/>
    <dgm:cxn modelId="{D641BD9A-AFD8-4550-B647-F07A12450D85}" type="presParOf" srcId="{AC8479BB-4E7C-4FB7-AB0F-3DD59DA467D4}" destId="{41741D40-FB92-41DD-80A2-EF1B770CE44D}" srcOrd="3" destOrd="0" presId="urn:microsoft.com/office/officeart/2018/2/layout/IconCircleList"/>
    <dgm:cxn modelId="{AAFA6BFA-B4C8-44A7-8843-20557AA5A215}" type="presParOf" srcId="{D30B53C9-A1FE-44D8-B753-708A51A5C521}" destId="{31482B6D-0D3E-4FDC-9209-71ADAA2E5B31}" srcOrd="3" destOrd="0" presId="urn:microsoft.com/office/officeart/2018/2/layout/IconCircleList"/>
    <dgm:cxn modelId="{F4241BF3-5545-4A71-AFC2-18D0EFF00D60}" type="presParOf" srcId="{D30B53C9-A1FE-44D8-B753-708A51A5C521}" destId="{6EFF5273-7991-4F03-9E75-F738E96C8731}" srcOrd="4" destOrd="0" presId="urn:microsoft.com/office/officeart/2018/2/layout/IconCircleList"/>
    <dgm:cxn modelId="{C9BD81B1-0786-48C7-BA2D-A6933966808B}" type="presParOf" srcId="{6EFF5273-7991-4F03-9E75-F738E96C8731}" destId="{A90EE72C-2A72-4313-A093-C6E3FCBBD74A}" srcOrd="0" destOrd="0" presId="urn:microsoft.com/office/officeart/2018/2/layout/IconCircleList"/>
    <dgm:cxn modelId="{E82468E2-CC74-4F27-B153-C7300A614BA4}" type="presParOf" srcId="{6EFF5273-7991-4F03-9E75-F738E96C8731}" destId="{85D543C6-C6B6-4A41-90F9-251E859FA64B}" srcOrd="1" destOrd="0" presId="urn:microsoft.com/office/officeart/2018/2/layout/IconCircleList"/>
    <dgm:cxn modelId="{87CA12F1-DA4C-4EDB-AF6A-9FE427F3E7B4}" type="presParOf" srcId="{6EFF5273-7991-4F03-9E75-F738E96C8731}" destId="{E1CA8948-49A8-40A6-B419-1198E69A9DF0}" srcOrd="2" destOrd="0" presId="urn:microsoft.com/office/officeart/2018/2/layout/IconCircleList"/>
    <dgm:cxn modelId="{DC8F98AE-61E8-4F1F-978B-B0EFE5266A4B}" type="presParOf" srcId="{6EFF5273-7991-4F03-9E75-F738E96C8731}" destId="{7FEDE054-EC5E-4C83-A90B-FDAA2CFC4148}" srcOrd="3" destOrd="0" presId="urn:microsoft.com/office/officeart/2018/2/layout/IconCircleList"/>
    <dgm:cxn modelId="{021C7E25-D343-4ED7-8362-012B39E4B6F8}" type="presParOf" srcId="{D30B53C9-A1FE-44D8-B753-708A51A5C521}" destId="{8A6F4293-64C4-4870-B61D-244B879581E5}" srcOrd="5" destOrd="0" presId="urn:microsoft.com/office/officeart/2018/2/layout/IconCircleList"/>
    <dgm:cxn modelId="{D9FC9BD9-89AC-4690-8217-C95E5FE49ACF}" type="presParOf" srcId="{D30B53C9-A1FE-44D8-B753-708A51A5C521}" destId="{B40667CD-E2EB-4A7F-89E7-B099DD39DBCB}" srcOrd="6" destOrd="0" presId="urn:microsoft.com/office/officeart/2018/2/layout/IconCircleList"/>
    <dgm:cxn modelId="{C7862EF6-A6A4-44BF-9F36-0D238E360B73}" type="presParOf" srcId="{B40667CD-E2EB-4A7F-89E7-B099DD39DBCB}" destId="{3D8FEBA7-7E4D-4BEF-BBCA-54AB8C14BF6E}" srcOrd="0" destOrd="0" presId="urn:microsoft.com/office/officeart/2018/2/layout/IconCircleList"/>
    <dgm:cxn modelId="{59806447-CFF0-4FBA-8EA8-BA662B1B67E2}" type="presParOf" srcId="{B40667CD-E2EB-4A7F-89E7-B099DD39DBCB}" destId="{668AA059-ADF1-4DAE-9482-89B488EC8F8F}" srcOrd="1" destOrd="0" presId="urn:microsoft.com/office/officeart/2018/2/layout/IconCircleList"/>
    <dgm:cxn modelId="{B96FB8DD-34AC-4097-95A5-1F4C0BE9F8D3}" type="presParOf" srcId="{B40667CD-E2EB-4A7F-89E7-B099DD39DBCB}" destId="{4D036DFC-8193-468C-90B4-57C2115CBACE}" srcOrd="2" destOrd="0" presId="urn:microsoft.com/office/officeart/2018/2/layout/IconCircleList"/>
    <dgm:cxn modelId="{9A92F7FC-AB71-4B0C-9E76-BB16F6605EE5}" type="presParOf" srcId="{B40667CD-E2EB-4A7F-89E7-B099DD39DBCB}" destId="{6F4B12FE-4664-459C-8ACE-E615237A36A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09D287-490D-4787-98BF-ED33DB2CE7B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EF655C7-9A02-4908-821D-6CBDC0112B5B}">
      <dgm:prSet custT="1"/>
      <dgm:spPr>
        <a:solidFill>
          <a:srgbClr val="094275"/>
        </a:solidFill>
        <a:ln>
          <a:solidFill>
            <a:srgbClr val="094275"/>
          </a:solidFill>
        </a:ln>
      </dgm:spPr>
      <dgm:t>
        <a:bodyPr/>
        <a:lstStyle/>
        <a:p>
          <a:r>
            <a:rPr lang="vi-VN" sz="2400"/>
            <a:t>Sau một thảm họa mang tính toàn cộng đồng:</a:t>
          </a:r>
        </a:p>
      </dgm:t>
    </dgm:pt>
    <dgm:pt modelId="{8D0F7D8E-D2BC-4B9B-A2F0-4C5DDB6344BE}" type="parTrans" cxnId="{CFAEC935-A406-4A30-992D-9F94A7DCC5B9}">
      <dgm:prSet/>
      <dgm:spPr/>
      <dgm:t>
        <a:bodyPr/>
        <a:lstStyle/>
        <a:p>
          <a:endParaRPr lang="en-US"/>
        </a:p>
      </dgm:t>
    </dgm:pt>
    <dgm:pt modelId="{E05EDFC3-8CFC-4720-90B9-887CD35214B6}" type="sibTrans" cxnId="{CFAEC935-A406-4A30-992D-9F94A7DCC5B9}">
      <dgm:prSet/>
      <dgm:spPr/>
      <dgm:t>
        <a:bodyPr/>
        <a:lstStyle/>
        <a:p>
          <a:endParaRPr lang="en-US"/>
        </a:p>
      </dgm:t>
    </dgm:pt>
    <dgm:pt modelId="{2A333AF5-E8EC-4903-809E-80293BF56161}">
      <dgm:prSet/>
      <dgm:spPr>
        <a:solidFill>
          <a:schemeClr val="accent1">
            <a:lumMod val="20000"/>
            <a:lumOff val="80000"/>
            <a:alpha val="90000"/>
          </a:schemeClr>
        </a:solidFill>
        <a:ln>
          <a:solidFill>
            <a:srgbClr val="094275">
              <a:alpha val="90000"/>
            </a:srgbClr>
          </a:solidFill>
        </a:ln>
      </dgm:spPr>
      <dgm:t>
        <a:bodyPr/>
        <a:lstStyle/>
        <a:p>
          <a:r>
            <a:rPr lang="vi-VN"/>
            <a:t>Các dịch vụ tiện ích có thể bị gián đoạn, khiến gia đình quý vị bị mất nước, điện và/hoặc khí đốt.</a:t>
          </a:r>
        </a:p>
      </dgm:t>
    </dgm:pt>
    <dgm:pt modelId="{28AE21F7-B9BC-401B-8B28-779918F6FA71}" type="parTrans" cxnId="{38A6DB4F-AC66-4A5B-BC96-8143FC26C5C0}">
      <dgm:prSet/>
      <dgm:spPr/>
      <dgm:t>
        <a:bodyPr/>
        <a:lstStyle/>
        <a:p>
          <a:endParaRPr lang="en-US"/>
        </a:p>
      </dgm:t>
    </dgm:pt>
    <dgm:pt modelId="{A3779100-3D29-41D7-998A-6CB92334BEFE}" type="sibTrans" cxnId="{38A6DB4F-AC66-4A5B-BC96-8143FC26C5C0}">
      <dgm:prSet/>
      <dgm:spPr/>
      <dgm:t>
        <a:bodyPr/>
        <a:lstStyle/>
        <a:p>
          <a:endParaRPr lang="en-US"/>
        </a:p>
      </dgm:t>
    </dgm:pt>
    <dgm:pt modelId="{4F64D970-6F84-46B0-BD25-C4199563AA9B}">
      <dgm:prSet/>
      <dgm:spPr>
        <a:solidFill>
          <a:schemeClr val="accent1">
            <a:lumMod val="20000"/>
            <a:lumOff val="80000"/>
            <a:alpha val="90000"/>
          </a:schemeClr>
        </a:solidFill>
        <a:ln>
          <a:solidFill>
            <a:srgbClr val="094275">
              <a:alpha val="90000"/>
            </a:srgbClr>
          </a:solidFill>
        </a:ln>
      </dgm:spPr>
      <dgm:t>
        <a:bodyPr/>
        <a:lstStyle/>
        <a:p>
          <a:r>
            <a:rPr lang="vi-VN"/>
            <a:t>Các doanh nghiệp có thể bị hư hại hoặc bị phá hủy khiến chúng phải đóng cửa trong một thời gian.</a:t>
          </a:r>
        </a:p>
      </dgm:t>
    </dgm:pt>
    <dgm:pt modelId="{645C3BE8-6505-4A30-A11D-7E0CAA564C86}" type="parTrans" cxnId="{0471182D-A170-4ED5-9D67-59988A9D30DB}">
      <dgm:prSet/>
      <dgm:spPr/>
      <dgm:t>
        <a:bodyPr/>
        <a:lstStyle/>
        <a:p>
          <a:endParaRPr lang="en-US"/>
        </a:p>
      </dgm:t>
    </dgm:pt>
    <dgm:pt modelId="{AE511E98-DD1C-4956-B25A-E24D7F47D940}" type="sibTrans" cxnId="{0471182D-A170-4ED5-9D67-59988A9D30DB}">
      <dgm:prSet/>
      <dgm:spPr/>
      <dgm:t>
        <a:bodyPr/>
        <a:lstStyle/>
        <a:p>
          <a:endParaRPr lang="en-US"/>
        </a:p>
      </dgm:t>
    </dgm:pt>
    <dgm:pt modelId="{617C246D-7562-494E-8766-6F18E91BC9EE}">
      <dgm:prSet/>
      <dgm:spPr>
        <a:solidFill>
          <a:schemeClr val="accent1">
            <a:lumMod val="20000"/>
            <a:lumOff val="80000"/>
            <a:alpha val="90000"/>
          </a:schemeClr>
        </a:solidFill>
        <a:ln>
          <a:solidFill>
            <a:srgbClr val="094275">
              <a:alpha val="90000"/>
            </a:srgbClr>
          </a:solidFill>
        </a:ln>
      </dgm:spPr>
      <dgm:t>
        <a:bodyPr/>
        <a:lstStyle/>
        <a:p>
          <a:r>
            <a:rPr lang="vi-VN"/>
            <a:t>Ngân hàng và các cây ATM có thể không hoạt động.</a:t>
          </a:r>
        </a:p>
      </dgm:t>
    </dgm:pt>
    <dgm:pt modelId="{C2AEF44A-D71E-4585-9C61-DA6AD839EE4B}" type="parTrans" cxnId="{CE887D71-E39F-4F4D-AE01-CA06D2BE7113}">
      <dgm:prSet/>
      <dgm:spPr/>
      <dgm:t>
        <a:bodyPr/>
        <a:lstStyle/>
        <a:p>
          <a:endParaRPr lang="en-US"/>
        </a:p>
      </dgm:t>
    </dgm:pt>
    <dgm:pt modelId="{6D1592DC-3052-4563-BEBB-6F83F96529B6}" type="sibTrans" cxnId="{CE887D71-E39F-4F4D-AE01-CA06D2BE7113}">
      <dgm:prSet/>
      <dgm:spPr/>
      <dgm:t>
        <a:bodyPr/>
        <a:lstStyle/>
        <a:p>
          <a:endParaRPr lang="en-US"/>
        </a:p>
      </dgm:t>
    </dgm:pt>
    <dgm:pt modelId="{99C2A99A-F497-489C-AFA6-11C0A0CE7C08}">
      <dgm:prSet/>
      <dgm:spPr>
        <a:solidFill>
          <a:schemeClr val="accent1">
            <a:lumMod val="20000"/>
            <a:lumOff val="80000"/>
            <a:alpha val="90000"/>
          </a:schemeClr>
        </a:solidFill>
        <a:ln>
          <a:solidFill>
            <a:srgbClr val="094275">
              <a:alpha val="90000"/>
            </a:srgbClr>
          </a:solidFill>
        </a:ln>
      </dgm:spPr>
      <dgm:t>
        <a:bodyPr/>
        <a:lstStyle/>
        <a:p>
          <a:r>
            <a:rPr lang="vi-VN"/>
            <a:t>Các trạm xăng có thể đóng cửa hoặc không hoạt động.</a:t>
          </a:r>
        </a:p>
      </dgm:t>
    </dgm:pt>
    <dgm:pt modelId="{770968DB-BC44-4C0B-894C-365EA85B0F8D}" type="parTrans" cxnId="{FD5E9A55-3571-4F16-B11E-7B1CB2DC6EF8}">
      <dgm:prSet/>
      <dgm:spPr/>
      <dgm:t>
        <a:bodyPr/>
        <a:lstStyle/>
        <a:p>
          <a:endParaRPr lang="en-US"/>
        </a:p>
      </dgm:t>
    </dgm:pt>
    <dgm:pt modelId="{2B5C977A-15AF-487F-83BD-6C039F5F9EF0}" type="sibTrans" cxnId="{FD5E9A55-3571-4F16-B11E-7B1CB2DC6EF8}">
      <dgm:prSet/>
      <dgm:spPr/>
      <dgm:t>
        <a:bodyPr/>
        <a:lstStyle/>
        <a:p>
          <a:endParaRPr lang="en-US"/>
        </a:p>
      </dgm:t>
    </dgm:pt>
    <dgm:pt modelId="{D554AB77-B5A6-496C-B135-E65ACFCD2E6C}" type="pres">
      <dgm:prSet presAssocID="{D609D287-490D-4787-98BF-ED33DB2CE7B7}" presName="Name0" presStyleCnt="0">
        <dgm:presLayoutVars>
          <dgm:dir/>
          <dgm:animLvl val="lvl"/>
          <dgm:resizeHandles val="exact"/>
        </dgm:presLayoutVars>
      </dgm:prSet>
      <dgm:spPr/>
    </dgm:pt>
    <dgm:pt modelId="{B893BAA6-DDC1-4DA0-B53F-DB29C42A71A2}" type="pres">
      <dgm:prSet presAssocID="{9EF655C7-9A02-4908-821D-6CBDC0112B5B}" presName="composite" presStyleCnt="0"/>
      <dgm:spPr/>
    </dgm:pt>
    <dgm:pt modelId="{2E8297A3-8749-4765-ABBA-BFC96AE94463}" type="pres">
      <dgm:prSet presAssocID="{9EF655C7-9A02-4908-821D-6CBDC0112B5B}" presName="parTx" presStyleLbl="alignNode1" presStyleIdx="0" presStyleCnt="1" custLinFactNeighborX="248">
        <dgm:presLayoutVars>
          <dgm:chMax val="0"/>
          <dgm:chPref val="0"/>
          <dgm:bulletEnabled val="1"/>
        </dgm:presLayoutVars>
      </dgm:prSet>
      <dgm:spPr/>
    </dgm:pt>
    <dgm:pt modelId="{7F4C3B52-DC11-4E7F-8DFC-B06386FC3DF9}" type="pres">
      <dgm:prSet presAssocID="{9EF655C7-9A02-4908-821D-6CBDC0112B5B}" presName="desTx" presStyleLbl="alignAccFollowNode1" presStyleIdx="0" presStyleCnt="1">
        <dgm:presLayoutVars>
          <dgm:bulletEnabled val="1"/>
        </dgm:presLayoutVars>
      </dgm:prSet>
      <dgm:spPr/>
    </dgm:pt>
  </dgm:ptLst>
  <dgm:cxnLst>
    <dgm:cxn modelId="{56475325-7F02-49DA-A7C0-2D7BC7C67A19}" type="presOf" srcId="{4F64D970-6F84-46B0-BD25-C4199563AA9B}" destId="{7F4C3B52-DC11-4E7F-8DFC-B06386FC3DF9}" srcOrd="0" destOrd="1" presId="urn:microsoft.com/office/officeart/2005/8/layout/hList1"/>
    <dgm:cxn modelId="{0471182D-A170-4ED5-9D67-59988A9D30DB}" srcId="{9EF655C7-9A02-4908-821D-6CBDC0112B5B}" destId="{4F64D970-6F84-46B0-BD25-C4199563AA9B}" srcOrd="1" destOrd="0" parTransId="{645C3BE8-6505-4A30-A11D-7E0CAA564C86}" sibTransId="{AE511E98-DD1C-4956-B25A-E24D7F47D940}"/>
    <dgm:cxn modelId="{CFAEC935-A406-4A30-992D-9F94A7DCC5B9}" srcId="{D609D287-490D-4787-98BF-ED33DB2CE7B7}" destId="{9EF655C7-9A02-4908-821D-6CBDC0112B5B}" srcOrd="0" destOrd="0" parTransId="{8D0F7D8E-D2BC-4B9B-A2F0-4C5DDB6344BE}" sibTransId="{E05EDFC3-8CFC-4720-90B9-887CD35214B6}"/>
    <dgm:cxn modelId="{82E76E38-08DE-4F84-B15C-FE7C9E7A3314}" type="presOf" srcId="{D609D287-490D-4787-98BF-ED33DB2CE7B7}" destId="{D554AB77-B5A6-496C-B135-E65ACFCD2E6C}" srcOrd="0" destOrd="0" presId="urn:microsoft.com/office/officeart/2005/8/layout/hList1"/>
    <dgm:cxn modelId="{390C526F-494B-42EF-A0C8-56FAAC734D16}" type="presOf" srcId="{2A333AF5-E8EC-4903-809E-80293BF56161}" destId="{7F4C3B52-DC11-4E7F-8DFC-B06386FC3DF9}" srcOrd="0" destOrd="0" presId="urn:microsoft.com/office/officeart/2005/8/layout/hList1"/>
    <dgm:cxn modelId="{38A6DB4F-AC66-4A5B-BC96-8143FC26C5C0}" srcId="{9EF655C7-9A02-4908-821D-6CBDC0112B5B}" destId="{2A333AF5-E8EC-4903-809E-80293BF56161}" srcOrd="0" destOrd="0" parTransId="{28AE21F7-B9BC-401B-8B28-779918F6FA71}" sibTransId="{A3779100-3D29-41D7-998A-6CB92334BEFE}"/>
    <dgm:cxn modelId="{CE887D71-E39F-4F4D-AE01-CA06D2BE7113}" srcId="{9EF655C7-9A02-4908-821D-6CBDC0112B5B}" destId="{617C246D-7562-494E-8766-6F18E91BC9EE}" srcOrd="2" destOrd="0" parTransId="{C2AEF44A-D71E-4585-9C61-DA6AD839EE4B}" sibTransId="{6D1592DC-3052-4563-BEBB-6F83F96529B6}"/>
    <dgm:cxn modelId="{FD5E9A55-3571-4F16-B11E-7B1CB2DC6EF8}" srcId="{9EF655C7-9A02-4908-821D-6CBDC0112B5B}" destId="{99C2A99A-F497-489C-AFA6-11C0A0CE7C08}" srcOrd="3" destOrd="0" parTransId="{770968DB-BC44-4C0B-894C-365EA85B0F8D}" sibTransId="{2B5C977A-15AF-487F-83BD-6C039F5F9EF0}"/>
    <dgm:cxn modelId="{93912FBD-6AC3-4B39-840E-6888E289F113}" type="presOf" srcId="{99C2A99A-F497-489C-AFA6-11C0A0CE7C08}" destId="{7F4C3B52-DC11-4E7F-8DFC-B06386FC3DF9}" srcOrd="0" destOrd="3" presId="urn:microsoft.com/office/officeart/2005/8/layout/hList1"/>
    <dgm:cxn modelId="{C9A157D4-2DC1-4548-B82E-7330D2868D28}" type="presOf" srcId="{9EF655C7-9A02-4908-821D-6CBDC0112B5B}" destId="{2E8297A3-8749-4765-ABBA-BFC96AE94463}" srcOrd="0" destOrd="0" presId="urn:microsoft.com/office/officeart/2005/8/layout/hList1"/>
    <dgm:cxn modelId="{0001CADC-B4CA-414D-BEC2-0822CDE6AE9E}" type="presOf" srcId="{617C246D-7562-494E-8766-6F18E91BC9EE}" destId="{7F4C3B52-DC11-4E7F-8DFC-B06386FC3DF9}" srcOrd="0" destOrd="2" presId="urn:microsoft.com/office/officeart/2005/8/layout/hList1"/>
    <dgm:cxn modelId="{62DE3D71-49A4-4120-9C49-A00BB541E587}" type="presParOf" srcId="{D554AB77-B5A6-496C-B135-E65ACFCD2E6C}" destId="{B893BAA6-DDC1-4DA0-B53F-DB29C42A71A2}" srcOrd="0" destOrd="0" presId="urn:microsoft.com/office/officeart/2005/8/layout/hList1"/>
    <dgm:cxn modelId="{75D66246-E555-42C7-8781-053FC882BAC0}" type="presParOf" srcId="{B893BAA6-DDC1-4DA0-B53F-DB29C42A71A2}" destId="{2E8297A3-8749-4765-ABBA-BFC96AE94463}" srcOrd="0" destOrd="0" presId="urn:microsoft.com/office/officeart/2005/8/layout/hList1"/>
    <dgm:cxn modelId="{E6E293CB-6FEB-4A2A-B2EF-78818B358A74}" type="presParOf" srcId="{B893BAA6-DDC1-4DA0-B53F-DB29C42A71A2}" destId="{7F4C3B52-DC11-4E7F-8DFC-B06386FC3D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FC451-F69A-483B-89C3-73475460507F}">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sz="2400" kern="1200"/>
            <a:t>Giữ cho quý vị và </a:t>
          </a:r>
          <a:r>
            <a:rPr lang="vi-VN" sz="2400" b="1" kern="1200"/>
            <a:t>gia đình được an toàn</a:t>
          </a:r>
          <a:r>
            <a:rPr lang="vi-VN" sz="2400" kern="1200"/>
            <a:t>, bao gồm cả </a:t>
          </a:r>
          <a:r>
            <a:rPr lang="vi-VN" sz="2400" b="1" kern="1200"/>
            <a:t>vật nuôi</a:t>
          </a:r>
          <a:r>
            <a:rPr lang="vi-VN" sz="2400" kern="1200"/>
            <a:t> </a:t>
          </a:r>
        </a:p>
      </dsp:txBody>
      <dsp:txXfrm rot="5400000">
        <a:off x="0" y="0"/>
        <a:ext cx="5257800" cy="1631751"/>
      </dsp:txXfrm>
    </dsp:sp>
    <dsp:sp modelId="{262F7FCA-3CA9-4E39-A83C-C454F537E8F5}">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sz="2400" b="1" kern="1200"/>
            <a:t>Liên lạc</a:t>
          </a:r>
          <a:r>
            <a:rPr lang="vi-VN" sz="2400" kern="1200"/>
            <a:t> một cách hiệu quả với </a:t>
          </a:r>
          <a:r>
            <a:rPr lang="vi-VN" sz="2400" b="1" kern="1200"/>
            <a:t>gia đình</a:t>
          </a:r>
          <a:r>
            <a:rPr lang="vi-VN" sz="2400" kern="1200"/>
            <a:t> quý vị và </a:t>
          </a:r>
          <a:r>
            <a:rPr lang="vi-VN" sz="2400" b="1" kern="1200"/>
            <a:t>các nhân viên ứng phó khẩn cấp</a:t>
          </a:r>
        </a:p>
      </dsp:txBody>
      <dsp:txXfrm>
        <a:off x="5257800" y="0"/>
        <a:ext cx="5257800" cy="1631751"/>
      </dsp:txXfrm>
    </dsp:sp>
    <dsp:sp modelId="{3CF6AE3C-5211-403E-A8EF-E16DF7F951F0}">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sz="2400" kern="1200"/>
            <a:t>Duy trì cuộc sống của quý vị và gia đình </a:t>
          </a:r>
          <a:r>
            <a:rPr lang="vi-VN" sz="2400" b="1" kern="1200"/>
            <a:t>ngay sau thảm họa</a:t>
          </a:r>
        </a:p>
      </dsp:txBody>
      <dsp:txXfrm rot="10800000">
        <a:off x="0" y="2719586"/>
        <a:ext cx="5257800" cy="1631751"/>
      </dsp:txXfrm>
    </dsp:sp>
    <dsp:sp modelId="{E1E449E1-C7B6-478A-A5FA-CA77FC5C2460}">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sz="2400" kern="1200"/>
            <a:t>Có được các nguồn trợ giúp cần thiết để hỗ trợ </a:t>
          </a:r>
          <a:r>
            <a:rPr lang="vi-VN" sz="2400" b="1" kern="1200"/>
            <a:t>quá trình phục hồi lâu dài</a:t>
          </a:r>
        </a:p>
      </dsp:txBody>
      <dsp:txXfrm rot="-5400000">
        <a:off x="5257800" y="2719586"/>
        <a:ext cx="5257800" cy="1631751"/>
      </dsp:txXfrm>
    </dsp:sp>
    <dsp:sp modelId="{8F66B109-3E2F-4301-AEE1-A266B92EF329}">
      <dsp:nvSpPr>
        <dsp:cNvPr id="0" name=""/>
        <dsp:cNvSpPr/>
      </dsp:nvSpPr>
      <dsp:spPr>
        <a:xfrm>
          <a:off x="3211280" y="1450583"/>
          <a:ext cx="4093039" cy="145017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0" kern="1200"/>
            <a:t>Chuẩn bị sẵn sàng và </a:t>
          </a:r>
          <a:r>
            <a:rPr lang="vi-VN" sz="2800" b="1" kern="1200"/>
            <a:t>lập một kế hoạch </a:t>
          </a:r>
          <a:r>
            <a:rPr lang="vi-VN" sz="2800" b="0" kern="1200"/>
            <a:t>là điều quan trọng để:</a:t>
          </a:r>
        </a:p>
      </dsp:txBody>
      <dsp:txXfrm>
        <a:off x="3282071" y="1521374"/>
        <a:ext cx="3951457" cy="1308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A908A-7E39-4647-97C1-1DFCD5C70E48}">
      <dsp:nvSpPr>
        <dsp:cNvPr id="0" name=""/>
        <dsp:cNvSpPr/>
      </dsp:nvSpPr>
      <dsp:spPr>
        <a:xfrm>
          <a:off x="73490" y="505946"/>
          <a:ext cx="1505838" cy="150583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B7DB0-22B7-4FF2-B4AC-1DF9C02F9DA0}">
      <dsp:nvSpPr>
        <dsp:cNvPr id="0" name=""/>
        <dsp:cNvSpPr/>
      </dsp:nvSpPr>
      <dsp:spPr>
        <a:xfrm>
          <a:off x="389716" y="822172"/>
          <a:ext cx="873386" cy="8733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8751AF-A12A-4C5B-B351-BFF85EB824B9}">
      <dsp:nvSpPr>
        <dsp:cNvPr id="0" name=""/>
        <dsp:cNvSpPr/>
      </dsp:nvSpPr>
      <dsp:spPr>
        <a:xfrm>
          <a:off x="1902008" y="505946"/>
          <a:ext cx="3549476" cy="1505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vi-VN" sz="2400" kern="1200"/>
            <a:t>Xác định các nơi tạm trú cộng đồng và xác nhận xem họ có chấp nhận bất kỳ thành viên nào trong gia đình có nhu cầu đặc biệt hay không.</a:t>
          </a:r>
        </a:p>
      </dsp:txBody>
      <dsp:txXfrm>
        <a:off x="1902008" y="505946"/>
        <a:ext cx="3549476" cy="1505838"/>
      </dsp:txXfrm>
    </dsp:sp>
    <dsp:sp modelId="{409F13D8-97E7-48E4-AEF3-A047107C835F}">
      <dsp:nvSpPr>
        <dsp:cNvPr id="0" name=""/>
        <dsp:cNvSpPr/>
      </dsp:nvSpPr>
      <dsp:spPr>
        <a:xfrm>
          <a:off x="6069954" y="505946"/>
          <a:ext cx="1505838" cy="150583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79621-1FAE-4AB0-BCC2-220C56D9D684}">
      <dsp:nvSpPr>
        <dsp:cNvPr id="0" name=""/>
        <dsp:cNvSpPr/>
      </dsp:nvSpPr>
      <dsp:spPr>
        <a:xfrm>
          <a:off x="6386180" y="822172"/>
          <a:ext cx="873386" cy="87338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741D40-FB92-41DD-80A2-EF1B770CE44D}">
      <dsp:nvSpPr>
        <dsp:cNvPr id="0" name=""/>
        <dsp:cNvSpPr/>
      </dsp:nvSpPr>
      <dsp:spPr>
        <a:xfrm>
          <a:off x="7898473" y="505946"/>
          <a:ext cx="3549476" cy="1505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vi-VN" sz="2400" kern="1200"/>
            <a:t>Xác nhận xem nơi tạm trú có chấp nhận vật nuôi hay không nếu cần thiết.</a:t>
          </a:r>
        </a:p>
      </dsp:txBody>
      <dsp:txXfrm>
        <a:off x="7898473" y="505946"/>
        <a:ext cx="3549476" cy="1505838"/>
      </dsp:txXfrm>
    </dsp:sp>
    <dsp:sp modelId="{A90EE72C-2A72-4313-A093-C6E3FCBBD74A}">
      <dsp:nvSpPr>
        <dsp:cNvPr id="0" name=""/>
        <dsp:cNvSpPr/>
      </dsp:nvSpPr>
      <dsp:spPr>
        <a:xfrm>
          <a:off x="73490" y="2835889"/>
          <a:ext cx="1505838" cy="150583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543C6-C6B6-4A41-90F9-251E859FA64B}">
      <dsp:nvSpPr>
        <dsp:cNvPr id="0" name=""/>
        <dsp:cNvSpPr/>
      </dsp:nvSpPr>
      <dsp:spPr>
        <a:xfrm>
          <a:off x="389716" y="3152115"/>
          <a:ext cx="873386" cy="87338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EDE054-EC5E-4C83-A90B-FDAA2CFC4148}">
      <dsp:nvSpPr>
        <dsp:cNvPr id="0" name=""/>
        <dsp:cNvSpPr/>
      </dsp:nvSpPr>
      <dsp:spPr>
        <a:xfrm>
          <a:off x="1902008" y="2835889"/>
          <a:ext cx="3549476" cy="1505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vi-VN" sz="2400" kern="1200"/>
            <a:t>Xác định cách thức di chuyển và tuyến đường đến nơi tạm trú.</a:t>
          </a:r>
        </a:p>
      </dsp:txBody>
      <dsp:txXfrm>
        <a:off x="1902008" y="2835889"/>
        <a:ext cx="3549476" cy="1505838"/>
      </dsp:txXfrm>
    </dsp:sp>
    <dsp:sp modelId="{3D8FEBA7-7E4D-4BEF-BBCA-54AB8C14BF6E}">
      <dsp:nvSpPr>
        <dsp:cNvPr id="0" name=""/>
        <dsp:cNvSpPr/>
      </dsp:nvSpPr>
      <dsp:spPr>
        <a:xfrm>
          <a:off x="6069954" y="2835889"/>
          <a:ext cx="1505838" cy="150583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AA059-ADF1-4DAE-9482-89B488EC8F8F}">
      <dsp:nvSpPr>
        <dsp:cNvPr id="0" name=""/>
        <dsp:cNvSpPr/>
      </dsp:nvSpPr>
      <dsp:spPr>
        <a:xfrm>
          <a:off x="6386180" y="3152115"/>
          <a:ext cx="873386" cy="87338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B12FE-4664-459C-8ACE-E615237A36A0}">
      <dsp:nvSpPr>
        <dsp:cNvPr id="0" name=""/>
        <dsp:cNvSpPr/>
      </dsp:nvSpPr>
      <dsp:spPr>
        <a:xfrm>
          <a:off x="7898473" y="2835889"/>
          <a:ext cx="3549476" cy="1505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vi-VN" sz="2400" kern="1200"/>
            <a:t>Xác định xem quý vị phải mang theo những gì đến nơi tạm trú, và đảm bảo rằng quý vị đã chuẩn bị sẵn những vật dụng đó để mang theo bên mình.</a:t>
          </a:r>
        </a:p>
      </dsp:txBody>
      <dsp:txXfrm>
        <a:off x="7898473" y="2835889"/>
        <a:ext cx="3549476" cy="1505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297A3-8749-4765-ABBA-BFC96AE94463}">
      <dsp:nvSpPr>
        <dsp:cNvPr id="0" name=""/>
        <dsp:cNvSpPr/>
      </dsp:nvSpPr>
      <dsp:spPr>
        <a:xfrm>
          <a:off x="0" y="72467"/>
          <a:ext cx="5510284" cy="833035"/>
        </a:xfrm>
        <a:prstGeom prst="rect">
          <a:avLst/>
        </a:prstGeom>
        <a:solidFill>
          <a:srgbClr val="094275"/>
        </a:solidFill>
        <a:ln w="12700" cap="flat" cmpd="sng" algn="ctr">
          <a:solidFill>
            <a:srgbClr val="0942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vi-VN" sz="2400" kern="1200"/>
            <a:t>Sau một thảm họa mang tính toàn cộng đồng:</a:t>
          </a:r>
        </a:p>
      </dsp:txBody>
      <dsp:txXfrm>
        <a:off x="0" y="72467"/>
        <a:ext cx="5510284" cy="833035"/>
      </dsp:txXfrm>
    </dsp:sp>
    <dsp:sp modelId="{7F4C3B52-DC11-4E7F-8DFC-B06386FC3DF9}">
      <dsp:nvSpPr>
        <dsp:cNvPr id="0" name=""/>
        <dsp:cNvSpPr/>
      </dsp:nvSpPr>
      <dsp:spPr>
        <a:xfrm>
          <a:off x="0" y="905502"/>
          <a:ext cx="5510284" cy="3689280"/>
        </a:xfrm>
        <a:prstGeom prst="rect">
          <a:avLst/>
        </a:prstGeom>
        <a:solidFill>
          <a:schemeClr val="accent1">
            <a:lumMod val="20000"/>
            <a:lumOff val="80000"/>
            <a:alpha val="90000"/>
          </a:schemeClr>
        </a:solidFill>
        <a:ln w="12700" cap="flat" cmpd="sng" algn="ctr">
          <a:solidFill>
            <a:srgbClr val="09427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vi-VN" sz="2400" kern="1200"/>
            <a:t>Các dịch vụ tiện ích có thể bị gián đoạn, khiến gia đình quý vị bị mất nước, điện và/hoặc khí đốt.</a:t>
          </a:r>
        </a:p>
        <a:p>
          <a:pPr marL="228600" lvl="1" indent="-228600" algn="l" defTabSz="1066800">
            <a:lnSpc>
              <a:spcPct val="90000"/>
            </a:lnSpc>
            <a:spcBef>
              <a:spcPct val="0"/>
            </a:spcBef>
            <a:spcAft>
              <a:spcPct val="15000"/>
            </a:spcAft>
            <a:buChar char="•"/>
          </a:pPr>
          <a:r>
            <a:rPr lang="vi-VN" sz="2400" kern="1200"/>
            <a:t>Các doanh nghiệp có thể bị hư hại hoặc bị phá hủy khiến chúng phải đóng cửa trong một thời gian.</a:t>
          </a:r>
        </a:p>
        <a:p>
          <a:pPr marL="228600" lvl="1" indent="-228600" algn="l" defTabSz="1066800">
            <a:lnSpc>
              <a:spcPct val="90000"/>
            </a:lnSpc>
            <a:spcBef>
              <a:spcPct val="0"/>
            </a:spcBef>
            <a:spcAft>
              <a:spcPct val="15000"/>
            </a:spcAft>
            <a:buChar char="•"/>
          </a:pPr>
          <a:r>
            <a:rPr lang="vi-VN" sz="2400" kern="1200"/>
            <a:t>Ngân hàng và các cây ATM có thể không hoạt động.</a:t>
          </a:r>
        </a:p>
        <a:p>
          <a:pPr marL="228600" lvl="1" indent="-228600" algn="l" defTabSz="1066800">
            <a:lnSpc>
              <a:spcPct val="90000"/>
            </a:lnSpc>
            <a:spcBef>
              <a:spcPct val="0"/>
            </a:spcBef>
            <a:spcAft>
              <a:spcPct val="15000"/>
            </a:spcAft>
            <a:buChar char="•"/>
          </a:pPr>
          <a:r>
            <a:rPr lang="vi-VN" sz="2400" kern="1200"/>
            <a:t>Các trạm xăng có thể đóng cửa hoặc không hoạt động.</a:t>
          </a:r>
        </a:p>
      </dsp:txBody>
      <dsp:txXfrm>
        <a:off x="0" y="905502"/>
        <a:ext cx="5510284" cy="368928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3F88B-2FA5-4A9B-890F-EEADCA4857E5}"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2A780-681B-4DF7-A15A-0F4C34F1FEA1}" type="slidenum">
              <a:rPr lang="en-US" smtClean="0"/>
              <a:t>‹#›</a:t>
            </a:fld>
            <a:endParaRPr lang="en-US"/>
          </a:p>
        </p:txBody>
      </p:sp>
    </p:spTree>
    <p:extLst>
      <p:ext uri="{BB962C8B-B14F-4D97-AF65-F5344CB8AC3E}">
        <p14:creationId xmlns:p14="http://schemas.microsoft.com/office/powerpoint/2010/main" val="300138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A780-681B-4DF7-A15A-0F4C34F1FEA1}" type="slidenum">
              <a:rPr lang="en-US" smtClean="0"/>
              <a:t>1</a:t>
            </a:fld>
            <a:endParaRPr lang="en-US"/>
          </a:p>
        </p:txBody>
      </p:sp>
    </p:spTree>
    <p:extLst>
      <p:ext uri="{BB962C8B-B14F-4D97-AF65-F5344CB8AC3E}">
        <p14:creationId xmlns:p14="http://schemas.microsoft.com/office/powerpoint/2010/main" val="194476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Kế hoạch của gia đình cần tính đến các sự kiện bất ngờ cũng như các sự kiện có cảnh báo và thông báo trước</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Nhấn mạnh với khách hàng dù là cá nhân, nhóm nhỏ hay nhóm lớn rằng việc lập kế hoạch là thiết yếu và việc suy nghĩ nghiêm túc về quá trình và hành động này là rất quan trọng để bảo vệ gia đình của họ.</a:t>
            </a:r>
          </a:p>
        </p:txBody>
      </p:sp>
      <p:sp>
        <p:nvSpPr>
          <p:cNvPr id="4" name="Slide Number Placeholder 3"/>
          <p:cNvSpPr>
            <a:spLocks noGrp="1"/>
          </p:cNvSpPr>
          <p:nvPr>
            <p:ph type="sldNum" sz="quarter" idx="5"/>
          </p:nvPr>
        </p:nvSpPr>
        <p:spPr/>
        <p:txBody>
          <a:bodyPr/>
          <a:lstStyle/>
          <a:p>
            <a:fld id="{F85719E3-537F-2D40-BF80-CD96FA625B45}" type="slidenum">
              <a:rPr lang="en-US" smtClean="0"/>
              <a:pPr/>
              <a:t>10</a:t>
            </a:fld>
            <a:endParaRPr lang="en-US"/>
          </a:p>
        </p:txBody>
      </p:sp>
    </p:spTree>
    <p:extLst>
      <p:ext uri="{BB962C8B-B14F-4D97-AF65-F5344CB8AC3E}">
        <p14:creationId xmlns:p14="http://schemas.microsoft.com/office/powerpoint/2010/main" val="13525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Phần này sẽ trình bày cách làm thế nào để khách hàng có thể lập kế hoạch một cách thích hợp cho thảm họa/tình huống khẩn cấp.</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Trong quá trình đào tạo, hãy tiếp tục truyền đạt tầm quan trọng của việc có một kế hoạch chuẩn bị cho thảm họa/tình huống khẩn cấp.</a:t>
            </a:r>
          </a:p>
          <a:p>
            <a:pPr marL="232898" indent="-232898">
              <a:buFontTx/>
              <a:buChar char="•"/>
              <a:defRPr/>
            </a:pPr>
            <a:r>
              <a:rPr lang="vi-VN"/>
              <a:t>Khuyến khích khách hàng lên kế hoạch cho một sự kiện gia đình.</a:t>
            </a:r>
          </a:p>
        </p:txBody>
      </p:sp>
      <p:sp>
        <p:nvSpPr>
          <p:cNvPr id="4" name="Slide Number Placeholder 3"/>
          <p:cNvSpPr>
            <a:spLocks noGrp="1"/>
          </p:cNvSpPr>
          <p:nvPr>
            <p:ph type="sldNum" sz="quarter" idx="10"/>
          </p:nvPr>
        </p:nvSpPr>
        <p:spPr/>
        <p:txBody>
          <a:bodyPr/>
          <a:lstStyle/>
          <a:p>
            <a:fld id="{F85719E3-537F-2D40-BF80-CD96FA625B45}" type="slidenum">
              <a:rPr lang="en-US" smtClean="0"/>
              <a:pPr/>
              <a:t>11</a:t>
            </a:fld>
            <a:endParaRPr lang="en-US"/>
          </a:p>
        </p:txBody>
      </p:sp>
    </p:spTree>
    <p:extLst>
      <p:ext uri="{BB962C8B-B14F-4D97-AF65-F5344CB8AC3E}">
        <p14:creationId xmlns:p14="http://schemas.microsoft.com/office/powerpoint/2010/main" val="164282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32898" indent="-232898">
              <a:spcBef>
                <a:spcPct val="80000"/>
              </a:spcBef>
              <a:buFont typeface="Arial" panose="020B0604020202020204" pitchFamily="34" charset="0"/>
              <a:buChar char="•"/>
              <a:defRPr/>
            </a:pPr>
            <a:r>
              <a:rPr lang="vi-VN"/>
              <a:t>HCA nên nghiên cứu và xác định cho khách hàng các hệ thống cảnh báo có sẵn trong khu vực của mình.</a:t>
            </a:r>
          </a:p>
          <a:p>
            <a:pPr marL="228600" indent="-228600">
              <a:buFont typeface="Arial" panose="020B0604020202020204" pitchFamily="34" charset="0"/>
              <a:buChar char="•"/>
            </a:pPr>
            <a:r>
              <a:rPr lang="vi-VN"/>
              <a:t>Tư vấn cho khách hàng rằng có thể mua radio thời tiết chạy bằng pin.</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Nhấn mạnh với khách hàng rằng các thảm họa như bão hurricane cũng tạo ra lốc xoáy và các hệ thống cảnh báo trên điện thoại di động có thể cảnh báo cho gia đình về một sự kiện bất ngờ.</a:t>
            </a:r>
          </a:p>
          <a:p>
            <a:pPr marL="232898" indent="-232898">
              <a:buFontTx/>
              <a:buChar char="•"/>
              <a:defRPr/>
            </a:pPr>
            <a:r>
              <a:rPr lang="vi-VN"/>
              <a:t>Tất cả các thành viên trong gia đình có điện thoại di động nên cài đặt hệ thống cảnh báo nếu có thể.</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12</a:t>
            </a:fld>
            <a:endParaRPr lang="en-US"/>
          </a:p>
        </p:txBody>
      </p:sp>
    </p:spTree>
    <p:extLst>
      <p:ext uri="{BB962C8B-B14F-4D97-AF65-F5344CB8AC3E}">
        <p14:creationId xmlns:p14="http://schemas.microsoft.com/office/powerpoint/2010/main" val="189171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Khuyến khích khách hàng hành động chu đáo và chủ động, chẳng hạn như học về CPR và Sơ cứu và lên kế hoạch cho các nguy cơ mất an toàn có thể xảy ra trong nhà và cộng đồng của họ.</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Trao đổi với gia đình, bạn bè, chủ lao động và những người khác - cho họ biết về kế hoạch của quý vị và cách để liên lạc với quý vị.</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lgn="l" defTabSz="914400" rtl="0" eaLnBrk="1" latinLnBrk="0" hangingPunct="1">
              <a:spcBef>
                <a:spcPct val="80000"/>
              </a:spcBef>
              <a:buFontTx/>
              <a:buChar char="•"/>
              <a:defRPr/>
            </a:pPr>
            <a:r>
              <a:rPr lang="vi-VN" sz="1200">
                <a:solidFill>
                  <a:schemeClr val="tx1"/>
                </a:solidFill>
                <a:latin typeface="Arial"/>
                <a:ea typeface="+mn-ea"/>
                <a:cs typeface="+mn-cs"/>
              </a:rPr>
              <a:t>Nhắc nhở khách hàng đưa tất cả các thành viên gia đình phù hợp với lứa tuổi vào trong kế hoạch và danh sách liên lạc của họ.</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13</a:t>
            </a:fld>
            <a:endParaRPr lang="en-US"/>
          </a:p>
        </p:txBody>
      </p:sp>
    </p:spTree>
    <p:extLst>
      <p:ext uri="{BB962C8B-B14F-4D97-AF65-F5344CB8AC3E}">
        <p14:creationId xmlns:p14="http://schemas.microsoft.com/office/powerpoint/2010/main" val="289780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Xác định những nơi an toàn trong nhà như phòng bên trong ở tầng một, tầng hầm, hoặc phòng bên dưới cầu thang.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Hãy nhớ bảo vệ vật nuôi trong gia đình.</a:t>
            </a:r>
          </a:p>
          <a:p>
            <a:pPr marL="228600" indent="-228600">
              <a:buFont typeface="Arial" panose="020B0604020202020204" pitchFamily="34" charset="0"/>
              <a:buChar char="•"/>
            </a:pPr>
            <a:r>
              <a:rPr lang="vi-VN"/>
              <a:t>Biết nơi để các thành viên gặp lại nhau nếu gia đình cần rời khỏi nhà.</a:t>
            </a:r>
          </a:p>
          <a:p>
            <a:pPr marL="228600" indent="-228600">
              <a:buFont typeface="Arial" panose="020B0604020202020204" pitchFamily="34" charset="0"/>
              <a:buChar char="•"/>
            </a:pPr>
            <a:r>
              <a:rPr lang="vi-VN"/>
              <a:t>Xác định nơi để đến nếu các thành viên trong gia đình cần rời khỏi nhà và di chuyển đến một địa điểm an toàn hơn.</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sz="1200">
                <a:solidFill>
                  <a:schemeClr val="tx1"/>
                </a:solidFill>
                <a:latin typeface="Arial"/>
                <a:ea typeface="+mn-ea"/>
                <a:cs typeface="+mn-cs"/>
              </a:rPr>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14</a:t>
            </a:fld>
            <a:endParaRPr lang="en-US"/>
          </a:p>
        </p:txBody>
      </p:sp>
    </p:spTree>
    <p:extLst>
      <p:ext uri="{BB962C8B-B14F-4D97-AF65-F5344CB8AC3E}">
        <p14:creationId xmlns:p14="http://schemas.microsoft.com/office/powerpoint/2010/main" val="190178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28600" indent="-228600">
              <a:buFont typeface="Arial" panose="020B0604020202020204" pitchFamily="34" charset="0"/>
              <a:buChar char="•"/>
            </a:pPr>
            <a:r>
              <a:rPr lang="vi-VN" dirty="0"/>
              <a:t>Các cơ quan quản lý tình trạng khẩn cấp của địa phương, truyền hình, và các trang web sẽ liệt kê các địa điểm tạm trú khác nhau có trong cộng đồng của quý vị, thông tin sẽ bao gồm những dịch vụ được cung cấp và liệu quý vị có thể mang theo vật nuôi được hay không.</a:t>
            </a:r>
          </a:p>
          <a:p>
            <a:pPr marL="228600" indent="-228600">
              <a:buFont typeface="Arial" panose="020B0604020202020204" pitchFamily="34" charset="0"/>
              <a:buChar char="•"/>
            </a:pPr>
            <a:r>
              <a:rPr lang="vi-VN" dirty="0"/>
              <a:t>Xác định các loại hình hỗ trợ có thể cần cho những người có nhu cầu đặc biệt – như đường dốc, nhà vệ sinh dành cho người sử dụng xe lăn, pin dự phòng cho một số loại thiết bị y tế, tủ giữ lạnh cho một số loại thuốc nhất định, v.v.</a:t>
            </a:r>
          </a:p>
          <a:p>
            <a:pPr marL="228600" indent="-228600">
              <a:buFont typeface="Arial" panose="020B0604020202020204" pitchFamily="34" charset="0"/>
              <a:buChar char="•"/>
            </a:pPr>
            <a:r>
              <a:rPr lang="vi-VN" dirty="0"/>
              <a:t>Thảo luận về các cách thức di chuyển và các tuyến đường thay thế trong trường hợp phải đi sơ tán.  </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dirty="0"/>
              <a:t>Nhắc khách hàng rằng có thể có những cá nhân trong khu dân cư có nhu cầu đặc biệt và là người già. Khuyến khích họ đưa những lưu ý này vào trong kế hoạch của mình nếu hàng xóm hoặc thành viên trong gia đình không thể tự lên kế hoạch cho chính họ.</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dirty="0"/>
              <a:t>Giải thích rằng người già và người khuyết tật thường xuyên gặp khó khăn khi phải sơ tán cho dù có thông báo trước (ví dụ, khi có bão.) .</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dirty="0"/>
              <a:t>Khuyến khích khách hàng mời những người hàng xóm tham dự khi HCA tiến hành các sự kiện nhóm để thảo luận về việc chuẩn bị cho thảm họa.</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dirty="0"/>
              <a:t>Khuyến khích khách hàng trao đổi về kế hoạch của họ với những người khác và đề nghị mua giúp vật tư cho hàng xóm và họ hàng nếu những người này gặp hạn chế hoặc khó khăn trong việc đi lại.</a:t>
            </a:r>
          </a:p>
          <a:p>
            <a:pPr marL="232898" indent="-232898">
              <a:buFontTx/>
              <a:buChar char="•"/>
              <a:defRPr/>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15</a:t>
            </a:fld>
            <a:endParaRPr lang="en-US"/>
          </a:p>
        </p:txBody>
      </p:sp>
    </p:spTree>
    <p:extLst>
      <p:ext uri="{BB962C8B-B14F-4D97-AF65-F5344CB8AC3E}">
        <p14:creationId xmlns:p14="http://schemas.microsoft.com/office/powerpoint/2010/main" val="112897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28600" indent="-228600">
              <a:buFont typeface="Arial" panose="020B0604020202020204" pitchFamily="34" charset="0"/>
              <a:buChar char="•"/>
            </a:pPr>
            <a:r>
              <a:rPr lang="vi-VN" dirty="0"/>
              <a:t>Đừng chờ đợi đến khi tình huống khẩn cấp xảy ra, hãy lên kế hoạch cho nó ngay bây giờ.</a:t>
            </a:r>
          </a:p>
          <a:p>
            <a:pPr marL="228600" indent="-228600">
              <a:buFont typeface="Arial" panose="020B0604020202020204" pitchFamily="34" charset="0"/>
              <a:buChar char="•"/>
            </a:pPr>
            <a:r>
              <a:rPr lang="vi-VN" dirty="0"/>
              <a:t>Các nơi tạm trú thường chỉ hoạt động trong một thời gian giới hạn.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Xác định các địa điểm mà quý vị có thể mang theo (các) vật nuôi của mình.</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Các gia đình cũng có thể phải di chuyển từ địa điểm này sang địa điểm khác tùy thuộc vào những thiệt hại phải gánh chịu và liệu họ có thể trở về nhà hay không; lên kế hoạch cho các phương án thay thế và tìm kiếm các nguồn trợ giúp.</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Khuyến khích khách hàng nói chuyện với gia đình và bạn bè, đưa ra các lựa chọn về biện pháp hỗ trợ, và sắp xếp trước các liên kết liên lạc.</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16</a:t>
            </a:fld>
            <a:endParaRPr lang="en-US"/>
          </a:p>
        </p:txBody>
      </p:sp>
    </p:spTree>
    <p:extLst>
      <p:ext uri="{BB962C8B-B14F-4D97-AF65-F5344CB8AC3E}">
        <p14:creationId xmlns:p14="http://schemas.microsoft.com/office/powerpoint/2010/main" val="317287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28600" indent="-228600">
              <a:buFont typeface="Arial" panose="020B0604020202020204" pitchFamily="34" charset="0"/>
              <a:buChar char="•"/>
            </a:pPr>
            <a:r>
              <a:rPr lang="vi-VN" dirty="0"/>
              <a:t>Xác định trước các tuyến đường sơ tán.</a:t>
            </a:r>
          </a:p>
          <a:p>
            <a:pPr marL="228600" indent="-228600">
              <a:buFont typeface="Arial" panose="020B0604020202020204" pitchFamily="34" charset="0"/>
              <a:buChar char="•"/>
            </a:pPr>
            <a:r>
              <a:rPr lang="vi-VN" dirty="0"/>
              <a:t>Lên kế hoạch cho phương thức di chuyển.</a:t>
            </a:r>
          </a:p>
          <a:p>
            <a:pPr marL="228600" indent="-228600">
              <a:buFont typeface="Arial" panose="020B0604020202020204" pitchFamily="34" charset="0"/>
              <a:buChar char="•"/>
            </a:pPr>
            <a:r>
              <a:rPr lang="vi-VN" dirty="0"/>
              <a:t>Chuẩn bị bộ dụng cụ mà quý vị có thể sử dụng ở nhà hoặc mang theo bên mình.</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sz="1200" dirty="0">
                <a:solidFill>
                  <a:schemeClr val="tx1"/>
                </a:solidFill>
                <a:latin typeface="Arial"/>
                <a:ea typeface="+mn-ea"/>
                <a:cs typeface="+mn-cs"/>
              </a:rPr>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17</a:t>
            </a:fld>
            <a:endParaRPr lang="en-US"/>
          </a:p>
        </p:txBody>
      </p:sp>
    </p:spTree>
    <p:extLst>
      <p:ext uri="{BB962C8B-B14F-4D97-AF65-F5344CB8AC3E}">
        <p14:creationId xmlns:p14="http://schemas.microsoft.com/office/powerpoint/2010/main" val="801043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32898" indent="-232898">
              <a:spcBef>
                <a:spcPct val="80000"/>
              </a:spcBef>
              <a:buFont typeface="Arial" panose="020B0604020202020204" pitchFamily="34" charset="0"/>
              <a:buChar char="•"/>
              <a:defRPr/>
            </a:pPr>
            <a:r>
              <a:rPr lang="vi-VN" dirty="0"/>
              <a:t>Mua và bảo trì các thiết bị an toàn.</a:t>
            </a:r>
          </a:p>
          <a:p>
            <a:pPr marL="232898" indent="-232898">
              <a:spcBef>
                <a:spcPct val="80000"/>
              </a:spcBef>
              <a:buFont typeface="Arial" panose="020B0604020202020204" pitchFamily="34" charset="0"/>
              <a:buChar char="•"/>
              <a:defRPr/>
            </a:pPr>
            <a:r>
              <a:rPr lang="vi-VN" dirty="0"/>
              <a:t>Đảm bảo rằng các thiết bị báo khói, khí (nếu có) và bình chữa cháy hoạt động tốt ít nhất một lần mỗi năm.</a:t>
            </a:r>
          </a:p>
          <a:p>
            <a:pPr marL="232898" indent="-232898">
              <a:spcBef>
                <a:spcPct val="80000"/>
              </a:spcBef>
              <a:buFont typeface="Arial" panose="020B0604020202020204" pitchFamily="34" charset="0"/>
              <a:buChar char="•"/>
              <a:defRPr/>
            </a:pPr>
            <a:r>
              <a:rPr lang="vi-VN" dirty="0"/>
              <a:t>Biết cách ngắt kết nối các thiết bị tiện ích.</a:t>
            </a:r>
          </a:p>
          <a:p>
            <a:pPr marL="232898" indent="-232898">
              <a:spcBef>
                <a:spcPct val="80000"/>
              </a:spcBef>
              <a:buFont typeface="Arial" panose="020B0604020202020204" pitchFamily="34" charset="0"/>
              <a:buChar char="•"/>
              <a:defRPr/>
            </a:pPr>
            <a:r>
              <a:rPr lang="vi-VN" dirty="0"/>
              <a:t>Các cành cây nhô ra, cành chết, cây cối và thực vật khô theo mùa có thể làm hư hỏng tài sản và gây thương tích; hãy loại bỏ hoặc cắt tỉa chúng như một phần trong kế hoạch chăm sóc ngôi nhà.</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HCA có thể sửa đổi các phần về “chuẩn bị cho nhà của quý vị” để phù hợp với các loại tình huống đã từng xảy ra trong cộng đồng của mình</a:t>
            </a:r>
          </a:p>
          <a:p>
            <a:pPr marL="232898" indent="-232898">
              <a:buFontTx/>
              <a:buChar char="•"/>
              <a:defRPr/>
            </a:pPr>
            <a:endParaRPr lang="en-US" dirty="0"/>
          </a:p>
          <a:p>
            <a:pPr marL="232898" indent="-232898">
              <a:buFontTx/>
              <a:buChar char="•"/>
              <a:defRPr/>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18</a:t>
            </a:fld>
            <a:endParaRPr lang="en-US"/>
          </a:p>
        </p:txBody>
      </p:sp>
    </p:spTree>
    <p:extLst>
      <p:ext uri="{BB962C8B-B14F-4D97-AF65-F5344CB8AC3E}">
        <p14:creationId xmlns:p14="http://schemas.microsoft.com/office/powerpoint/2010/main" val="2510885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32898" marR="0" lvl="0" indent="-232898" algn="l" defTabSz="914400" rtl="0" eaLnBrk="1" fontAlgn="auto" latinLnBrk="0" hangingPunct="1">
              <a:lnSpc>
                <a:spcPct val="100000"/>
              </a:lnSpc>
              <a:spcBef>
                <a:spcPct val="80000"/>
              </a:spcBef>
              <a:spcAft>
                <a:spcPts val="0"/>
              </a:spcAft>
              <a:buClrTx/>
              <a:buSzTx/>
              <a:buFont typeface="Arial" panose="020B0604020202020204" pitchFamily="34" charset="0"/>
              <a:buChar char="•"/>
              <a:tabLst/>
              <a:defRPr/>
            </a:pPr>
            <a:r>
              <a:rPr lang="vi-VN" dirty="0"/>
              <a:t>Giữ một danh sách những việc cần làm nếu các dịch vụ tiện ích không hoạt động và cách liên hệ với công ty để báo mất điện.</a:t>
            </a:r>
          </a:p>
          <a:p>
            <a:pPr marL="232898" marR="0" lvl="0" indent="-232898" algn="l" defTabSz="914400" rtl="0" eaLnBrk="1" fontAlgn="auto" latinLnBrk="0" hangingPunct="1">
              <a:lnSpc>
                <a:spcPct val="100000"/>
              </a:lnSpc>
              <a:spcBef>
                <a:spcPct val="80000"/>
              </a:spcBef>
              <a:spcAft>
                <a:spcPts val="0"/>
              </a:spcAft>
              <a:buClrTx/>
              <a:buSzTx/>
              <a:buFont typeface="Arial" panose="020B0604020202020204" pitchFamily="34" charset="0"/>
              <a:buChar char="•"/>
              <a:tabLst/>
              <a:defRPr/>
            </a:pPr>
            <a:r>
              <a:rPr lang="vi-VN" dirty="0"/>
              <a:t>Khi có thời gian, hãy mang các vật dụng và vật liệu dễ bắt lửa đến các trạm tái chế hoặc các địa điểm an toàn khác.</a:t>
            </a:r>
          </a:p>
          <a:p>
            <a:pPr marL="232898" indent="-232898">
              <a:spcBef>
                <a:spcPct val="80000"/>
              </a:spcBef>
              <a:buFont typeface="Arial" panose="020B0604020202020204" pitchFamily="34" charset="0"/>
              <a:buChar char="•"/>
              <a:defRPr/>
            </a:pPr>
            <a:r>
              <a:rPr lang="vi-VN" dirty="0"/>
              <a:t>Bảo trì ngôi nhà của quý vị là một phần trong công tác chuẩn bị: làm sạch các máng xối/rãnh thoát nước để nước chảy ra khỏi ngôi nhà, và gia cố các tài sản cá nhân để giảm thiểu thiệt hại có thể xảy ra.</a:t>
            </a:r>
          </a:p>
          <a:p>
            <a:pPr marL="232898" indent="-232898">
              <a:spcBef>
                <a:spcPct val="80000"/>
              </a:spcBef>
              <a:buFont typeface="Arial" panose="020B0604020202020204" pitchFamily="34" charset="0"/>
              <a:buChar char="•"/>
              <a:defRPr/>
            </a:pPr>
            <a:r>
              <a:rPr lang="vi-VN" dirty="0"/>
              <a:t>Gió lớn có thể cuốn các vật dụng không được buộc chặt; hãy cố định máy cắt cỏ, các thiết bị sân vườn/đồ đạc, v.v. vì chúng có thể gây hại cho các thành viên trong gia đình hoặc những người khác.</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Dựa trên kinh nghiệm của HCA, có thể chia sẻ các lời khuyên an toàn khác với khách hàng, chẳng hạn như về thời điểm mà cơn bão có thể ập đến.</a:t>
            </a:r>
          </a:p>
        </p:txBody>
      </p:sp>
      <p:sp>
        <p:nvSpPr>
          <p:cNvPr id="4" name="Slide Number Placeholder 3"/>
          <p:cNvSpPr>
            <a:spLocks noGrp="1"/>
          </p:cNvSpPr>
          <p:nvPr>
            <p:ph type="sldNum" sz="quarter" idx="5"/>
          </p:nvPr>
        </p:nvSpPr>
        <p:spPr/>
        <p:txBody>
          <a:bodyPr/>
          <a:lstStyle/>
          <a:p>
            <a:fld id="{F85719E3-537F-2D40-BF80-CD96FA625B45}" type="slidenum">
              <a:rPr lang="en-US" smtClean="0"/>
              <a:pPr/>
              <a:t>19</a:t>
            </a:fld>
            <a:endParaRPr lang="en-US"/>
          </a:p>
        </p:txBody>
      </p:sp>
    </p:spTree>
    <p:extLst>
      <p:ext uri="{BB962C8B-B14F-4D97-AF65-F5344CB8AC3E}">
        <p14:creationId xmlns:p14="http://schemas.microsoft.com/office/powerpoint/2010/main" val="350010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32898" indent="-232898">
              <a:spcBef>
                <a:spcPct val="20000"/>
              </a:spcBef>
              <a:spcAft>
                <a:spcPct val="20000"/>
              </a:spcAft>
              <a:buFontTx/>
              <a:buChar char="•"/>
            </a:pPr>
            <a:r>
              <a:rPr lang="vi-VN"/>
              <a:t>Giới thiệu lại những người trình bày của cơ quan với khán giả</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NA</a:t>
            </a:r>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2</a:t>
            </a:fld>
            <a:endParaRPr lang="en-US"/>
          </a:p>
        </p:txBody>
      </p:sp>
    </p:spTree>
    <p:extLst>
      <p:ext uri="{BB962C8B-B14F-4D97-AF65-F5344CB8AC3E}">
        <p14:creationId xmlns:p14="http://schemas.microsoft.com/office/powerpoint/2010/main" val="410398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32898" marR="0" lvl="0" indent="-232898" algn="l" defTabSz="914400" rtl="0" eaLnBrk="1" fontAlgn="auto" latinLnBrk="0" hangingPunct="1">
              <a:lnSpc>
                <a:spcPct val="100000"/>
              </a:lnSpc>
              <a:spcBef>
                <a:spcPct val="80000"/>
              </a:spcBef>
              <a:spcAft>
                <a:spcPts val="0"/>
              </a:spcAft>
              <a:buClrTx/>
              <a:buSzTx/>
              <a:buFont typeface="Arial" panose="020B0604020202020204" pitchFamily="34" charset="0"/>
              <a:buChar char="•"/>
              <a:tabLst/>
              <a:defRPr/>
            </a:pPr>
            <a:r>
              <a:rPr lang="vi-VN" dirty="0"/>
              <a:t>Chuẩn bị trước những vật tư cần thiết.</a:t>
            </a:r>
          </a:p>
          <a:p>
            <a:pPr marL="232898" indent="-232898">
              <a:spcBef>
                <a:spcPct val="80000"/>
              </a:spcBef>
              <a:buFont typeface="Arial" panose="020B0604020202020204" pitchFamily="34" charset="0"/>
              <a:buChar char="•"/>
              <a:defRPr/>
            </a:pPr>
            <a:r>
              <a:rPr lang="vi-VN" dirty="0"/>
              <a:t>Nhấn mạnh rằng sau một số thảm họa, các dịch vụ mà quý vị thậm chí có thể không nghĩ đến có thể sẽ không khả dụng.</a:t>
            </a:r>
          </a:p>
          <a:p>
            <a:pPr marL="232898" indent="-232898">
              <a:spcBef>
                <a:spcPct val="80000"/>
              </a:spcBef>
              <a:buFont typeface="Arial" panose="020B0604020202020204" pitchFamily="34" charset="0"/>
              <a:buChar char="•"/>
              <a:defRPr/>
            </a:pPr>
            <a:r>
              <a:rPr lang="vi-VN" dirty="0"/>
              <a:t>Cân nhắc cất một ít tiền mặt vào trong hộp vật tư khẩn cấp và rút thêm tiền nếu quý vị nhận được cảnh báo trước.</a:t>
            </a:r>
          </a:p>
          <a:p>
            <a:pPr marL="232898" indent="-232898">
              <a:spcBef>
                <a:spcPct val="80000"/>
              </a:spcBef>
              <a:buFont typeface="Arial" panose="020B0604020202020204" pitchFamily="34" charset="0"/>
              <a:buChar char="•"/>
              <a:defRPr/>
            </a:pPr>
            <a:r>
              <a:rPr lang="vi-VN" dirty="0"/>
              <a:t>Đừng để xe còn quá ít xăng và đừng đợi đến phút cuối mới đi đổ xăng.</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sz="1200" dirty="0">
                <a:solidFill>
                  <a:schemeClr val="tx1"/>
                </a:solidFill>
                <a:latin typeface="Arial"/>
                <a:ea typeface="+mn-ea"/>
                <a:cs typeface="+mn-cs"/>
              </a:rPr>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20</a:t>
            </a:fld>
            <a:endParaRPr lang="en-US"/>
          </a:p>
        </p:txBody>
      </p:sp>
    </p:spTree>
    <p:extLst>
      <p:ext uri="{BB962C8B-B14F-4D97-AF65-F5344CB8AC3E}">
        <p14:creationId xmlns:p14="http://schemas.microsoft.com/office/powerpoint/2010/main" val="3316577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Các gia đình trú ẩn tại chỗ sẽ cần đến các vật tư.</a:t>
            </a:r>
          </a:p>
          <a:p>
            <a:pPr marL="228600" indent="-228600">
              <a:buFont typeface="Arial" panose="020B0604020202020204" pitchFamily="34" charset="0"/>
              <a:buChar char="•"/>
            </a:pPr>
            <a:r>
              <a:rPr lang="vi-VN"/>
              <a:t>Các gia đình đi sơ tán có thể sẽ trở về nhà của họ trước khi tất cả các dịch vụ tiện ích được mở lại và cộng đồng hoạt động trở lại hết công suất. Do đó, họ cũng nên có sẵn các vật tư để giúp duy trì cuộc sống.</a:t>
            </a:r>
          </a:p>
          <a:p>
            <a:pPr marL="228600" indent="-228600">
              <a:buFont typeface="Arial" panose="020B0604020202020204" pitchFamily="34" charset="0"/>
              <a:buChar char="•"/>
            </a:pPr>
            <a:r>
              <a:rPr lang="vi-VN"/>
              <a:t>Ví dụ về thực phẩm không dễ hư hỏng bao gồm bơ đậu phộng, bánh quy giòn, thanh granola, các loại hạt, trái cây sấy khô, thực phẩm đóng hộp, v.v.</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sz="1200">
                <a:solidFill>
                  <a:schemeClr val="tx1"/>
                </a:solidFill>
                <a:latin typeface="Arial"/>
                <a:ea typeface="+mn-ea"/>
                <a:cs typeface="+mn-cs"/>
              </a:rPr>
              <a:t>NA</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21</a:t>
            </a:fld>
            <a:endParaRPr lang="en-US"/>
          </a:p>
        </p:txBody>
      </p:sp>
    </p:spTree>
    <p:extLst>
      <p:ext uri="{BB962C8B-B14F-4D97-AF65-F5344CB8AC3E}">
        <p14:creationId xmlns:p14="http://schemas.microsoft.com/office/powerpoint/2010/main" val="262438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vi-VN" dirty="0"/>
              <a:t> </a:t>
            </a:r>
            <a:r>
              <a:rPr lang="vi-VN" b="1" dirty="0"/>
              <a:t>Các điểm quan trọng</a:t>
            </a:r>
            <a:r>
              <a:rPr lang="vi-VN" dirty="0"/>
              <a:t>:</a:t>
            </a:r>
          </a:p>
          <a:p>
            <a:pPr marL="228600" indent="-228600">
              <a:buFont typeface="Arial" panose="020B0604020202020204" pitchFamily="34" charset="0"/>
              <a:buChar char="•"/>
            </a:pPr>
            <a:r>
              <a:rPr lang="vi-VN" dirty="0"/>
              <a:t>Đề nghị khách hàng lưu giữ một danh sách cho từng thành viên trong gia đình (và vật nuôi) về tất cả các loại thuốc họ dùng.</a:t>
            </a:r>
          </a:p>
          <a:p>
            <a:pPr marL="228600" indent="-228600">
              <a:buFont typeface="Arial" panose="020B0604020202020204" pitchFamily="34" charset="0"/>
              <a:buChar char="•"/>
            </a:pPr>
            <a:r>
              <a:rPr lang="vi-VN" dirty="0"/>
              <a:t>Đảm bảo mua bổ sung thuốc khi cần thiết, và cất thuốc vào trong bộ dụng cụ y tế khẩn cấp.</a:t>
            </a:r>
          </a:p>
          <a:p>
            <a:pPr marL="228600" indent="-228600">
              <a:buFont typeface="Arial" panose="020B0604020202020204" pitchFamily="34" charset="0"/>
              <a:buChar char="•"/>
            </a:pPr>
            <a:r>
              <a:rPr lang="vi-VN" dirty="0"/>
              <a:t>Có sẵn vật tư để ứng phó nếu bị đau đầu, các vấn đề về dạ dày, và các triệu chứng căng thẳng khác.</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Nhu cầu về vật tư sẽ khác nhau tùy theo từng hộ gia đình, khách hàng nên được tư vấn để điều chỉnh danh sách của họ sao cho phù hợp với nhu cầu cụ thể của họ.</a:t>
            </a:r>
          </a:p>
          <a:p>
            <a:pPr marL="0" indent="0">
              <a:buNone/>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22</a:t>
            </a:fld>
            <a:endParaRPr lang="en-US"/>
          </a:p>
        </p:txBody>
      </p:sp>
    </p:spTree>
    <p:extLst>
      <p:ext uri="{BB962C8B-B14F-4D97-AF65-F5344CB8AC3E}">
        <p14:creationId xmlns:p14="http://schemas.microsoft.com/office/powerpoint/2010/main" val="392286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Khách hàng có thể tham khảo danh sách các công cụ và vật tư này và mở rộng danh sách tùy theo nhu cầu của họ cùng với ý kiến đóng góp từ các thành viên trong gia đình.</a:t>
            </a:r>
          </a:p>
          <a:p>
            <a:pPr marL="228600" indent="-228600">
              <a:buFont typeface="Arial" panose="020B0604020202020204" pitchFamily="34" charset="0"/>
              <a:buChar char="•"/>
            </a:pPr>
            <a:r>
              <a:rPr lang="vi-VN" dirty="0"/>
              <a:t>Khuyên khách hàng luôn sạc đầy các điện thoại di động bất cứ khi nào có điện.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Nhắc khách hàng chuẩn bị dụng cụ ăn uống dùng một lần vì có thể không có sẵn nước để rửa bát.</a:t>
            </a:r>
          </a:p>
          <a:p>
            <a:pPr marL="228600" indent="-228600">
              <a:buFont typeface="Arial" panose="020B0604020202020204" pitchFamily="34" charset="0"/>
              <a:buChar char="•"/>
            </a:pPr>
            <a:r>
              <a:rPr lang="vi-VN" dirty="0"/>
              <a:t>Tích trữ càng nhiều càng tốt trong các hộp nhựa.</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Danh sách các vật dụng này có thể hữu ích cho đến khi các dịch vụ tiện ích được khôi phục.</a:t>
            </a:r>
          </a:p>
          <a:p>
            <a:pPr marL="232898" indent="-232898">
              <a:buFontTx/>
              <a:buChar char="•"/>
              <a:defRPr/>
            </a:pPr>
            <a:r>
              <a:rPr lang="vi-VN" dirty="0"/>
              <a:t>Khách hàng có thể cố gắng giảm thiểu thiệt hại bằng cách sửa chữa, dọn vệ sinh, và làm những việc khác để ngăn tình hình trở nên tồi tệ hơn.</a:t>
            </a:r>
          </a:p>
          <a:p>
            <a:pPr marL="232898" indent="-232898">
              <a:buFontTx/>
              <a:buChar char="•"/>
              <a:defRPr/>
            </a:pPr>
            <a:endParaRPr lang="en-US" dirty="0"/>
          </a:p>
          <a:p>
            <a:pPr marL="232898" indent="-232898">
              <a:buFontTx/>
              <a:buChar char="•"/>
              <a:defRPr/>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23</a:t>
            </a:fld>
            <a:endParaRPr lang="en-US"/>
          </a:p>
        </p:txBody>
      </p:sp>
    </p:spTree>
    <p:extLst>
      <p:ext uri="{BB962C8B-B14F-4D97-AF65-F5344CB8AC3E}">
        <p14:creationId xmlns:p14="http://schemas.microsoft.com/office/powerpoint/2010/main" val="4042530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Môi trường xunh quanh nhà của khách hàng có thể trở nên không thoải mái.</a:t>
            </a:r>
          </a:p>
          <a:p>
            <a:pPr marL="228600" indent="-228600">
              <a:buFont typeface="Arial" panose="020B0604020202020204" pitchFamily="34" charset="0"/>
              <a:buChar char="•"/>
            </a:pPr>
            <a:r>
              <a:rPr lang="vi-VN" dirty="0"/>
              <a:t>Tích trữ các vật dụng để duy trì vệ sinh cá nhân càng nhiều càng tốt.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Mang theo đồ trải giường của riêng mình khi đi đến nơi tạm trú hay đến sống với gia đình/bạn bè.</a:t>
            </a:r>
          </a:p>
          <a:p>
            <a:pPr marL="228600" indent="-228600">
              <a:buFont typeface="Arial" panose="020B0604020202020204" pitchFamily="34" charset="0"/>
              <a:buChar char="•"/>
            </a:pPr>
            <a:r>
              <a:rPr lang="vi-VN" dirty="0"/>
              <a:t>Nếu có thể, hãy mang theo hoặc đi giày và mặc quần áo chống thấm nước tùy theo nhiệt độ và hoàn cảnh sống hiện tại.</a:t>
            </a:r>
          </a:p>
          <a:p>
            <a:pPr marL="228600" indent="-228600">
              <a:buFont typeface="Arial" panose="020B0604020202020204" pitchFamily="34" charset="0"/>
              <a:buChar char="•"/>
            </a:pPr>
            <a:r>
              <a:rPr lang="vi-VN" dirty="0"/>
              <a:t>Nếu lái xe và đến cư trú tại một địa điểm khác, hãy để các đồ không dễ hư hỏng và các đồ khác trên xe cho đến khi cần dùng.</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Thảo luận nhóm về các vật dụng khác có thể hữu ích để cất vào trong bộ dụng cụ khẩn cấp.</a:t>
            </a:r>
          </a:p>
          <a:p>
            <a:pPr marL="0" indent="0">
              <a:buFontTx/>
              <a:buNone/>
              <a:defRPr/>
            </a:pPr>
            <a:r>
              <a:rPr lang="vi-VN" dirty="0"/>
              <a:t> </a:t>
            </a:r>
          </a:p>
          <a:p>
            <a:pPr marL="232898" indent="-232898">
              <a:buFontTx/>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24</a:t>
            </a:fld>
            <a:endParaRPr lang="en-US"/>
          </a:p>
        </p:txBody>
      </p:sp>
    </p:spTree>
    <p:extLst>
      <p:ext uri="{BB962C8B-B14F-4D97-AF65-F5344CB8AC3E}">
        <p14:creationId xmlns:p14="http://schemas.microsoft.com/office/powerpoint/2010/main" val="308351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Hãy nhớ rằng, mục đích của kế hoạch là liệt kê ra và đảm bảo có sẵn các vật tư.</a:t>
            </a:r>
          </a:p>
          <a:p>
            <a:pPr marL="228600" indent="-228600">
              <a:buFont typeface="Arial" panose="020B0604020202020204" pitchFamily="34" charset="0"/>
              <a:buChar char="•"/>
            </a:pPr>
            <a:r>
              <a:rPr lang="vi-VN" dirty="0"/>
              <a:t>Cân nhắc các loại sự kiện có thể xảy ra và cách chúng có thể ảnh hưởng đến hộ gia đình.</a:t>
            </a:r>
          </a:p>
          <a:p>
            <a:pPr marL="228600" indent="-228600">
              <a:buFont typeface="Arial" panose="020B0604020202020204" pitchFamily="34" charset="0"/>
              <a:buChar char="•"/>
            </a:pPr>
            <a:r>
              <a:rPr lang="vi-VN" dirty="0"/>
              <a:t>Bắt đầu bằng cách hỏi tất cả các thành viên trong gia đình về những thứ họ cần, gồm cả vật nuôi.</a:t>
            </a:r>
          </a:p>
          <a:p>
            <a:pPr marL="228600" indent="-228600">
              <a:buFont typeface="Arial" panose="020B0604020202020204" pitchFamily="34" charset="0"/>
              <a:buChar char="•"/>
            </a:pPr>
            <a:r>
              <a:rPr lang="vi-VN" dirty="0"/>
              <a:t>Nhắc họ rằng các cửa hàng có thể không có điện và không thể mở cửa kinh doanh, vì vậy cần phải dự trữ trước.</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Đề nghị khách hàng dành thời gian suy nghĩ về những thứ cần thiết.</a:t>
            </a:r>
          </a:p>
          <a:p>
            <a:pPr marL="232898" indent="-232898">
              <a:buFontTx/>
              <a:buChar char="•"/>
              <a:defRPr/>
            </a:pPr>
            <a:r>
              <a:rPr lang="vi-VN" dirty="0"/>
              <a:t>Nhắc khách hàng cân nhắc các vật dụng cần thiết cho toàn bộ gia đình.</a:t>
            </a:r>
          </a:p>
          <a:p>
            <a:pPr marL="232898" indent="-232898">
              <a:buFontTx/>
              <a:buChar char="•"/>
              <a:defRPr/>
            </a:pPr>
            <a:r>
              <a:rPr lang="vi-VN" dirty="0"/>
              <a:t>Khi xây dựng một bộ đồ dùng, không cần phải mua tất cả các vật phẩm cùng một lúc; chúng có thể được mua khi có giảm giá và được cất giữ trong các hộp chứa khẩn cấp cho mỗi loại.</a:t>
            </a:r>
          </a:p>
        </p:txBody>
      </p:sp>
      <p:sp>
        <p:nvSpPr>
          <p:cNvPr id="4" name="Slide Number Placeholder 3"/>
          <p:cNvSpPr>
            <a:spLocks noGrp="1"/>
          </p:cNvSpPr>
          <p:nvPr>
            <p:ph type="sldNum" sz="quarter" idx="5"/>
          </p:nvPr>
        </p:nvSpPr>
        <p:spPr/>
        <p:txBody>
          <a:bodyPr/>
          <a:lstStyle/>
          <a:p>
            <a:fld id="{F85719E3-537F-2D40-BF80-CD96FA625B45}" type="slidenum">
              <a:rPr lang="en-US" smtClean="0"/>
              <a:pPr/>
              <a:t>25</a:t>
            </a:fld>
            <a:endParaRPr lang="en-US"/>
          </a:p>
        </p:txBody>
      </p:sp>
    </p:spTree>
    <p:extLst>
      <p:ext uri="{BB962C8B-B14F-4D97-AF65-F5344CB8AC3E}">
        <p14:creationId xmlns:p14="http://schemas.microsoft.com/office/powerpoint/2010/main" val="306596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Cho dù đó là tình huống khẩn cấp cá nhân hay thảm họa toàn cộng đồng, tài liệu của quý vị cần được bảo vệ và sẵn có để sử dụng sau đó.</a:t>
            </a:r>
          </a:p>
          <a:p>
            <a:pPr marL="228600" indent="-228600">
              <a:buFont typeface="Arial" panose="020B0604020202020204" pitchFamily="34" charset="0"/>
              <a:buChar char="•"/>
            </a:pPr>
            <a:r>
              <a:rPr lang="vi-VN" dirty="0"/>
              <a:t>Có thể sẽ có rất nhiều cá nhân và gia đình cần sự trợ giúp.</a:t>
            </a:r>
          </a:p>
          <a:p>
            <a:pPr marL="228600" indent="-228600">
              <a:buFont typeface="Arial" panose="020B0604020202020204" pitchFamily="34" charset="0"/>
              <a:buChar char="•"/>
            </a:pPr>
            <a:r>
              <a:rPr lang="vi-VN" dirty="0"/>
              <a:t>Chụp ảnh ngôi nhà và tất cả tài sản cá nhân; đây là bản ghi về những thứ quý vị sở hữu (hoặc đã từng sở hữu); cất giữ chúng ở một nơi an toàn hoặc nhờ một thành viên gia đình hoặc bạn bè đáng tin cậy giữ hộ.</a:t>
            </a:r>
          </a:p>
          <a:p>
            <a:pPr marL="228600" indent="-228600">
              <a:buFont typeface="Arial" panose="020B0604020202020204" pitchFamily="34" charset="0"/>
              <a:buChar char="•"/>
            </a:pPr>
            <a:r>
              <a:rPr lang="vi-VN" dirty="0"/>
              <a:t>Đảm bảo rằng giấy tờ được cất giữ sao cho bảo vệ được nội dung bên trong khỏi nhiều tình huống khẩn cấp/thảm họa khác nhau có thể xảy ra trong khu vực của quý vị.</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Khi xác định và sắp xếp tài liệu, tốt nhất nên đặt các tài liệu quan trọng ở một nơi có khóa và an toàn, gần chỗ để các vật tư khẩn cấp hoặc ở một địa điểm an toàn và dễ tiếp cận ngoài khu vực chịu tác động.</a:t>
            </a:r>
          </a:p>
          <a:p>
            <a:pPr marL="232898" indent="-232898">
              <a:buFontTx/>
              <a:buChar char="•"/>
              <a:defRPr/>
            </a:pPr>
            <a:r>
              <a:rPr lang="vi-VN" dirty="0"/>
              <a:t>Xác định (các) thành viên gia đình sẽ chịu trách nhiệm mang tài liệu đến các địa điểm thay thế khác.</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dirty="0"/>
              <a:t>Sau khi xảy ra tình huống khẩn cấp hoặc thảm họa, các vật dụng trong nhà có thể trở nên khó nhận biết hoặc không còn tồn tại.</a:t>
            </a:r>
          </a:p>
          <a:p>
            <a:pPr marL="232898" indent="-232898">
              <a:buFontTx/>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26</a:t>
            </a:fld>
            <a:endParaRPr lang="en-US"/>
          </a:p>
        </p:txBody>
      </p:sp>
    </p:spTree>
    <p:extLst>
      <p:ext uri="{BB962C8B-B14F-4D97-AF65-F5344CB8AC3E}">
        <p14:creationId xmlns:p14="http://schemas.microsoft.com/office/powerpoint/2010/main" val="162439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Điểm qua các tài liệu quan trọng với khách hàng của quý vị.</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28600" indent="-228600">
              <a:buFont typeface="Arial" panose="020B0604020202020204" pitchFamily="34" charset="0"/>
              <a:buChar char="•"/>
            </a:pPr>
            <a:r>
              <a:rPr lang="vi-VN"/>
              <a:t>Có những giấy tờ nào khác quan trọng đối với các thành viên trong gia đình không? Hỏi họ, lập danh sách, và luôn lưu trữ chúng một cách thích hợp.</a:t>
            </a:r>
          </a:p>
          <a:p>
            <a:pPr marL="232898" indent="-232898">
              <a:buFontTx/>
              <a:buChar char="•"/>
              <a:defRPr/>
            </a:pPr>
            <a:r>
              <a:rPr lang="vi-VN"/>
              <a:t>Những vật dụng này nên được mang theo nếu thời gian cho phép hoặc cất giữ ở một địa điểm khác.</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27</a:t>
            </a:fld>
            <a:endParaRPr lang="en-US"/>
          </a:p>
        </p:txBody>
      </p:sp>
    </p:spTree>
    <p:extLst>
      <p:ext uri="{BB962C8B-B14F-4D97-AF65-F5344CB8AC3E}">
        <p14:creationId xmlns:p14="http://schemas.microsoft.com/office/powerpoint/2010/main" val="2646427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Việc chuẩn bị có thể sẽ tốn kém; hãy kiểm tra mức giá và các tiện nghi của khách sạn.</a:t>
            </a:r>
          </a:p>
          <a:p>
            <a:pPr marL="228600" indent="-228600">
              <a:buFont typeface="Arial" panose="020B0604020202020204" pitchFamily="34" charset="0"/>
              <a:buChar char="•"/>
            </a:pPr>
            <a:r>
              <a:rPr lang="vi-VN" dirty="0"/>
              <a:t>An toàn là trên hết: nếu việc mua tất cả các thiết bị khẩn cấp vượt quá khả năng tài chính, hãy đưa ra ưu tiên và mua từng thiết bị một.</a:t>
            </a:r>
          </a:p>
          <a:p>
            <a:pPr marL="228600" indent="-228600">
              <a:buFont typeface="Arial" panose="020B0604020202020204" pitchFamily="34" charset="0"/>
              <a:buChar char="•"/>
            </a:pPr>
            <a:r>
              <a:rPr lang="vi-VN" dirty="0"/>
              <a:t>Lưu trữ các vật dụng cần thiết; tiến hành sửa chữa bảo dưỡng thường xuyên; nếu có thể, đừng trì hoãn việc bảo dưỡng.</a:t>
            </a:r>
          </a:p>
          <a:p>
            <a:pPr marL="228600" indent="-228600">
              <a:buFont typeface="Arial" panose="020B0604020202020204" pitchFamily="34" charset="0"/>
              <a:buChar char="•"/>
            </a:pPr>
            <a:r>
              <a:rPr lang="vi-VN" dirty="0"/>
              <a:t>Tìm kiếm và đến thăm các cơ sở gửi vật nuôi, nói chuyện với nhà cung cấp và trao đổi về chi phí cũng như các bước để đảm bảo chỗ ở cho vật nuôi của quý vị.</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Xác định các khách sạn bên ngoài vùng xảy ra thảm họa có lò vi sóng và tủ lạnh để giảm thiểu chi phí ra ngoài ăn uống.</a:t>
            </a:r>
          </a:p>
          <a:p>
            <a:pPr marL="232898" indent="-232898">
              <a:buFontTx/>
              <a:buChar char="•"/>
              <a:defRPr/>
            </a:pPr>
            <a:r>
              <a:rPr lang="vi-VN" dirty="0"/>
              <a:t>Đừng quên hỏi những người chủ cũi xem họ có bị ngập lụt trước đó không, hãy kiểm tra xem liệu tòa nhà có nằm trong vùng ngập lụt hay không.</a:t>
            </a:r>
          </a:p>
          <a:p>
            <a:pPr marL="232898" indent="-232898">
              <a:buFontTx/>
              <a:buChar char="•"/>
              <a:defRPr/>
            </a:pPr>
            <a:r>
              <a:rPr lang="vi-VN" dirty="0"/>
              <a:t>Nhắc khách hàng rằng những nhân viên tính toán tổn thất bảo hiểm có thể xác định việc hoãn bảo trì và có thể từ chối yêu cầu bồi thường (hoặc các phần của nó).</a:t>
            </a:r>
          </a:p>
          <a:p>
            <a:pPr marL="232898" indent="-232898">
              <a:buFontTx/>
              <a:buChar char="•"/>
              <a:defRPr/>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28</a:t>
            </a:fld>
            <a:endParaRPr lang="en-US"/>
          </a:p>
        </p:txBody>
      </p:sp>
    </p:spTree>
    <p:extLst>
      <p:ext uri="{BB962C8B-B14F-4D97-AF65-F5344CB8AC3E}">
        <p14:creationId xmlns:p14="http://schemas.microsoft.com/office/powerpoint/2010/main" val="2836271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Xem qua toàn bộ danh sách này và nhấn mạnh ý nghĩa cho khách hàng của quý vị.</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Nhắc khách hàng rằng bảo hiểm không chi trả cho tất cả mọi thứ.</a:t>
            </a:r>
          </a:p>
          <a:p>
            <a:pPr marL="232898" indent="-232898">
              <a:buFontTx/>
              <a:buChar char="•"/>
              <a:defRPr/>
            </a:pPr>
            <a:r>
              <a:rPr lang="vi-VN" dirty="0"/>
              <a:t>Giải thích và nhắc nhở về khoản khấu trừ.</a:t>
            </a:r>
          </a:p>
          <a:p>
            <a:pPr marL="232898" indent="-232898">
              <a:buFontTx/>
              <a:buChar char="•"/>
              <a:defRPr/>
            </a:pPr>
            <a:r>
              <a:rPr lang="vi-VN" dirty="0"/>
              <a:t>Hãy nhớ rằng quý vị có thể bị mất việc làm, đôi khi doanh nghiệp có thể không còn tồn tại hoặc có thể đóng cửa tạm thời.</a:t>
            </a:r>
          </a:p>
          <a:p>
            <a:pPr marL="232898" indent="-232898">
              <a:buFontTx/>
              <a:buChar char="•"/>
              <a:defRPr/>
            </a:pPr>
            <a:r>
              <a:rPr lang="vi-VN" dirty="0"/>
              <a:t>Giải thích rằng HCA sẵn sàng trợ giúp họ trong việc đàm phán với các chủ nợ và giúp họ tìm hiểu về các chương trình hỗ trợ thảm họa.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29</a:t>
            </a:fld>
            <a:endParaRPr lang="en-US"/>
          </a:p>
        </p:txBody>
      </p:sp>
    </p:spTree>
    <p:extLst>
      <p:ext uri="{BB962C8B-B14F-4D97-AF65-F5344CB8AC3E}">
        <p14:creationId xmlns:p14="http://schemas.microsoft.com/office/powerpoint/2010/main" val="104438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9078" y="4414828"/>
            <a:ext cx="6736790" cy="4898195"/>
          </a:xfrm>
        </p:spPr>
        <p:txBody>
          <a:bodyPr/>
          <a:lstStyle/>
          <a:p>
            <a:pPr marL="232898" indent="-232898">
              <a:spcBef>
                <a:spcPct val="80000"/>
              </a:spcBef>
              <a:defRPr/>
            </a:pPr>
            <a:r>
              <a:rPr lang="vi-VN" b="1" dirty="0"/>
              <a:t>Các điểm quan trọng</a:t>
            </a:r>
            <a:r>
              <a:rPr lang="vi-VN" dirty="0"/>
              <a:t>:</a:t>
            </a:r>
          </a:p>
          <a:p>
            <a:pPr marL="232898" indent="-232898">
              <a:spcBef>
                <a:spcPct val="20000"/>
              </a:spcBef>
              <a:spcAft>
                <a:spcPct val="20000"/>
              </a:spcAft>
              <a:buFontTx/>
              <a:buChar char="•"/>
            </a:pPr>
            <a:r>
              <a:rPr lang="vi-VN" dirty="0"/>
              <a:t>Cung cấp và khuyến khích khách hàng xem nội dung chương trình trước khi tham gia đào tạo </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171450" indent="-171450">
              <a:spcBef>
                <a:spcPct val="80000"/>
              </a:spcBef>
              <a:buFont typeface="Arial" panose="020B0604020202020204" pitchFamily="34" charset="0"/>
              <a:buChar char="•"/>
              <a:defRPr/>
            </a:pPr>
            <a:r>
              <a:rPr lang="vi-VN" dirty="0"/>
              <a:t>Có thể chỉnh sửa và thiết kế chương trình đào tạo này sao cho phù hợp với nhu cầu của cơ quan </a:t>
            </a:r>
          </a:p>
          <a:p>
            <a:pPr marL="171450" indent="-171450">
              <a:spcBef>
                <a:spcPct val="80000"/>
              </a:spcBef>
              <a:buFont typeface="Arial" panose="020B0604020202020204" pitchFamily="34" charset="0"/>
              <a:buChar char="•"/>
              <a:defRPr/>
            </a:pPr>
            <a:r>
              <a:rPr lang="vi-VN" dirty="0"/>
              <a:t>Hãy sáng tạo và làm cho khóa đào tạo trở nên thú vị</a:t>
            </a:r>
          </a:p>
          <a:p>
            <a:pPr marL="171450" indent="-171450">
              <a:spcBef>
                <a:spcPct val="80000"/>
              </a:spcBef>
              <a:buFont typeface="Arial" panose="020B0604020202020204" pitchFamily="34" charset="0"/>
              <a:buChar char="•"/>
              <a:defRPr/>
            </a:pPr>
            <a:r>
              <a:rPr lang="vi-VN" dirty="0"/>
              <a:t>Nhắc nhở khách hàng rằng đây là một khóa đào tạo nghiêm túc và cần thiết</a:t>
            </a:r>
          </a:p>
          <a:p>
            <a:pPr marL="171450" indent="-171450">
              <a:spcBef>
                <a:spcPct val="80000"/>
              </a:spcBef>
              <a:buFont typeface="Arial" panose="020B0604020202020204" pitchFamily="34" charset="0"/>
              <a:buChar char="•"/>
              <a:defRPr/>
            </a:pPr>
            <a:r>
              <a:rPr lang="vi-VN" dirty="0"/>
              <a:t>Thu hút khách hàng tương tác trong quá trình đào tạo</a:t>
            </a:r>
          </a:p>
          <a:p>
            <a:pPr marL="0" indent="0">
              <a:buFontTx/>
              <a:buNone/>
              <a:defRPr/>
            </a:pPr>
            <a:endParaRPr lang="en-US" dirty="0"/>
          </a:p>
        </p:txBody>
      </p:sp>
      <p:sp>
        <p:nvSpPr>
          <p:cNvPr id="4" name="Slide Number Placeholder 3"/>
          <p:cNvSpPr>
            <a:spLocks noGrp="1"/>
          </p:cNvSpPr>
          <p:nvPr>
            <p:ph type="sldNum" sz="quarter" idx="10"/>
          </p:nvPr>
        </p:nvSpPr>
        <p:spPr/>
        <p:txBody>
          <a:bodyPr/>
          <a:lstStyle/>
          <a:p>
            <a:fld id="{4C9F9C47-B2C3-41C8-9871-B1A0DEBE503D}" type="slidenum">
              <a:rPr lang="en-US" smtClean="0"/>
              <a:pPr/>
              <a:t>3</a:t>
            </a:fld>
            <a:endParaRPr lang="en-US"/>
          </a:p>
        </p:txBody>
      </p:sp>
    </p:spTree>
    <p:extLst>
      <p:ext uri="{BB962C8B-B14F-4D97-AF65-F5344CB8AC3E}">
        <p14:creationId xmlns:p14="http://schemas.microsoft.com/office/powerpoint/2010/main" val="921407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Xem qua toàn bộ danh sách này và nhấn mạnh ý nghĩa cho khách hàng của quý vị.</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Giải thích rằng HCA sẵn sàng trợ giúp họ trong việc đàm phán với các chủ nợ và giúp họ tìm hiểu về các chương trình hỗ trợ thảm họa.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30</a:t>
            </a:fld>
            <a:endParaRPr lang="en-US"/>
          </a:p>
        </p:txBody>
      </p:sp>
    </p:spTree>
    <p:extLst>
      <p:ext uri="{BB962C8B-B14F-4D97-AF65-F5344CB8AC3E}">
        <p14:creationId xmlns:p14="http://schemas.microsoft.com/office/powerpoint/2010/main" val="2868639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Các</a:t>
            </a:r>
            <a:r>
              <a:rPr lang="en-US" b="1" dirty="0"/>
              <a:t> </a:t>
            </a:r>
            <a:r>
              <a:rPr lang="en-US" b="1" dirty="0" err="1"/>
              <a:t>điểm</a:t>
            </a:r>
            <a:r>
              <a:rPr lang="en-US" b="1" dirty="0"/>
              <a:t> </a:t>
            </a:r>
            <a:r>
              <a:rPr lang="en-US" b="1" dirty="0" err="1"/>
              <a:t>quan</a:t>
            </a:r>
            <a:r>
              <a:rPr lang="en-US" b="1" dirty="0"/>
              <a:t> </a:t>
            </a:r>
            <a:r>
              <a:rPr lang="en-US" b="1" dirty="0" err="1"/>
              <a:t>trọng</a:t>
            </a:r>
            <a:r>
              <a:rPr lang="en-US" dirty="0"/>
              <a:t>:</a:t>
            </a:r>
          </a:p>
          <a:p>
            <a:pPr marL="228600" indent="-228600">
              <a:buFont typeface="Arial" panose="020B0604020202020204" pitchFamily="34" charset="0"/>
              <a:buChar char="•"/>
            </a:pPr>
            <a:r>
              <a:rPr lang="en-US" dirty="0" err="1"/>
              <a:t>Xem</a:t>
            </a:r>
            <a:r>
              <a:rPr lang="en-US" dirty="0"/>
              <a:t> qua </a:t>
            </a:r>
            <a:r>
              <a:rPr lang="en-US" dirty="0" err="1"/>
              <a:t>toàn</a:t>
            </a:r>
            <a:r>
              <a:rPr lang="en-US" dirty="0"/>
              <a:t> </a:t>
            </a:r>
            <a:r>
              <a:rPr lang="en-US" dirty="0" err="1"/>
              <a:t>bộ</a:t>
            </a:r>
            <a:r>
              <a:rPr lang="en-US" dirty="0"/>
              <a:t> </a:t>
            </a:r>
            <a:r>
              <a:rPr lang="en-US" dirty="0" err="1"/>
              <a:t>danh</a:t>
            </a:r>
            <a:r>
              <a:rPr lang="en-US" dirty="0"/>
              <a:t> </a:t>
            </a:r>
            <a:r>
              <a:rPr lang="en-US" dirty="0" err="1"/>
              <a:t>sách</a:t>
            </a:r>
            <a:r>
              <a:rPr lang="en-US" dirty="0"/>
              <a:t> </a:t>
            </a:r>
            <a:r>
              <a:rPr lang="en-US" dirty="0" err="1"/>
              <a:t>này</a:t>
            </a:r>
            <a:r>
              <a:rPr lang="en-US" dirty="0"/>
              <a:t> </a:t>
            </a:r>
            <a:r>
              <a:rPr lang="en-US" dirty="0" err="1"/>
              <a:t>và</a:t>
            </a:r>
            <a:r>
              <a:rPr lang="en-US" dirty="0"/>
              <a:t> </a:t>
            </a:r>
            <a:r>
              <a:rPr lang="en-US" dirty="0" err="1"/>
              <a:t>nhấn</a:t>
            </a:r>
            <a:r>
              <a:rPr lang="en-US" dirty="0"/>
              <a:t> </a:t>
            </a:r>
            <a:r>
              <a:rPr lang="en-US" dirty="0" err="1"/>
              <a:t>mạnh</a:t>
            </a:r>
            <a:r>
              <a:rPr lang="en-US" dirty="0"/>
              <a:t> ý </a:t>
            </a:r>
            <a:r>
              <a:rPr lang="en-US" dirty="0" err="1"/>
              <a:t>nghĩa</a:t>
            </a:r>
            <a:r>
              <a:rPr lang="en-US" dirty="0"/>
              <a:t> </a:t>
            </a:r>
            <a:r>
              <a:rPr lang="en-US" dirty="0" err="1"/>
              <a:t>cho</a:t>
            </a:r>
            <a:r>
              <a:rPr lang="en-US" dirty="0"/>
              <a:t> </a:t>
            </a:r>
            <a:r>
              <a:rPr lang="en-US" dirty="0" err="1"/>
              <a:t>khách</a:t>
            </a:r>
            <a:r>
              <a:rPr lang="en-US" dirty="0"/>
              <a:t> </a:t>
            </a:r>
            <a:r>
              <a:rPr lang="en-US" dirty="0" err="1"/>
              <a:t>hàng</a:t>
            </a:r>
            <a:r>
              <a:rPr lang="en-US" dirty="0"/>
              <a:t> </a:t>
            </a:r>
            <a:r>
              <a:rPr lang="en-US" dirty="0" err="1"/>
              <a:t>của</a:t>
            </a:r>
            <a:r>
              <a:rPr lang="en-US" dirty="0"/>
              <a:t> </a:t>
            </a:r>
            <a:r>
              <a:rPr lang="en-US" dirty="0" err="1"/>
              <a:t>quý</a:t>
            </a:r>
            <a:r>
              <a:rPr lang="en-US" dirty="0"/>
              <a:t> </a:t>
            </a:r>
            <a:r>
              <a:rPr lang="en-US" dirty="0" err="1"/>
              <a:t>vị</a:t>
            </a:r>
            <a:r>
              <a:rPr lang="en-US" dirty="0"/>
              <a:t>.</a:t>
            </a:r>
          </a:p>
          <a:p>
            <a:pPr marL="232898" indent="-232898">
              <a:spcBef>
                <a:spcPct val="80000"/>
              </a:spcBef>
              <a:defRPr/>
            </a:pPr>
            <a:r>
              <a:rPr lang="vi-VN" b="1" dirty="0"/>
              <a:t>Các câu hỏi/mối quan ngại thường gặp</a:t>
            </a:r>
            <a:r>
              <a:rPr lang="en-US" dirty="0"/>
              <a:t>:</a:t>
            </a:r>
          </a:p>
          <a:p>
            <a:pPr marL="232898" indent="-232898">
              <a:buFontTx/>
              <a:buChar char="•"/>
              <a:defRPr/>
            </a:pPr>
            <a:r>
              <a:rPr lang="en-US" dirty="0"/>
              <a:t>NA</a:t>
            </a:r>
          </a:p>
          <a:p>
            <a:pPr marL="232898" indent="-232898">
              <a:spcBef>
                <a:spcPct val="80000"/>
              </a:spcBef>
              <a:defRPr/>
            </a:pPr>
            <a:r>
              <a:rPr lang="en-US" b="1" dirty="0" err="1"/>
              <a:t>Lời</a:t>
            </a:r>
            <a:r>
              <a:rPr lang="en-US" b="1" dirty="0"/>
              <a:t> </a:t>
            </a:r>
            <a:r>
              <a:rPr lang="en-US" b="1" dirty="0" err="1"/>
              <a:t>khuyên</a:t>
            </a:r>
            <a:r>
              <a:rPr lang="en-US" b="1" dirty="0"/>
              <a:t> </a:t>
            </a:r>
            <a:r>
              <a:rPr lang="en-US" b="1" dirty="0" err="1"/>
              <a:t>về</a:t>
            </a:r>
            <a:r>
              <a:rPr lang="en-US" b="1" dirty="0"/>
              <a:t> </a:t>
            </a:r>
            <a:r>
              <a:rPr lang="en-US" b="1" dirty="0" err="1"/>
              <a:t>thực</a:t>
            </a:r>
            <a:r>
              <a:rPr lang="en-US" b="1" dirty="0"/>
              <a:t> </a:t>
            </a:r>
            <a:r>
              <a:rPr lang="en-US" b="1" dirty="0" err="1"/>
              <a:t>hiện</a:t>
            </a:r>
            <a:r>
              <a:rPr lang="en-US" b="1" dirty="0"/>
              <a:t> </a:t>
            </a:r>
            <a:r>
              <a:rPr lang="en-US" b="1" dirty="0" err="1"/>
              <a:t>đào</a:t>
            </a:r>
            <a:r>
              <a:rPr lang="en-US" b="1" dirty="0"/>
              <a:t> </a:t>
            </a:r>
            <a:r>
              <a:rPr lang="en-US" b="1" dirty="0" err="1"/>
              <a:t>tạo</a:t>
            </a:r>
            <a:r>
              <a:rPr lang="en-US" dirty="0"/>
              <a:t>:</a:t>
            </a:r>
          </a:p>
          <a:p>
            <a:pPr marL="232898" indent="-232898">
              <a:buFontTx/>
              <a:buChar char="•"/>
              <a:defRPr/>
            </a:pPr>
            <a:r>
              <a:rPr lang="en-US" dirty="0" err="1"/>
              <a:t>Nhấn</a:t>
            </a:r>
            <a:r>
              <a:rPr lang="en-US" dirty="0"/>
              <a:t> </a:t>
            </a:r>
            <a:r>
              <a:rPr lang="en-US" dirty="0" err="1"/>
              <a:t>mạnh</a:t>
            </a:r>
            <a:r>
              <a:rPr lang="en-US" dirty="0"/>
              <a:t> </a:t>
            </a:r>
            <a:r>
              <a:rPr lang="en-US" dirty="0" err="1"/>
              <a:t>tầm</a:t>
            </a:r>
            <a:r>
              <a:rPr lang="en-US" dirty="0"/>
              <a:t> </a:t>
            </a:r>
            <a:r>
              <a:rPr lang="en-US" dirty="0" err="1"/>
              <a:t>quan</a:t>
            </a:r>
            <a:r>
              <a:rPr lang="en-US" dirty="0"/>
              <a:t> </a:t>
            </a:r>
            <a:r>
              <a:rPr lang="en-US" dirty="0" err="1"/>
              <a:t>trọng</a:t>
            </a:r>
            <a:r>
              <a:rPr lang="en-US" dirty="0"/>
              <a:t> </a:t>
            </a:r>
            <a:r>
              <a:rPr lang="en-US" dirty="0" err="1"/>
              <a:t>của</a:t>
            </a:r>
            <a:r>
              <a:rPr lang="en-US" dirty="0"/>
              <a:t> </a:t>
            </a:r>
            <a:r>
              <a:rPr lang="en-US" dirty="0" err="1"/>
              <a:t>bảo</a:t>
            </a:r>
            <a:r>
              <a:rPr lang="en-US" dirty="0"/>
              <a:t> </a:t>
            </a:r>
            <a:r>
              <a:rPr lang="en-US" dirty="0" err="1"/>
              <a:t>hiểm</a:t>
            </a:r>
            <a:r>
              <a:rPr lang="en-US" dirty="0"/>
              <a:t> </a:t>
            </a:r>
            <a:r>
              <a:rPr lang="en-US" dirty="0" err="1"/>
              <a:t>và</a:t>
            </a:r>
            <a:r>
              <a:rPr lang="en-US" dirty="0"/>
              <a:t> </a:t>
            </a:r>
            <a:r>
              <a:rPr lang="en-US" dirty="0" err="1"/>
              <a:t>việc</a:t>
            </a:r>
            <a:r>
              <a:rPr lang="en-US" dirty="0"/>
              <a:t> </a:t>
            </a:r>
            <a:r>
              <a:rPr lang="en-US" dirty="0" err="1"/>
              <a:t>giữ</a:t>
            </a:r>
            <a:r>
              <a:rPr lang="en-US" dirty="0"/>
              <a:t> </a:t>
            </a:r>
            <a:r>
              <a:rPr lang="en-US" dirty="0" err="1"/>
              <a:t>uy</a:t>
            </a:r>
            <a:r>
              <a:rPr lang="en-US" dirty="0"/>
              <a:t> </a:t>
            </a:r>
            <a:r>
              <a:rPr lang="en-US" dirty="0" err="1"/>
              <a:t>tín</a:t>
            </a:r>
            <a:r>
              <a:rPr lang="en-US" dirty="0"/>
              <a:t>..</a:t>
            </a:r>
          </a:p>
        </p:txBody>
      </p:sp>
      <p:sp>
        <p:nvSpPr>
          <p:cNvPr id="4" name="Slide Number Placeholder 3"/>
          <p:cNvSpPr>
            <a:spLocks noGrp="1"/>
          </p:cNvSpPr>
          <p:nvPr>
            <p:ph type="sldNum" sz="quarter" idx="5"/>
          </p:nvPr>
        </p:nvSpPr>
        <p:spPr/>
        <p:txBody>
          <a:bodyPr/>
          <a:lstStyle/>
          <a:p>
            <a:fld id="{7A42A780-681B-4DF7-A15A-0F4C34F1FEA1}" type="slidenum">
              <a:rPr lang="en-US" smtClean="0"/>
              <a:t>31</a:t>
            </a:fld>
            <a:endParaRPr lang="en-US"/>
          </a:p>
        </p:txBody>
      </p:sp>
    </p:spTree>
    <p:extLst>
      <p:ext uri="{BB962C8B-B14F-4D97-AF65-F5344CB8AC3E}">
        <p14:creationId xmlns:p14="http://schemas.microsoft.com/office/powerpoint/2010/main" val="3666971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171450" indent="-171450">
              <a:buFont typeface="Arial" panose="020B0604020202020204" pitchFamily="34" charset="0"/>
              <a:buChar char="•"/>
            </a:pPr>
            <a:r>
              <a:rPr lang="vi-VN" dirty="0"/>
              <a:t>Tuyên bố hợp đồng bảo hiểm luôn có sẵn hàng năm, khách hàng nên xem lại để biết liệu nó có cần được cập nhật hay không.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Rất đơn giản để kiểm tra xếp hạng, nhập tên của công ty bảo hiểm vào công cụ tìm kiếm; kiểm tra xếp hạng để xác định những điều mà các khách hàng khác nói về công 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Khách hàng có thể sắp xếp một cuộc hẹn với đại lý của họ để xem những gì được bảo hiểm và mức bảo hiểm của họ – khuyến nghị điều này nên được thực hiện trước khi nó có thể trở nên cần thiết.</a:t>
            </a:r>
          </a:p>
          <a:p>
            <a:pPr marL="171450" indent="-171450">
              <a:buFont typeface="Arial" panose="020B0604020202020204" pitchFamily="34" charset="0"/>
              <a:buChar char="•"/>
            </a:pPr>
            <a:r>
              <a:rPr lang="vi-VN" dirty="0"/>
              <a:t>Nếu có thể, đừng để hợp đồng bảo hiểm bị mất hiệu lực.</a:t>
            </a:r>
          </a:p>
          <a:p>
            <a:pPr marL="0" indent="0">
              <a:buFont typeface="Arial" panose="020B0604020202020204" pitchFamily="34" charset="0"/>
              <a:buNone/>
            </a:pPr>
            <a:r>
              <a:rPr lang="vi-VN" dirty="0"/>
              <a:t> </a:t>
            </a: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Khuyến khích khách hàng bảo vệ tài sản.</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dirty="0"/>
              <a:t>Mất hiệu lực bảo hiểm có thể dẫn đến không được bảo hiểm vào những thời điểm quan trọng.</a:t>
            </a:r>
          </a:p>
          <a:p>
            <a:pPr marL="232898" indent="-232898">
              <a:buFontTx/>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32</a:t>
            </a:fld>
            <a:endParaRPr lang="en-US"/>
          </a:p>
        </p:txBody>
      </p:sp>
    </p:spTree>
    <p:extLst>
      <p:ext uri="{BB962C8B-B14F-4D97-AF65-F5344CB8AC3E}">
        <p14:creationId xmlns:p14="http://schemas.microsoft.com/office/powerpoint/2010/main" val="4153999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171450" indent="-171450">
              <a:buFont typeface="Arial" panose="020B0604020202020204" pitchFamily="34" charset="0"/>
              <a:buChar char="•"/>
            </a:pPr>
            <a:r>
              <a:rPr lang="vi-VN"/>
              <a:t>Thảo luận tại sao các chi phí thay thế lại quan trọng – giá trị thị trường của một ngôi nhà (hoặc đồ đạc bên trong ngôi nhà đó) có thể thấp hơn chi phí thay thế nó. Ví dụ, chi phí xây dựng có thể tăng lên, trong khi giá của một ngôi nhà hiện có trong khu dân cư đó lại không tăng.</a:t>
            </a:r>
          </a:p>
          <a:p>
            <a:pPr marL="0" indent="0">
              <a:buFont typeface="Arial" panose="020B0604020202020204" pitchFamily="34" charset="0"/>
              <a:buNone/>
            </a:pPr>
            <a:r>
              <a:rPr lang="vi-VN"/>
              <a:t> </a:t>
            </a: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a:t>NA</a:t>
            </a:r>
          </a:p>
          <a:p>
            <a:pPr marL="0" indent="0">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33</a:t>
            </a:fld>
            <a:endParaRPr lang="en-US"/>
          </a:p>
        </p:txBody>
      </p:sp>
    </p:spTree>
    <p:extLst>
      <p:ext uri="{BB962C8B-B14F-4D97-AF65-F5344CB8AC3E}">
        <p14:creationId xmlns:p14="http://schemas.microsoft.com/office/powerpoint/2010/main" val="2726047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31775" lvl="1" indent="-231775">
              <a:buFont typeface="Arial" panose="020B0604020202020204" pitchFamily="34" charset="0"/>
              <a:buChar char="•"/>
            </a:pPr>
            <a:r>
              <a:rPr lang="vi-VN" dirty="0"/>
              <a:t>HCA có thể giúp quý vị xác định các khoảng trống tài chính và hỗ trợ quý vị xây dựng một kế hoạch tiết kiệm.</a:t>
            </a:r>
          </a:p>
          <a:p>
            <a:pPr marL="231775" lvl="1" indent="-231775">
              <a:buFont typeface="Arial" panose="020B0604020202020204" pitchFamily="34" charset="0"/>
              <a:buChar char="•"/>
            </a:pPr>
            <a:r>
              <a:rPr lang="vi-VN" dirty="0"/>
              <a:t>Thảo luận về các nguồn trợ giúp sẵn có để hỗ trợ sửa chữa (ví dụ: các chương trình cải tạo nhà ở địa phương, các nhà cung cấp dịch vụ).</a:t>
            </a:r>
          </a:p>
          <a:p>
            <a:pPr marL="231775" lvl="1" indent="-231775">
              <a:buFont typeface="Arial" panose="020B0604020202020204" pitchFamily="34" charset="0"/>
              <a:buChar char="•"/>
            </a:pPr>
            <a:r>
              <a:rPr lang="vi-VN" dirty="0"/>
              <a:t>Nắm được các lựa chọn có sẵn để nghỉ phép nếu công việc bị gián đoạn do phải đi sơ tán bắt buộc hoặc nếu công ty phải đóng cửa.</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171450" indent="-171450">
              <a:buFont typeface="Arial" panose="020B0604020202020204" pitchFamily="34" charset="0"/>
              <a:buChar char="•"/>
              <a:defRPr/>
            </a:pPr>
            <a:r>
              <a:rPr lang="vi-VN" dirty="0"/>
              <a:t>Trước khi xảy ra tình huống khẩn cấp, hãy đánh giá một cách thực tế về tình hình tài chính và bắt đầu thực hiện những điều chỉnh cần thiết</a:t>
            </a:r>
          </a:p>
          <a:p>
            <a:pPr marL="171450" indent="-171450">
              <a:buFont typeface="Arial" panose="020B0604020202020204" pitchFamily="34" charset="0"/>
              <a:buChar char="•"/>
              <a:defRPr/>
            </a:pPr>
            <a:r>
              <a:rPr lang="vi-VN" dirty="0"/>
              <a:t>Tìm hiểu những quyền lợi mà quý vị có trong công việc  </a:t>
            </a:r>
          </a:p>
          <a:p>
            <a:pPr marL="171450" indent="-171450">
              <a:buFont typeface="Arial" panose="020B0604020202020204" pitchFamily="34" charset="0"/>
              <a:buChar char="•"/>
              <a:defRPr/>
            </a:pPr>
            <a:r>
              <a:rPr lang="vi-VN" dirty="0"/>
              <a:t>Liên lạc với đại lý bảo hiểm của quý vị</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34</a:t>
            </a:fld>
            <a:endParaRPr lang="en-US"/>
          </a:p>
        </p:txBody>
      </p:sp>
    </p:spTree>
    <p:extLst>
      <p:ext uri="{BB962C8B-B14F-4D97-AF65-F5344CB8AC3E}">
        <p14:creationId xmlns:p14="http://schemas.microsoft.com/office/powerpoint/2010/main" val="332881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Xây dựng kế hoạch thông tin liên lạc cho gia đình bao gồm tất cả những người cần được thông báo.</a:t>
            </a:r>
          </a:p>
          <a:p>
            <a:pPr marL="228600" indent="-228600">
              <a:buFont typeface="Arial" panose="020B0604020202020204" pitchFamily="34" charset="0"/>
              <a:buChar char="•"/>
            </a:pPr>
            <a:r>
              <a:rPr lang="vi-VN" dirty="0"/>
              <a:t>Phối hợp với các thành viên gia đình tại địa phương với những người có thể đang sống ở nơi khác khi lập kế hoạch thông tin liên lạc này.</a:t>
            </a:r>
          </a:p>
          <a:p>
            <a:pPr marL="228600" indent="-228600">
              <a:buFont typeface="Arial" panose="020B0604020202020204" pitchFamily="34" charset="0"/>
              <a:buChar char="•"/>
            </a:pPr>
            <a:r>
              <a:rPr lang="vi-VN" dirty="0"/>
              <a:t>Xác định ít nhất hai người liên lạc khẩn cấp mà tất cả các thành viên trong gia đình có thể liên lạc.</a:t>
            </a:r>
          </a:p>
          <a:p>
            <a:pPr marL="228600" indent="-228600">
              <a:buFont typeface="Arial" panose="020B0604020202020204" pitchFamily="34" charset="0"/>
              <a:buChar char="•"/>
            </a:pPr>
            <a:r>
              <a:rPr lang="vi-VN" dirty="0"/>
              <a:t>Phân công ít nhất hai người chịu trách nhiệm thông báo cho những người được liệt kê trong danh sách điện thoại.</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spcBef>
                <a:spcPct val="80000"/>
              </a:spcBef>
              <a:buFont typeface="Arial" panose="020B0604020202020204" pitchFamily="34" charset="0"/>
              <a:buChar char="•"/>
              <a:defRPr/>
            </a:pPr>
            <a:r>
              <a:rPr lang="vi-VN" dirty="0"/>
              <a:t>Các thành viên trong gia đình và bạn bè sẽ lo lắng khi họ biết rằng có người thân đang phải trải qua tình huống khẩn cấp.</a:t>
            </a:r>
          </a:p>
          <a:p>
            <a:pPr marL="232898" indent="-232898">
              <a:buFontTx/>
              <a:buChar char="•"/>
              <a:defRPr/>
            </a:pPr>
            <a:r>
              <a:rPr lang="vi-VN" dirty="0"/>
              <a:t>Nhắc khách hàng rằng họ có thể có các thành viên gia đình sống bên ngoài khu vực ảnh hưởng, họ cũng sẽ muốn/cần biết rằng gia đình đó đang an toàn hay cần được trợ giúp, và những người bên ngoài khu vực có thể là lựa chọn tốt để làm đầu mối liên lạc khẩn cấp.</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35</a:t>
            </a:fld>
            <a:endParaRPr lang="en-US"/>
          </a:p>
        </p:txBody>
      </p:sp>
    </p:spTree>
    <p:extLst>
      <p:ext uri="{BB962C8B-B14F-4D97-AF65-F5344CB8AC3E}">
        <p14:creationId xmlns:p14="http://schemas.microsoft.com/office/powerpoint/2010/main" val="4253093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Xây dựng danh sách liên hệ khẩn cấp, liệt kê tất cả những người và cơ quan quan trọng mà quý vị có thể sẽ cần liên hệ.</a:t>
            </a:r>
          </a:p>
          <a:p>
            <a:pPr marL="228600" indent="-228600">
              <a:buFont typeface="Arial" panose="020B0604020202020204" pitchFamily="34" charset="0"/>
              <a:buChar char="•"/>
            </a:pPr>
            <a:r>
              <a:rPr lang="vi-VN"/>
              <a:t>Liệt kê tất cả các dịch vụ khẩn cấp, nguồn trợ giúp phục hồi, các đồng nghiệp, thành viên gia đình.</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Đưa vào trong danh sách liên hệ các dịch vụ vận chuyển và lịch trình hoạt động của họ.</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Chia danh sách liên lạc thành các phần: dịch vụ khẩn cấp; gia đình/bạn bè và hàng xóm; các công ty dịch vụ tiện ích; y tế; công việc; trường học; HCA; các dịch vụ phục hồi.</a:t>
            </a:r>
          </a:p>
          <a:p>
            <a:pPr marL="232898" indent="-232898">
              <a:buFontTx/>
              <a:buChar char="•"/>
              <a:defRPr/>
            </a:pPr>
            <a:r>
              <a:rPr lang="vi-VN"/>
              <a:t>Liên hệ và thực hiện các công việc trước khi xảy ra thảm họa, chẳng hạn như mua thêm thuốc; cân nhắc rằng quý vị sẽ cần giải thích cho chủ lao động biết quý vị có thể vắng mặt trong bao lâu và hãy liên lạc thường xuyên hoặc làm việc từ xa nếu có thể; liên hệ với các thành viên trong gia đình nếu quý vị muốn đến tạm trú ở nhà họ.</a:t>
            </a:r>
          </a:p>
          <a:p>
            <a:pPr marL="232898" indent="-232898">
              <a:buFontTx/>
              <a:buChar char="•"/>
              <a:defRPr/>
            </a:pPr>
            <a:r>
              <a:rPr lang="vi-VN"/>
              <a:t>Thông tin liên lạc là chìa khóa để giảm bớt một số căng thẳng sẽ xảy ra khi ứng phó với tình huống khẩn cấp hoặc thảm họa.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36</a:t>
            </a:fld>
            <a:endParaRPr lang="en-US"/>
          </a:p>
        </p:txBody>
      </p:sp>
    </p:spTree>
    <p:extLst>
      <p:ext uri="{BB962C8B-B14F-4D97-AF65-F5344CB8AC3E}">
        <p14:creationId xmlns:p14="http://schemas.microsoft.com/office/powerpoint/2010/main" val="899644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Nếu độ tuổi phù hợp, hãy hướng dẫn trẻ cách liên lạc với 911.  Dạy trẻ cách:</a:t>
            </a:r>
          </a:p>
          <a:p>
            <a:pPr marL="685800" lvl="1" indent="-228600">
              <a:buFont typeface="Arial" panose="020B0604020202020204" pitchFamily="34" charset="0"/>
              <a:buChar char="•"/>
            </a:pPr>
            <a:r>
              <a:rPr lang="vi-VN" dirty="0"/>
              <a:t>Trình bày về tình huống khẩn cấp</a:t>
            </a:r>
          </a:p>
          <a:p>
            <a:pPr marL="690098" lvl="1" indent="-232898">
              <a:buFontTx/>
              <a:buChar char="•"/>
              <a:defRPr/>
            </a:pPr>
            <a:r>
              <a:rPr lang="vi-VN" dirty="0"/>
              <a:t>Nói ra tên trẻ và tên của cha mẹ</a:t>
            </a:r>
          </a:p>
          <a:p>
            <a:pPr marL="690098" lvl="1" indent="-232898">
              <a:buFontTx/>
              <a:buChar char="•"/>
              <a:defRPr/>
            </a:pPr>
            <a:r>
              <a:rPr lang="vi-VN" dirty="0"/>
              <a:t>Cung cấp địa chỉ của chúng</a:t>
            </a:r>
          </a:p>
          <a:p>
            <a:pPr marL="228600" indent="-228600">
              <a:buFont typeface="Arial" panose="020B0604020202020204" pitchFamily="34" charset="0"/>
              <a:buChar char="•"/>
            </a:pPr>
            <a:r>
              <a:rPr lang="vi-VN" dirty="0"/>
              <a:t>Ngoài việc lưu giữ danh sách liên lạc, hãy ghi các số khẩn cấp quan trọng vào điện thoại di động của quý vị.</a:t>
            </a:r>
          </a:p>
          <a:p>
            <a:pPr marL="228600" indent="-228600">
              <a:buFont typeface="Arial" panose="020B0604020202020204" pitchFamily="34" charset="0"/>
              <a:buChar char="•"/>
            </a:pPr>
            <a:r>
              <a:rPr lang="vi-VN" dirty="0"/>
              <a:t>Không sử dụng hết pin của điện thoại cho các cuộc gọi không cần thiết.</a:t>
            </a:r>
          </a:p>
          <a:p>
            <a:pPr marL="228600" indent="-228600">
              <a:buFont typeface="Arial" panose="020B0604020202020204" pitchFamily="34" charset="0"/>
              <a:buChar char="•"/>
            </a:pPr>
            <a:r>
              <a:rPr lang="vi-VN" dirty="0"/>
              <a:t>Đưa bộ sạc dự phòng vào trong danh sách vật tư của quý vị.</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37</a:t>
            </a:fld>
            <a:endParaRPr lang="en-US"/>
          </a:p>
        </p:txBody>
      </p:sp>
    </p:spTree>
    <p:extLst>
      <p:ext uri="{BB962C8B-B14F-4D97-AF65-F5344CB8AC3E}">
        <p14:creationId xmlns:p14="http://schemas.microsoft.com/office/powerpoint/2010/main" val="1216241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highlight>
                  <a:srgbClr val="FFFF00"/>
                </a:highlight>
              </a:rPr>
              <a:t>HCA nên chuẩn bị để thảo luận về các dịch vụ khắc phục thảm họa mà HCA hiện có sẵn.</a:t>
            </a:r>
          </a:p>
          <a:p>
            <a:pPr marL="228600" indent="-228600">
              <a:buFont typeface="Arial" panose="020B0604020202020204" pitchFamily="34" charset="0"/>
              <a:buChar char="•"/>
            </a:pPr>
            <a:r>
              <a:rPr lang="vi-VN"/>
              <a:t>HCA nên cung cấp một danh sách in các nguồn trợ giúp cộng đồng và thông tin liên hệ của Hội Chữ Thập Đỏ, các dịch vụ xã hội tại địa phương, các công ty dịch vụ tiện ích, 2-1-1, v.v.</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Giải thích những nguồn trợ giúp nào sẵn có từ những cơ quan nào.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Cung cấp cho khách hàng những văn bản mô tả ngắn gọn về các nguồn trợ giúp sẵn có, và khuyên họ cất chúng ở nơi mà tất cả các thành viên trong gia đình có thể tìm thấy chúng (chẳng hạn như trên tủ lạnh).</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Khuyến khích khách hàng làm các công việc nhà trước và liên hệ với các cơ quan có khả năng trợ giúp họ sau khi tình huống khẩn cấp hoặc thảm họa xảy ra.</a:t>
            </a:r>
          </a:p>
          <a:p>
            <a:pPr marL="228600" indent="-228600">
              <a:buFont typeface="Arial" panose="020B0604020202020204" pitchFamily="34" charset="0"/>
              <a:buChar char="•"/>
            </a:pPr>
            <a:r>
              <a:rPr lang="vi-VN"/>
              <a:t>Cung cấp và đảm bảo khách hàng có thông tin liên hệ của Tư vấn viên Nhà ở trong Kế hoạch Thông tin Liên lạc của họ.</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Nhắc khách hàng cất giữ tất cả các thông tin về liên lạc, tình huống khẩn cấp, và dịch vụ hỗ trợ ở một vị trí quen thuộc với toàn bộ gia đình, cũng như trong điện thoại di động của họ.</a:t>
            </a:r>
          </a:p>
          <a:p>
            <a:pPr marL="232898" indent="-232898">
              <a:buFontTx/>
              <a:buChar char="•"/>
              <a:defRPr/>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38</a:t>
            </a:fld>
            <a:endParaRPr lang="en-US"/>
          </a:p>
        </p:txBody>
      </p:sp>
    </p:spTree>
    <p:extLst>
      <p:ext uri="{BB962C8B-B14F-4D97-AF65-F5344CB8AC3E}">
        <p14:creationId xmlns:p14="http://schemas.microsoft.com/office/powerpoint/2010/main" val="3183968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Các điểm quan trọng</a:t>
            </a:r>
            <a:r>
              <a:rPr lang="vi-VN" dirty="0"/>
              <a:t>:</a:t>
            </a:r>
          </a:p>
          <a:p>
            <a:pPr marL="228600" indent="-228600">
              <a:buFont typeface="Arial" panose="020B0604020202020204" pitchFamily="34" charset="0"/>
              <a:buChar char="•"/>
            </a:pPr>
            <a:r>
              <a:rPr lang="vi-VN" dirty="0"/>
              <a:t>211 là dịch vụ quan trọng khi xảy ra tình huống khẩn cấp hoặc thảm họa.</a:t>
            </a:r>
          </a:p>
          <a:p>
            <a:pPr marL="228600" indent="-228600">
              <a:buFont typeface="Arial" panose="020B0604020202020204" pitchFamily="34" charset="0"/>
              <a:buChar char="•"/>
            </a:pPr>
            <a:r>
              <a:rPr lang="vi-VN" dirty="0"/>
              <a:t>Hãy tìm hiểu về dịch vụ 211 TRƯỚC khi cần đến dịch vụ này, biết họ có thông tin gì và họ có thể trợ giúp gia đình quý vị như thế nào.</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Khuyến khích khách hàng thường xuyên cập nhật tin tức và các nỗ lực khắc phục trong thời gian diễn ra thảm họa.</a:t>
            </a:r>
          </a:p>
          <a:p>
            <a:pPr marL="232898" indent="-232898">
              <a:buFontTx/>
              <a:buChar char="•"/>
              <a:defRPr/>
            </a:pPr>
            <a:r>
              <a:rPr lang="vi-VN" dirty="0"/>
              <a:t>Những khách hàng không bị ảnh hưởng bởi tình huống khẩn cấp hoặc thảm họa có thể hoạt động tình nguyện để giúp đỡ. Tùy thuộc vào mức độ thiệt hại đối với cộng đồng, nhân lực có thể bị hạn chế và trở nên cần thiết.</a:t>
            </a:r>
          </a:p>
          <a:p>
            <a:pPr marL="232898" indent="-232898">
              <a:buFontTx/>
              <a:buChar char="•"/>
              <a:defRPr/>
            </a:pPr>
            <a:r>
              <a:rPr lang="vi-VN" dirty="0"/>
              <a:t>Khách hàng có thể hỗ trợ bằng cách hỏi thăm tình hình hàng xóm và hỗ trợ khi có thể.</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39</a:t>
            </a:fld>
            <a:endParaRPr lang="en-US"/>
          </a:p>
        </p:txBody>
      </p:sp>
    </p:spTree>
    <p:extLst>
      <p:ext uri="{BB962C8B-B14F-4D97-AF65-F5344CB8AC3E}">
        <p14:creationId xmlns:p14="http://schemas.microsoft.com/office/powerpoint/2010/main" val="218842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32898" indent="-232898">
              <a:spcBef>
                <a:spcPct val="20000"/>
              </a:spcBef>
              <a:spcAft>
                <a:spcPct val="20000"/>
              </a:spcAft>
              <a:buFontTx/>
              <a:buChar char="•"/>
            </a:pPr>
            <a:r>
              <a:rPr lang="vi-VN" dirty="0"/>
              <a:t>Phần này sẽ bao gồm những điều cơ bản về Chuẩn bị cho Tình huống Khẩn cấp cho cả chủ nhà lẫn người thuê nhà</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Điều quan trọng cần nhớ là khách hàng sẽ ở những nơi khác nhau: một số có thể đã có kế hoạch và muốn cập nhật kế hoạch đó; một số người khác đã có sẵn trong đầu những điều họ dự định làm; hoặc một số thì có thể chưa cân nhắc cần phải làm gì khi tình huống khẩn cấp xảy ra.</a:t>
            </a:r>
          </a:p>
          <a:p>
            <a:pPr marL="232898" indent="-232898">
              <a:buFontTx/>
              <a:buChar char="•"/>
              <a:defRPr/>
            </a:pPr>
            <a:r>
              <a:rPr lang="vi-VN" dirty="0"/>
              <a:t>Mục đích của khóa đào tạo này là thuyết phục khách hàng để họ có động lực chuẩn bị cho tình huống khẩn cấp.</a:t>
            </a:r>
          </a:p>
          <a:p>
            <a:pPr marL="232898" indent="-232898">
              <a:buFontTx/>
              <a:buChar char="•"/>
              <a:defRPr/>
            </a:pPr>
            <a:r>
              <a:rPr lang="vi-VN" dirty="0"/>
              <a:t>HCA nên vẽ ra một bức tranh tổng quan về những gì có thể xảy ra và sự cần thiết phải lập kế hoạch cho những điều không mong muốn.</a:t>
            </a:r>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4</a:t>
            </a:fld>
            <a:endParaRPr lang="en-US"/>
          </a:p>
        </p:txBody>
      </p:sp>
    </p:spTree>
    <p:extLst>
      <p:ext uri="{BB962C8B-B14F-4D97-AF65-F5344CB8AC3E}">
        <p14:creationId xmlns:p14="http://schemas.microsoft.com/office/powerpoint/2010/main" val="218465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Phần này trình bày cách khách hàng có thể ứng phó thích hợp với thảm họa.</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NA</a:t>
            </a:r>
          </a:p>
        </p:txBody>
      </p:sp>
      <p:sp>
        <p:nvSpPr>
          <p:cNvPr id="4" name="Slide Number Placeholder 3"/>
          <p:cNvSpPr>
            <a:spLocks noGrp="1"/>
          </p:cNvSpPr>
          <p:nvPr>
            <p:ph type="sldNum" sz="quarter" idx="10"/>
          </p:nvPr>
        </p:nvSpPr>
        <p:spPr/>
        <p:txBody>
          <a:bodyPr/>
          <a:lstStyle/>
          <a:p>
            <a:fld id="{F85719E3-537F-2D40-BF80-CD96FA625B45}" type="slidenum">
              <a:rPr lang="en-US" smtClean="0"/>
              <a:pPr/>
              <a:t>40</a:t>
            </a:fld>
            <a:endParaRPr lang="en-US"/>
          </a:p>
        </p:txBody>
      </p:sp>
    </p:spTree>
    <p:extLst>
      <p:ext uri="{BB962C8B-B14F-4D97-AF65-F5344CB8AC3E}">
        <p14:creationId xmlns:p14="http://schemas.microsoft.com/office/powerpoint/2010/main" val="220894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Các HCA có thể đưa vào trong slide này bất kỳ số điện thoại khẩn cấp/thay thế nào khác cho cộng đồng của họ.</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marR="0" lvl="0" indent="-232898" algn="l" defTabSz="914400" rtl="0" eaLnBrk="1" fontAlgn="auto" latinLnBrk="0" hangingPunct="1">
              <a:lnSpc>
                <a:spcPct val="100000"/>
              </a:lnSpc>
              <a:spcBef>
                <a:spcPts val="0"/>
              </a:spcBef>
              <a:spcAft>
                <a:spcPts val="0"/>
              </a:spcAft>
              <a:buClrTx/>
              <a:buSzTx/>
              <a:buFontTx/>
              <a:buChar char="•"/>
              <a:tabLst/>
              <a:defRPr/>
            </a:pPr>
            <a:r>
              <a:rPr lang="vi-VN" sz="1200">
                <a:solidFill>
                  <a:schemeClr val="tx1"/>
                </a:solidFill>
                <a:latin typeface="Arial"/>
                <a:ea typeface="+mn-ea"/>
                <a:cs typeface="+mn-cs"/>
              </a:rPr>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41</a:t>
            </a:fld>
            <a:endParaRPr lang="en-US"/>
          </a:p>
        </p:txBody>
      </p:sp>
    </p:spTree>
    <p:extLst>
      <p:ext uri="{BB962C8B-B14F-4D97-AF65-F5344CB8AC3E}">
        <p14:creationId xmlns:p14="http://schemas.microsoft.com/office/powerpoint/2010/main" val="2354926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Hãy luôn cảnh giác, xem và nghe tin tức và đài phát thanh.</a:t>
            </a:r>
          </a:p>
          <a:p>
            <a:pPr marL="228600" indent="-228600">
              <a:buFont typeface="Arial" panose="020B0604020202020204" pitchFamily="34" charset="0"/>
              <a:buChar char="•"/>
            </a:pPr>
            <a:r>
              <a:rPr lang="vi-VN"/>
              <a:t>Đảm bảo rằng các cảnh báo khẩn cấp đã được tải xuống điện thoại và các thiết bị điện tử khác.</a:t>
            </a:r>
          </a:p>
          <a:p>
            <a:pPr marL="228600" indent="-228600">
              <a:buFont typeface="Arial" panose="020B0604020202020204" pitchFamily="34" charset="0"/>
              <a:buChar char="•"/>
            </a:pPr>
            <a:r>
              <a:rPr lang="vi-VN"/>
              <a:t>Biết khi nào nên trú ẩn tại chỗ hoặc tại một địa điểm an toàn khác.</a:t>
            </a:r>
          </a:p>
          <a:p>
            <a:pPr marL="228600" indent="-228600">
              <a:buFont typeface="Arial" panose="020B0604020202020204" pitchFamily="34" charset="0"/>
              <a:buChar char="•"/>
            </a:pPr>
            <a:r>
              <a:rPr lang="vi-VN"/>
              <a:t>Thông báo trạng thái của quý vị với các thành viên trong gia đình.</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Đừng xem nhẹ một sự kiện khẩn cấp. Biết phải làm gì và khi nào làm.</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42</a:t>
            </a:fld>
            <a:endParaRPr lang="en-US"/>
          </a:p>
        </p:txBody>
      </p:sp>
    </p:spTree>
    <p:extLst>
      <p:ext uri="{BB962C8B-B14F-4D97-AF65-F5344CB8AC3E}">
        <p14:creationId xmlns:p14="http://schemas.microsoft.com/office/powerpoint/2010/main" val="434188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Giữ kết nối với phương tiện truyền thông xã hội; mọi người sẽ trao đổi thông tin, và chia sẻ hình ảnh.</a:t>
            </a:r>
          </a:p>
          <a:p>
            <a:pPr marL="228600" indent="-228600">
              <a:buFont typeface="Arial" panose="020B0604020202020204" pitchFamily="34" charset="0"/>
              <a:buChar char="•"/>
            </a:pPr>
            <a:r>
              <a:rPr lang="vi-VN"/>
              <a:t>Hỏi về các dịch vụ giám sát tại trường học, nhà trẻ, nhà thờ, nơi làm việc của quý vị và bất kỳ địa điểm nào mà gia đình quý vị thường xuyên lui tới.</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Hãy lưu ý đến các lối thoát hiểm (ví dụ: cửa sổ, cửa ra vào, cầu thang.)</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43</a:t>
            </a:fld>
            <a:endParaRPr lang="en-US"/>
          </a:p>
        </p:txBody>
      </p:sp>
    </p:spTree>
    <p:extLst>
      <p:ext uri="{BB962C8B-B14F-4D97-AF65-F5344CB8AC3E}">
        <p14:creationId xmlns:p14="http://schemas.microsoft.com/office/powerpoint/2010/main" val="2628270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Các nguồn trợ giúp sau đây là những công cụ tuyệt vời để giúp quý vị xây dựng kế hoạch cho gia đình mình.</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Nếu HCA có trang web riêng, hãy hiển thị cho khách hàng các nguồn trợ giúp trên các trang web đó.</a:t>
            </a:r>
          </a:p>
          <a:p>
            <a:pPr marL="232898" indent="-232898">
              <a:buFontTx/>
              <a:buChar char="•"/>
              <a:defRPr/>
            </a:pPr>
            <a:r>
              <a:rPr lang="vi-VN"/>
              <a:t>Trả lời các câu hỏi mà họ có thể có về những nguồn trợ giúp này, lưu ý rằng chúng sẽ được sử dụng trong thời gian hội thảo sắp tới.</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44</a:t>
            </a:fld>
            <a:endParaRPr lang="en-US"/>
          </a:p>
        </p:txBody>
      </p:sp>
    </p:spTree>
    <p:extLst>
      <p:ext uri="{BB962C8B-B14F-4D97-AF65-F5344CB8AC3E}">
        <p14:creationId xmlns:p14="http://schemas.microsoft.com/office/powerpoint/2010/main" val="4025495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a:t>Các điểm quan trọng</a:t>
            </a:r>
            <a:r>
              <a:rPr lang="vi-VN"/>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Nhắc khách hàng rằng HCA sẽ có mặt để hỗ trợ họ.</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Các liên kết và công cụ được thiết kế để trợ giúp các khách hàng và tư vấn viên nhà ở.</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Khách hàng và tư vấn viên nhà ở có thể sử dụng các công cụ này để xây dựng một kế hoạch phù hợp với gia đình họ.</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Khách hàng có thể xem xét danh sách kiểm tra về tài chính cùng với một tư vấn viên nhà ở để đánh giá thực tế về tình trạng tài chính của họ và lên kế hoạch trước khi xảy ra thảm họa.</a:t>
            </a:r>
          </a:p>
          <a:p>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Nếu HCA có trang web riêng, quý vị có thể thêm một hoặc hai slide khác tại đây và đưa vào đó các liên kết có liên quan, cho dù quý vị có thể hay không thể nhấp vào được các liên kết đó trong buổi đào tạo.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Nhắc nhở rằng HCA sẽ cần chỉnh sửa hướng dẫn Đối tác Khắc phục Thảm họa để đưa vào các đại lý cụ thể cho các khách hàng của quý vị.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t>HCA có thể chỉnh sửa trước các tài liệu HUD Exchange để thêm logo của họ, xóa các thảm họa không áp dụng cho khu vực của họ, thêm các nguồn trợ giúp dành riêng cho cộng đồng, v.v. và phân phát chúng cho khách hàng trong phần hội thảo của khóa đào tạo này.</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45</a:t>
            </a:fld>
            <a:endParaRPr lang="en-US"/>
          </a:p>
        </p:txBody>
      </p:sp>
    </p:spTree>
    <p:extLst>
      <p:ext uri="{BB962C8B-B14F-4D97-AF65-F5344CB8AC3E}">
        <p14:creationId xmlns:p14="http://schemas.microsoft.com/office/powerpoint/2010/main" val="243916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46</a:t>
            </a:fld>
            <a:endParaRPr lang="en-US"/>
          </a:p>
        </p:txBody>
      </p:sp>
      <p:sp>
        <p:nvSpPr>
          <p:cNvPr id="5" name="Notes Placeholder 2">
            <a:extLst>
              <a:ext uri="{FF2B5EF4-FFF2-40B4-BE49-F238E27FC236}">
                <a16:creationId xmlns:a16="http://schemas.microsoft.com/office/drawing/2014/main" id="{AD83135B-0238-4E51-BD06-CFBFF70FDBD2}"/>
              </a:ext>
            </a:extLst>
          </p:cNvPr>
          <p:cNvSpPr txBox="1">
            <a:spLocks/>
          </p:cNvSpPr>
          <p:nvPr/>
        </p:nvSpPr>
        <p:spPr>
          <a:xfrm>
            <a:off x="853440" y="4626292"/>
            <a:ext cx="5608320" cy="3660458"/>
          </a:xfrm>
          <a:prstGeom prst="rect">
            <a:avLst/>
          </a:prstGeom>
        </p:spPr>
        <p:txBody>
          <a:bodyPr vert="horz" lIns="93172" tIns="46586" rIns="93172"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NA</a:t>
            </a:r>
          </a:p>
          <a:p>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Quý vị nên trả lời bất kỳ câu hỏi cuối cùng nào từ khán giả. Nếu quý vị có một bản đánh giá mà quý vị muốn họ hoàn thành, hãy đưa vào một liên kết và/hoặc một slide kèm hướng dẫn.</a:t>
            </a:r>
          </a:p>
          <a:p>
            <a:endParaRPr lang="en-US" dirty="0"/>
          </a:p>
        </p:txBody>
      </p:sp>
    </p:spTree>
    <p:extLst>
      <p:ext uri="{BB962C8B-B14F-4D97-AF65-F5344CB8AC3E}">
        <p14:creationId xmlns:p14="http://schemas.microsoft.com/office/powerpoint/2010/main" val="1426619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Tham khảo tài liệu Hướng dẫn Dành cho Giảng viên kèm theo để biết hướng dẫn về việc chuẩn bị và thực hiện phần hội thảo trong buổi học này.</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NA</a:t>
            </a:r>
          </a:p>
          <a:p>
            <a:endParaRPr lang="en-US" dirty="0"/>
          </a:p>
        </p:txBody>
      </p:sp>
      <p:sp>
        <p:nvSpPr>
          <p:cNvPr id="4" name="Slide Number Placeholder 3"/>
          <p:cNvSpPr>
            <a:spLocks noGrp="1"/>
          </p:cNvSpPr>
          <p:nvPr>
            <p:ph type="sldNum" sz="quarter" idx="10"/>
          </p:nvPr>
        </p:nvSpPr>
        <p:spPr/>
        <p:txBody>
          <a:bodyPr/>
          <a:lstStyle/>
          <a:p>
            <a:fld id="{F85719E3-537F-2D40-BF80-CD96FA625B45}" type="slidenum">
              <a:rPr lang="en-US" smtClean="0"/>
              <a:pPr/>
              <a:t>47</a:t>
            </a:fld>
            <a:endParaRPr lang="en-US"/>
          </a:p>
        </p:txBody>
      </p:sp>
      <p:sp>
        <p:nvSpPr>
          <p:cNvPr id="5" name="Notes Placeholder 2">
            <a:extLst>
              <a:ext uri="{FF2B5EF4-FFF2-40B4-BE49-F238E27FC236}">
                <a16:creationId xmlns:a16="http://schemas.microsoft.com/office/drawing/2014/main" id="{AD83135B-0238-4E51-BD06-CFBFF70FDBD2}"/>
              </a:ext>
            </a:extLst>
          </p:cNvPr>
          <p:cNvSpPr txBox="1">
            <a:spLocks/>
          </p:cNvSpPr>
          <p:nvPr/>
        </p:nvSpPr>
        <p:spPr>
          <a:xfrm>
            <a:off x="853440" y="4626292"/>
            <a:ext cx="5608320" cy="3660458"/>
          </a:xfrm>
          <a:prstGeom prst="rect">
            <a:avLst/>
          </a:prstGeom>
        </p:spPr>
        <p:txBody>
          <a:bodyPr vert="horz" lIns="93172" tIns="46586" rIns="93172"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32898" indent="-232898">
              <a:spcBef>
                <a:spcPct val="80000"/>
              </a:spcBef>
              <a:defRPr/>
            </a:pPr>
            <a:r>
              <a:rPr lang="vi-VN" b="1"/>
              <a:t>Các điểm quan trọng</a:t>
            </a:r>
            <a:r>
              <a:rPr lang="vi-VN"/>
              <a:t>:</a:t>
            </a:r>
          </a:p>
          <a:p>
            <a:pPr marL="228600" indent="-228600">
              <a:buFont typeface="Arial" panose="020B0604020202020204" pitchFamily="34" charset="0"/>
              <a:buChar char="•"/>
            </a:pPr>
            <a:r>
              <a:rPr lang="vi-VN"/>
              <a:t>NA</a:t>
            </a:r>
          </a:p>
          <a:p>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Quý vị nên trả lời bất kỳ câu hỏi cuối cùng nào từ khán giả. Nếu quý vị có một bản đánh giá mà quý vị muốn họ hoàn thành, hãy đưa vào một liên kết và/hoặc một slide kèm hướng dẫn.</a:t>
            </a:r>
          </a:p>
          <a:p>
            <a:endParaRPr lang="en-US" dirty="0"/>
          </a:p>
        </p:txBody>
      </p:sp>
    </p:spTree>
    <p:extLst>
      <p:ext uri="{BB962C8B-B14F-4D97-AF65-F5344CB8AC3E}">
        <p14:creationId xmlns:p14="http://schemas.microsoft.com/office/powerpoint/2010/main" val="342726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Các điểm quan trọng</a:t>
            </a:r>
            <a:r>
              <a:rPr lang="vi-VN"/>
              <a:t>:</a:t>
            </a:r>
          </a:p>
          <a:p>
            <a:pPr marL="228600" indent="-228600">
              <a:buFont typeface="Arial" panose="020B0604020202020204" pitchFamily="34" charset="0"/>
              <a:buChar char="•"/>
            </a:pPr>
            <a:r>
              <a:rPr lang="vi-VN"/>
              <a:t>Danh sách các kịch bản được đưa vào trong slide này có thể thay đổi tùy theo địa điểm mà buổi học diễn ra, hãy chọn từ những kịch bản có trong tài liệu Các Kịch Bản Thảm Họa mà sẽ được phân phát trong phần đầu của buổi học này.</a:t>
            </a:r>
          </a:p>
          <a:p>
            <a:pPr marL="232898" indent="-232898">
              <a:spcBef>
                <a:spcPct val="80000"/>
              </a:spcBef>
              <a:defRPr/>
            </a:pPr>
            <a:r>
              <a:rPr lang="vi-VN" b="1"/>
              <a:t>Các câu hỏi/mối quan ngại thường gặp</a:t>
            </a:r>
            <a:r>
              <a:rPr lang="vi-VN"/>
              <a:t>:</a:t>
            </a:r>
          </a:p>
          <a:p>
            <a:pPr marL="232898" indent="-232898">
              <a:buFontTx/>
              <a:buChar char="•"/>
              <a:defRPr/>
            </a:pPr>
            <a:r>
              <a:rPr lang="vi-VN"/>
              <a:t>NA</a:t>
            </a:r>
          </a:p>
          <a:p>
            <a:pPr marL="232898" indent="-232898">
              <a:spcBef>
                <a:spcPct val="80000"/>
              </a:spcBef>
              <a:defRPr/>
            </a:pPr>
            <a:r>
              <a:rPr lang="vi-VN" b="1"/>
              <a:t>Lời khuyên về thực hiện đào tạo</a:t>
            </a:r>
            <a:r>
              <a:rPr lang="vi-VN"/>
              <a:t>:</a:t>
            </a:r>
          </a:p>
          <a:p>
            <a:pPr marL="232898" indent="-232898">
              <a:buFontTx/>
              <a:buChar char="•"/>
              <a:defRPr/>
            </a:pPr>
            <a:r>
              <a:rPr lang="vi-VN"/>
              <a:t>Bởi vì lốc xoáy có thể xảy ra ở bất cứ đâu, sẽ rất hữu ích cho khách hàng khi để họ nghĩ về cách đối phó với loại hiện tượng thời tiết này.</a:t>
            </a:r>
          </a:p>
          <a:p>
            <a:pPr marL="232898" indent="-232898">
              <a:buFontTx/>
              <a:buChar char="•"/>
              <a:defRPr/>
            </a:pPr>
            <a:r>
              <a:rPr lang="vi-VN"/>
              <a:t>Nếu giảng viên đã có kinh nghiệm về các hoạt động chuẩn bị hoặc khắc phục thảm họa liên quan đến lốc xoáy, hãy chia sẻ điều đó với những người tham gia.</a:t>
            </a:r>
          </a:p>
          <a:p>
            <a:pPr marL="232898" indent="-232898">
              <a:buFontTx/>
              <a:buChar char="•"/>
              <a:defRPr/>
            </a:pPr>
            <a:r>
              <a:rPr lang="vi-VN"/>
              <a:t>Dẫn dắt cuộc thảo luận hướng đến cách quý vị có thể lên kế hoạch cho một cơn lốc xoáy và phản ứng của quý vị sẽ như thế nào nếu nhận được cảnh báo rằng một phễu lốc đã xuất hiện trong khu vực của mình.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32898" indent="-232898">
              <a:buFontTx/>
              <a:buChar char="•"/>
              <a:defRPr/>
            </a:pPr>
            <a:endParaRPr lang="en-US" dirty="0"/>
          </a:p>
          <a:p>
            <a:pPr marL="232898" indent="-232898">
              <a:buFontTx/>
              <a:buChar char="•"/>
              <a:defRPr/>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48</a:t>
            </a:fld>
            <a:endParaRPr lang="en-US"/>
          </a:p>
        </p:txBody>
      </p:sp>
    </p:spTree>
    <p:extLst>
      <p:ext uri="{BB962C8B-B14F-4D97-AF65-F5344CB8AC3E}">
        <p14:creationId xmlns:p14="http://schemas.microsoft.com/office/powerpoint/2010/main" val="2261656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49</a:t>
            </a:fld>
            <a:endParaRPr lang="en-US"/>
          </a:p>
        </p:txBody>
      </p:sp>
    </p:spTree>
    <p:extLst>
      <p:ext uri="{BB962C8B-B14F-4D97-AF65-F5344CB8AC3E}">
        <p14:creationId xmlns:p14="http://schemas.microsoft.com/office/powerpoint/2010/main" val="428251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32898" indent="-232898">
              <a:spcBef>
                <a:spcPct val="80000"/>
              </a:spcBef>
              <a:buFont typeface="Arial" panose="020B0604020202020204" pitchFamily="34" charset="0"/>
              <a:buChar char="•"/>
              <a:defRPr/>
            </a:pPr>
            <a:r>
              <a:rPr lang="vi-VN" dirty="0"/>
              <a:t>Mất gia đình, bạn bè, và vật nuôi có thể là thảm họa đối với một cá nhân, gia đình, và cộng đồng</a:t>
            </a:r>
          </a:p>
          <a:p>
            <a:pPr marL="232898" indent="-232898">
              <a:spcBef>
                <a:spcPct val="80000"/>
              </a:spcBef>
              <a:buFont typeface="Arial" panose="020B0604020202020204" pitchFamily="34" charset="0"/>
              <a:buChar char="•"/>
              <a:defRPr/>
            </a:pPr>
            <a:r>
              <a:rPr lang="vi-VN" dirty="0"/>
              <a:t>Tùy thuộc vào sự kiện, một ngôi nhà có thể bị hư hỏng hoặc bị phá hủy</a:t>
            </a:r>
          </a:p>
          <a:p>
            <a:pPr marL="232898" marR="0" lvl="0" indent="-232898" algn="l" defTabSz="914400" rtl="0" eaLnBrk="1" fontAlgn="auto" latinLnBrk="0" hangingPunct="1">
              <a:lnSpc>
                <a:spcPct val="100000"/>
              </a:lnSpc>
              <a:spcBef>
                <a:spcPct val="20000"/>
              </a:spcBef>
              <a:spcAft>
                <a:spcPct val="20000"/>
              </a:spcAft>
              <a:buClrTx/>
              <a:buSzTx/>
              <a:buFontTx/>
              <a:buChar char="•"/>
              <a:tabLst/>
              <a:defRPr/>
            </a:pPr>
            <a:r>
              <a:rPr lang="vi-VN" dirty="0"/>
              <a:t>Thiệt hại nhẹ, trung bình, và nghiêm trọng đối với nhà cửa có thể gây ra các vấn đề y tế hoặc tình trạng phải di dời người dân</a:t>
            </a:r>
          </a:p>
          <a:p>
            <a:pPr marL="232898" marR="0" lvl="0" indent="-232898" algn="l" defTabSz="914400" rtl="0" eaLnBrk="1" fontAlgn="auto" latinLnBrk="0" hangingPunct="1">
              <a:lnSpc>
                <a:spcPct val="100000"/>
              </a:lnSpc>
              <a:spcBef>
                <a:spcPct val="20000"/>
              </a:spcBef>
              <a:spcAft>
                <a:spcPct val="20000"/>
              </a:spcAft>
              <a:buClrTx/>
              <a:buSzTx/>
              <a:buFontTx/>
              <a:buChar char="•"/>
              <a:tabLst/>
              <a:defRPr/>
            </a:pPr>
            <a:r>
              <a:rPr lang="vi-VN" dirty="0"/>
              <a:t>Sức khỏe tài chính của gia đình có thể thay đổi do không có khả năng làm việc hoặc chi phí sinh hoạt gia tăng do việc di dời</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lgn="l" defTabSz="914400" rtl="0" eaLnBrk="1" latinLnBrk="0" hangingPunct="1">
              <a:buFontTx/>
              <a:buChar char="•"/>
              <a:defRPr/>
            </a:pPr>
            <a:r>
              <a:rPr lang="vi-VN" sz="1200" dirty="0">
                <a:solidFill>
                  <a:schemeClr val="tx1"/>
                </a:solidFill>
                <a:latin typeface="Arial"/>
                <a:ea typeface="+mn-ea"/>
                <a:cs typeface="+mn-cs"/>
              </a:rPr>
              <a:t>NA</a:t>
            </a:r>
          </a:p>
        </p:txBody>
      </p:sp>
      <p:sp>
        <p:nvSpPr>
          <p:cNvPr id="4" name="Slide Number Placeholder 3"/>
          <p:cNvSpPr>
            <a:spLocks noGrp="1"/>
          </p:cNvSpPr>
          <p:nvPr>
            <p:ph type="sldNum" sz="quarter" idx="5"/>
          </p:nvPr>
        </p:nvSpPr>
        <p:spPr/>
        <p:txBody>
          <a:bodyPr/>
          <a:lstStyle/>
          <a:p>
            <a:fld id="{F85719E3-537F-2D40-BF80-CD96FA625B45}" type="slidenum">
              <a:rPr lang="en-US" smtClean="0"/>
              <a:pPr/>
              <a:t>5</a:t>
            </a:fld>
            <a:endParaRPr lang="en-US"/>
          </a:p>
        </p:txBody>
      </p:sp>
    </p:spTree>
    <p:extLst>
      <p:ext uri="{BB962C8B-B14F-4D97-AF65-F5344CB8AC3E}">
        <p14:creationId xmlns:p14="http://schemas.microsoft.com/office/powerpoint/2010/main" val="287335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32898" indent="-232898">
              <a:spcBef>
                <a:spcPct val="20000"/>
              </a:spcBef>
              <a:spcAft>
                <a:spcPct val="20000"/>
              </a:spcAft>
              <a:buFontTx/>
              <a:buChar char="•"/>
            </a:pPr>
            <a:r>
              <a:rPr lang="vi-VN" dirty="0"/>
              <a:t>Sự khác biệt cơ bản giữa tình huống khẩn cấp và thảm họa là việc nó ảnh hưởng đến bao nhiêu người, nhưng điều quan trọng là mỗi người phải chuẩn bị sẵn sàng cho tình huống khẩn cấp mà có thể ảnh hưởng đến gia đình họ cũng như thảm họa mà có thể ảnh hưởng đến toàn bộ cộng đồng của họ.</a:t>
            </a:r>
          </a:p>
          <a:p>
            <a:pPr marL="232898" marR="0" lvl="0" indent="-232898" algn="l" defTabSz="914400" rtl="0" eaLnBrk="1" fontAlgn="auto" latinLnBrk="0" hangingPunct="1">
              <a:lnSpc>
                <a:spcPct val="100000"/>
              </a:lnSpc>
              <a:spcBef>
                <a:spcPct val="20000"/>
              </a:spcBef>
              <a:spcAft>
                <a:spcPct val="20000"/>
              </a:spcAft>
              <a:buClrTx/>
              <a:buSzTx/>
              <a:buFontTx/>
              <a:buChar char="•"/>
              <a:tabLst/>
              <a:defRPr/>
            </a:pPr>
            <a:r>
              <a:rPr lang="vi-VN" dirty="0"/>
              <a:t>Trong trường hợp xảy ra thảm họa, lối đi đến cơ quan hoặc nhà riêng có thể bị ảnh hưởng bởi các mảnh vỡ, cầu và đường bị cuốn trôi, v.v.</a:t>
            </a:r>
          </a:p>
          <a:p>
            <a:pPr marL="232898" indent="-232898">
              <a:spcBef>
                <a:spcPct val="20000"/>
              </a:spcBef>
              <a:spcAft>
                <a:spcPct val="20000"/>
              </a:spcAft>
              <a:buFontTx/>
              <a:buChar char="•"/>
            </a:pPr>
            <a:r>
              <a:rPr lang="vi-VN" dirty="0"/>
              <a:t>Tuy nhiên, việc chuẩn bị sẵn sàng có nghĩa là làm trước những việc có thể sẽ hữu ích trong cả hai tình huống.</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marR="0" lvl="0" indent="-232898" algn="l" defTabSz="914400" rtl="0" eaLnBrk="1" fontAlgn="auto" latinLnBrk="0" hangingPunct="1">
              <a:lnSpc>
                <a:spcPct val="100000"/>
              </a:lnSpc>
              <a:spcBef>
                <a:spcPct val="80000"/>
              </a:spcBef>
              <a:spcAft>
                <a:spcPts val="0"/>
              </a:spcAft>
              <a:buClrTx/>
              <a:buSzTx/>
              <a:buFontTx/>
              <a:buChar char="•"/>
              <a:tabLst/>
              <a:defRPr/>
            </a:pPr>
            <a:r>
              <a:rPr lang="vi-VN" sz="1200" dirty="0">
                <a:solidFill>
                  <a:schemeClr val="tx1"/>
                </a:solidFill>
                <a:latin typeface="Arial"/>
                <a:ea typeface="+mn-ea"/>
                <a:cs typeface="+mn-cs"/>
              </a:rPr>
              <a:t>NA</a:t>
            </a:r>
          </a:p>
          <a:p>
            <a:pPr marL="232898" indent="-232898">
              <a:spcBef>
                <a:spcPct val="80000"/>
              </a:spcBef>
              <a:defRPr/>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6</a:t>
            </a:fld>
            <a:endParaRPr lang="en-US"/>
          </a:p>
        </p:txBody>
      </p:sp>
    </p:spTree>
    <p:extLst>
      <p:ext uri="{BB962C8B-B14F-4D97-AF65-F5344CB8AC3E}">
        <p14:creationId xmlns:p14="http://schemas.microsoft.com/office/powerpoint/2010/main" val="73885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32898" indent="-232898">
              <a:spcBef>
                <a:spcPct val="80000"/>
              </a:spcBef>
              <a:buFont typeface="Arial" panose="020B0604020202020204" pitchFamily="34" charset="0"/>
              <a:buChar char="•"/>
              <a:defRPr/>
            </a:pPr>
            <a:r>
              <a:rPr lang="vi-VN" dirty="0"/>
              <a:t>Kế hoạch của hộ gia đình cho tình huống khẩn cấp là điều thiết yếu để đảm bảo an toàn và phục hồi</a:t>
            </a:r>
          </a:p>
          <a:p>
            <a:pPr marL="232898" indent="-232898">
              <a:spcBef>
                <a:spcPct val="80000"/>
              </a:spcBef>
              <a:buFont typeface="Arial" panose="020B0604020202020204" pitchFamily="34" charset="0"/>
              <a:buChar char="•"/>
              <a:defRPr/>
            </a:pPr>
            <a:r>
              <a:rPr lang="vi-VN" dirty="0"/>
              <a:t>Một kế hoạch sẽ cần thời gian để xây dựng  </a:t>
            </a:r>
          </a:p>
          <a:p>
            <a:pPr marL="232898" indent="-232898">
              <a:spcBef>
                <a:spcPct val="80000"/>
              </a:spcBef>
              <a:buFont typeface="Arial" panose="020B0604020202020204" pitchFamily="34" charset="0"/>
              <a:buChar char="•"/>
              <a:defRPr/>
            </a:pPr>
            <a:r>
              <a:rPr lang="vi-VN" dirty="0"/>
              <a:t>Một kế hoạch phải cụ thể và bao gồm cách làm thế nào để bảo vệ tất cả những người cư trú trong nhà hoặc trên khu đất; các số điện thoại khẩn cấp; ai sẽ là người cần liên hệ để nhờ hỗ trợ; và những vật dụng cần thiết để giúp gia đình duy trì cuộc sống khi diễn ra khủng hoảng </a:t>
            </a:r>
          </a:p>
          <a:p>
            <a:pPr marL="232898" indent="-232898">
              <a:spcBef>
                <a:spcPct val="80000"/>
              </a:spcBef>
              <a:buFont typeface="Arial" panose="020B0604020202020204" pitchFamily="34" charset="0"/>
              <a:buChar char="•"/>
              <a:defRPr/>
            </a:pPr>
            <a:r>
              <a:rPr lang="vi-VN" dirty="0"/>
              <a:t>Tùy thuộc vào sự cố, quá trình phục hồi có thể kéo dài, do đó, danh sách các nguồn trợ giúp và nguồn cung phải toàn diện nhất có thể (sẽ có thêm thông tin chi tiết)</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Mục đích không phải là để làm cho khách hàng sợ hãi mà để đảm bảo rằng họ hiểu trách nhiệm và khả năng của mình trong việc bảo vệ tính mạng, tài sản và những người khác bằng cách lên kế hoạch trước.</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7</a:t>
            </a:fld>
            <a:endParaRPr lang="en-US"/>
          </a:p>
        </p:txBody>
      </p:sp>
    </p:spTree>
    <p:extLst>
      <p:ext uri="{BB962C8B-B14F-4D97-AF65-F5344CB8AC3E}">
        <p14:creationId xmlns:p14="http://schemas.microsoft.com/office/powerpoint/2010/main" val="171562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28600" indent="-228600">
              <a:buFont typeface="Arial" panose="020B0604020202020204" pitchFamily="34" charset="0"/>
              <a:buChar char="•"/>
            </a:pPr>
            <a:r>
              <a:rPr lang="vi-VN" dirty="0"/>
              <a:t>Kế hoạch của quý vị phải toàn diện và bao gồm toàn bộ gia đình</a:t>
            </a:r>
          </a:p>
          <a:p>
            <a:pPr marL="228600" indent="-228600">
              <a:buFont typeface="Arial" panose="020B0604020202020204" pitchFamily="34" charset="0"/>
              <a:buChar char="•"/>
            </a:pPr>
            <a:r>
              <a:rPr lang="vi-VN" dirty="0"/>
              <a:t>Mọi thành viên trong gia đình phải hiểu và có ý kiến đóng góp vào việc xây dựng kế hoạch khẩn cấp cho gia đình nếu có thể, dựa trên độ tuổi hoặc khả năng của mỗi người</a:t>
            </a:r>
          </a:p>
          <a:p>
            <a:pPr marL="228600" indent="-228600">
              <a:buFont typeface="Arial" panose="020B0604020202020204" pitchFamily="34" charset="0"/>
              <a:buChar char="•"/>
            </a:pPr>
            <a:r>
              <a:rPr lang="vi-VN" dirty="0"/>
              <a:t>Hãy tự hỏi bản thân xem tôi/chúng tôi sẽ cần những gì nếu điều gì đó xảy ra?</a:t>
            </a:r>
          </a:p>
          <a:p>
            <a:pPr marL="228600" indent="-228600">
              <a:buFont typeface="Arial" panose="020B0604020202020204" pitchFamily="34" charset="0"/>
              <a:buChar char="•"/>
            </a:pPr>
            <a:r>
              <a:rPr lang="vi-VN" dirty="0"/>
              <a:t>Hãy tự hỏi bản thân xem tôi/chúng tôi sẽ cần những gì và cần bao nhiêu để duy trì cuộc sống của tôi/gia đình trong nhiều ngày hoặc nhiều tuần? </a:t>
            </a:r>
          </a:p>
          <a:p>
            <a:pPr marL="232898" indent="-232898">
              <a:spcBef>
                <a:spcPct val="80000"/>
              </a:spcBef>
              <a:defRPr/>
            </a:pPr>
            <a:r>
              <a:rPr lang="vi-VN" b="1" dirty="0"/>
              <a:t>Các câu hỏi/mối quan ngại thường gặp</a:t>
            </a:r>
            <a:r>
              <a:rPr lang="vi-VN" dirty="0"/>
              <a:t>:</a:t>
            </a:r>
          </a:p>
          <a:p>
            <a:pPr marL="232898" indent="-232898" algn="l" defTabSz="914400" rtl="0" eaLnBrk="1" latinLnBrk="0" hangingPunct="1">
              <a:spcBef>
                <a:spcPct val="80000"/>
              </a:spcBef>
              <a:buFontTx/>
              <a:buChar char="•"/>
              <a:defRPr/>
            </a:pPr>
            <a:r>
              <a:rPr lang="vi-VN" sz="1200" dirty="0">
                <a:solidFill>
                  <a:schemeClr val="tx1"/>
                </a:solidFill>
                <a:latin typeface="Arial"/>
                <a:ea typeface="+mn-ea"/>
                <a:cs typeface="+mn-cs"/>
              </a:rPr>
              <a:t>NA</a:t>
            </a:r>
          </a:p>
          <a:p>
            <a:pPr marL="232898" indent="-232898">
              <a:spcBef>
                <a:spcPct val="80000"/>
              </a:spcBef>
              <a:defRPr/>
            </a:pPr>
            <a:r>
              <a:rPr lang="vi-VN" b="1" dirty="0"/>
              <a:t>Lời khuyên về thực hiện đào tạo</a:t>
            </a:r>
            <a:r>
              <a:rPr lang="vi-VN"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1200" dirty="0">
                <a:solidFill>
                  <a:schemeClr val="tx1"/>
                </a:solidFill>
                <a:latin typeface="Arial"/>
                <a:ea typeface="+mn-ea"/>
                <a:cs typeface="+mn-cs"/>
              </a:rPr>
              <a:t>NA</a:t>
            </a:r>
          </a:p>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8</a:t>
            </a:fld>
            <a:endParaRPr lang="en-US"/>
          </a:p>
        </p:txBody>
      </p:sp>
    </p:spTree>
    <p:extLst>
      <p:ext uri="{BB962C8B-B14F-4D97-AF65-F5344CB8AC3E}">
        <p14:creationId xmlns:p14="http://schemas.microsoft.com/office/powerpoint/2010/main" val="16948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spcBef>
                <a:spcPct val="80000"/>
              </a:spcBef>
              <a:defRPr/>
            </a:pPr>
            <a:r>
              <a:rPr lang="vi-VN" b="1" dirty="0"/>
              <a:t>Các điểm quan trọng</a:t>
            </a:r>
            <a:r>
              <a:rPr lang="vi-VN" dirty="0"/>
              <a:t>:</a:t>
            </a:r>
          </a:p>
          <a:p>
            <a:pPr marL="228600" indent="-228600">
              <a:buFont typeface="Arial" panose="020B0604020202020204" pitchFamily="34" charset="0"/>
              <a:buChar char="•"/>
            </a:pPr>
            <a:r>
              <a:rPr lang="vi-VN" dirty="0"/>
              <a:t>Quý vị có thể biết ai đó đã từng trải qua các tình huống khẩn cấp cá nhân như cháy nhà hoặc nổ đường ống hoặc ngập lụt nhà cửa. </a:t>
            </a:r>
          </a:p>
          <a:p>
            <a:pPr marL="228600" indent="-228600">
              <a:buFont typeface="Arial" panose="020B0604020202020204" pitchFamily="34" charset="0"/>
              <a:buChar char="•"/>
            </a:pPr>
            <a:r>
              <a:rPr lang="vi-VN" dirty="0"/>
              <a:t>Các tình huống khẩn cấp thường có ít hoặc không có cảnh báo trước, giống như một số loại thảm họa.</a:t>
            </a:r>
          </a:p>
          <a:p>
            <a:pPr marL="232898" indent="-232898">
              <a:spcBef>
                <a:spcPct val="80000"/>
              </a:spcBef>
              <a:defRPr/>
            </a:pPr>
            <a:r>
              <a:rPr lang="vi-VN" b="1" dirty="0"/>
              <a:t>Các câu hỏi/mối quan ngại thường gặp</a:t>
            </a:r>
            <a:r>
              <a:rPr lang="vi-VN" dirty="0"/>
              <a:t>:</a:t>
            </a:r>
          </a:p>
          <a:p>
            <a:pPr marL="232898" indent="-232898">
              <a:buFontTx/>
              <a:buChar char="•"/>
              <a:defRPr/>
            </a:pPr>
            <a:r>
              <a:rPr lang="vi-VN" dirty="0"/>
              <a:t>NA</a:t>
            </a:r>
          </a:p>
          <a:p>
            <a:pPr marL="232898" indent="-232898">
              <a:spcBef>
                <a:spcPct val="80000"/>
              </a:spcBef>
              <a:defRPr/>
            </a:pPr>
            <a:r>
              <a:rPr lang="vi-VN" b="1" dirty="0"/>
              <a:t>Lời khuyên về thực hiện đào tạo</a:t>
            </a:r>
            <a:r>
              <a:rPr lang="vi-VN" dirty="0"/>
              <a:t>:</a:t>
            </a:r>
          </a:p>
          <a:p>
            <a:pPr marL="232898" indent="-232898">
              <a:buFontTx/>
              <a:buChar char="•"/>
              <a:defRPr/>
            </a:pPr>
            <a:r>
              <a:rPr lang="vi-VN" dirty="0"/>
              <a:t>HCA phải xác định các loại thảm họa có thể xảy ra trong khu vực tài phán của mình (mà đã có sẵn trong kế hoạch khẩn cấp của HCA) và có thể điều chỉnh việc thực hiện đào tạo sao cho phù hợp nhằm thảo luận về các thảm họa có khả năng xảy ra trong khu vực của HCA.</a:t>
            </a:r>
          </a:p>
        </p:txBody>
      </p:sp>
      <p:sp>
        <p:nvSpPr>
          <p:cNvPr id="4" name="Slide Number Placeholder 3"/>
          <p:cNvSpPr>
            <a:spLocks noGrp="1"/>
          </p:cNvSpPr>
          <p:nvPr>
            <p:ph type="sldNum" sz="quarter" idx="5"/>
          </p:nvPr>
        </p:nvSpPr>
        <p:spPr/>
        <p:txBody>
          <a:bodyPr/>
          <a:lstStyle/>
          <a:p>
            <a:fld id="{F85719E3-537F-2D40-BF80-CD96FA625B45}" type="slidenum">
              <a:rPr lang="en-US" smtClean="0"/>
              <a:pPr/>
              <a:t>9</a:t>
            </a:fld>
            <a:endParaRPr lang="en-US"/>
          </a:p>
        </p:txBody>
      </p:sp>
    </p:spTree>
    <p:extLst>
      <p:ext uri="{BB962C8B-B14F-4D97-AF65-F5344CB8AC3E}">
        <p14:creationId xmlns:p14="http://schemas.microsoft.com/office/powerpoint/2010/main" val="3325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3602038"/>
          </a:xfrm>
          <a:prstGeom prst="rect">
            <a:avLst/>
          </a:prstGeom>
          <a:solidFill>
            <a:srgbClr val="09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2"/>
            <a:ext cx="9144000" cy="2479675"/>
          </a:xfrm>
        </p:spPr>
        <p:txBody>
          <a:bodyPr anchor="b"/>
          <a:lstStyle>
            <a:lvl1pPr algn="ctr">
              <a:defRPr sz="6000" b="1">
                <a:solidFill>
                  <a:schemeClr val="bg1">
                    <a:lumMod val="95000"/>
                  </a:schemeClr>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vl1pPr>
          </a:lstStyle>
          <a:p>
            <a:r>
              <a:rPr lang="en-US" dirty="0"/>
              <a:t>[Insert Housing Counseling Agency Name]</a:t>
            </a:r>
          </a:p>
        </p:txBody>
      </p:sp>
      <p:sp>
        <p:nvSpPr>
          <p:cNvPr id="6" name="Slide Number Placeholder 5"/>
          <p:cNvSpPr>
            <a:spLocks noGrp="1"/>
          </p:cNvSpPr>
          <p:nvPr>
            <p:ph type="sldNum" sz="quarter" idx="12"/>
          </p:nvPr>
        </p:nvSpPr>
        <p:spPr/>
        <p:txBody>
          <a:bodyPr/>
          <a:lstStyle>
            <a:lvl1pPr>
              <a:defRPr/>
            </a:lvl1pPr>
          </a:lstStyle>
          <a:p>
            <a:fld id="{98318ED7-0109-4FF1-8005-A8339F417562}" type="slidenum">
              <a:rPr lang="en-US" smtClean="0"/>
              <a:pPr/>
              <a:t>‹#›</a:t>
            </a:fld>
            <a:endParaRPr lang="en-US" dirty="0"/>
          </a:p>
        </p:txBody>
      </p:sp>
    </p:spTree>
    <p:extLst>
      <p:ext uri="{BB962C8B-B14F-4D97-AF65-F5344CB8AC3E}">
        <p14:creationId xmlns:p14="http://schemas.microsoft.com/office/powerpoint/2010/main" val="21861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bg>
      <p:bgPr>
        <a:solidFill>
          <a:srgbClr val="09427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8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3602038"/>
          </a:xfrm>
          <a:prstGeom prst="rect">
            <a:avLst/>
          </a:prstGeom>
          <a:solidFill>
            <a:srgbClr val="0E6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2"/>
            <a:ext cx="9144000" cy="2479675"/>
          </a:xfrm>
        </p:spPr>
        <p:txBody>
          <a:bodyPr anchor="b"/>
          <a:lstStyle>
            <a:lvl1pPr algn="ctr">
              <a:defRPr sz="6000" b="1">
                <a:solidFill>
                  <a:schemeClr val="bg1">
                    <a:lumMod val="95000"/>
                  </a:schemeClr>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vl1pPr>
          </a:lstStyle>
          <a:p>
            <a:r>
              <a:rPr lang="en-US" dirty="0"/>
              <a:t>[Insert Housing Counseling Agency Name]</a:t>
            </a:r>
          </a:p>
        </p:txBody>
      </p:sp>
      <p:sp>
        <p:nvSpPr>
          <p:cNvPr id="6" name="Slide Number Placeholder 5"/>
          <p:cNvSpPr>
            <a:spLocks noGrp="1"/>
          </p:cNvSpPr>
          <p:nvPr>
            <p:ph type="sldNum" sz="quarter" idx="12"/>
          </p:nvPr>
        </p:nvSpPr>
        <p:spPr/>
        <p:txBody>
          <a:bodyPr/>
          <a:lstStyle>
            <a:lvl1pPr>
              <a:defRPr/>
            </a:lvl1pPr>
          </a:lstStyle>
          <a:p>
            <a:fld id="{98318ED7-0109-4FF1-8005-A8339F417562}" type="slidenum">
              <a:rPr lang="en-US" smtClean="0"/>
              <a:pPr/>
              <a:t>‹#›</a:t>
            </a:fld>
            <a:endParaRPr lang="en-US" dirty="0"/>
          </a:p>
        </p:txBody>
      </p:sp>
    </p:spTree>
    <p:extLst>
      <p:ext uri="{BB962C8B-B14F-4D97-AF65-F5344CB8AC3E}">
        <p14:creationId xmlns:p14="http://schemas.microsoft.com/office/powerpoint/2010/main" val="412786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dirty="0"/>
              <a:t>[Insert Housing Counseling Agency Name]</a:t>
            </a:r>
          </a:p>
        </p:txBody>
      </p:sp>
      <p:sp>
        <p:nvSpPr>
          <p:cNvPr id="6" name="Slide Number Placeholder 5"/>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2200384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56367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r>
              <a:rPr lang="en-US" dirty="0"/>
              <a:t>[Insert Housing Counseling Agency Name]</a:t>
            </a:r>
          </a:p>
        </p:txBody>
      </p:sp>
      <p:sp>
        <p:nvSpPr>
          <p:cNvPr id="9" name="Slide Number Placeholder 8"/>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1587085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0E66B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[Insert Housing Counseling Agency Name]</a:t>
            </a:r>
          </a:p>
        </p:txBody>
      </p:sp>
      <p:sp>
        <p:nvSpPr>
          <p:cNvPr id="4" name="Slide Number Placeholder 3"/>
          <p:cNvSpPr>
            <a:spLocks noGrp="1"/>
          </p:cNvSpPr>
          <p:nvPr>
            <p:ph type="sldNum" sz="quarter" idx="12"/>
          </p:nvPr>
        </p:nvSpPr>
        <p:spPr/>
        <p:txBody>
          <a:bodyPr/>
          <a:lstStyle/>
          <a:p>
            <a:fld id="{130A5C69-719E-4A36-95C8-A6AF34EDB10F}" type="slidenum">
              <a:rPr lang="en-US" smtClean="0"/>
              <a:t>‹#›</a:t>
            </a:fld>
            <a:endParaRPr lang="en-US"/>
          </a:p>
        </p:txBody>
      </p:sp>
      <p:sp>
        <p:nvSpPr>
          <p:cNvPr id="2" name="Rectangle: Diagonal Corners Snipped 1">
            <a:extLst>
              <a:ext uri="{FF2B5EF4-FFF2-40B4-BE49-F238E27FC236}">
                <a16:creationId xmlns:a16="http://schemas.microsoft.com/office/drawing/2014/main" id="{3E49488F-3DCD-4D7C-80E0-7AF493BC7B09}"/>
              </a:ext>
            </a:extLst>
          </p:cNvPr>
          <p:cNvSpPr/>
          <p:nvPr userDrawn="1"/>
        </p:nvSpPr>
        <p:spPr>
          <a:xfrm>
            <a:off x="0" y="1863090"/>
            <a:ext cx="12192000" cy="2948940"/>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accent5">
                  <a:lumMod val="75000"/>
                </a:schemeClr>
              </a:solidFill>
              <a:latin typeface="+mj-lt"/>
            </a:endParaRPr>
          </a:p>
        </p:txBody>
      </p:sp>
      <p:sp>
        <p:nvSpPr>
          <p:cNvPr id="5" name="Title 1">
            <a:extLst>
              <a:ext uri="{FF2B5EF4-FFF2-40B4-BE49-F238E27FC236}">
                <a16:creationId xmlns:a16="http://schemas.microsoft.com/office/drawing/2014/main" id="{D106E80B-510D-44CE-A7F3-98B734BD4B5E}"/>
              </a:ext>
            </a:extLst>
          </p:cNvPr>
          <p:cNvSpPr>
            <a:spLocks noGrp="1"/>
          </p:cNvSpPr>
          <p:nvPr>
            <p:ph type="title"/>
          </p:nvPr>
        </p:nvSpPr>
        <p:spPr>
          <a:xfrm>
            <a:off x="2851468" y="2628900"/>
            <a:ext cx="7115492" cy="1131570"/>
          </a:xfrm>
        </p:spPr>
        <p:txBody>
          <a:bodyPr anchor="b">
            <a:noAutofit/>
          </a:bodyPr>
          <a:lstStyle>
            <a:lvl1pPr>
              <a:defRPr sz="4400">
                <a:solidFill>
                  <a:srgbClr val="0E66B6"/>
                </a:solidFill>
              </a:defRPr>
            </a:lvl1pPr>
          </a:lstStyle>
          <a:p>
            <a:r>
              <a:rPr lang="en-US" dirty="0"/>
              <a:t>Click to edit Master title style</a:t>
            </a:r>
          </a:p>
        </p:txBody>
      </p:sp>
    </p:spTree>
    <p:extLst>
      <p:ext uri="{BB962C8B-B14F-4D97-AF65-F5344CB8AC3E}">
        <p14:creationId xmlns:p14="http://schemas.microsoft.com/office/powerpoint/2010/main" val="391011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lvl1pPr>
              <a:defRPr/>
            </a:lvl1pPr>
          </a:lstStyle>
          <a:p>
            <a:r>
              <a:rPr lang="en-US" dirty="0"/>
              <a:t>[Insert Housing Counseling Agency Name]</a:t>
            </a:r>
          </a:p>
        </p:txBody>
      </p:sp>
      <p:sp>
        <p:nvSpPr>
          <p:cNvPr id="5" name="Slide Number Placeholder 4"/>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201098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[Insert Housing Counseling Agency Name]</a:t>
            </a:r>
          </a:p>
        </p:txBody>
      </p:sp>
      <p:sp>
        <p:nvSpPr>
          <p:cNvPr id="4" name="Slide Number Placeholder 3"/>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1211400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71500"/>
            <a:ext cx="4109402" cy="1131570"/>
          </a:xfrm>
        </p:spPr>
        <p:txBody>
          <a:bodyPr anchor="b">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5183188" y="1703070"/>
            <a:ext cx="6172200" cy="41579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703070"/>
            <a:ext cx="4109402" cy="416591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871798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23010"/>
          </a:xfrm>
        </p:spPr>
        <p:txBody>
          <a:bodyPr anchor="b">
            <a:noAutofit/>
          </a:bodyPr>
          <a:lstStyle>
            <a:lvl1pPr>
              <a:defRPr sz="4400"/>
            </a:lvl1pPr>
          </a:lstStyle>
          <a:p>
            <a:r>
              <a:rPr lang="en-US" dirty="0"/>
              <a:t>Click to edit Master title style</a:t>
            </a:r>
          </a:p>
        </p:txBody>
      </p:sp>
      <p:sp>
        <p:nvSpPr>
          <p:cNvPr id="3" name="Picture Placeholder 2"/>
          <p:cNvSpPr>
            <a:spLocks noGrp="1"/>
          </p:cNvSpPr>
          <p:nvPr>
            <p:ph type="pic" idx="1"/>
          </p:nvPr>
        </p:nvSpPr>
        <p:spPr>
          <a:xfrm>
            <a:off x="5183188" y="934948"/>
            <a:ext cx="6172200" cy="49261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endParaRPr lang="en-US" dirty="0"/>
          </a:p>
          <a:p>
            <a:r>
              <a:rPr lang="en-US" dirty="0"/>
              <a:t>Picture</a:t>
            </a:r>
          </a:p>
        </p:txBody>
      </p:sp>
      <p:sp>
        <p:nvSpPr>
          <p:cNvPr id="4" name="Text Placeholder 3"/>
          <p:cNvSpPr>
            <a:spLocks noGrp="1"/>
          </p:cNvSpPr>
          <p:nvPr>
            <p:ph type="body" sz="half" idx="2"/>
          </p:nvPr>
        </p:nvSpPr>
        <p:spPr>
          <a:xfrm>
            <a:off x="839788" y="1680210"/>
            <a:ext cx="3932237" cy="418877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ICF International</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416394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dirty="0"/>
              <a:t>[Insert Housing Counseling Agency Name]</a:t>
            </a:r>
          </a:p>
        </p:txBody>
      </p:sp>
      <p:sp>
        <p:nvSpPr>
          <p:cNvPr id="6" name="Slide Number Placeholder 5"/>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27231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3602038"/>
          </a:xfrm>
          <a:prstGeom prst="rect">
            <a:avLst/>
          </a:prstGeom>
          <a:solidFill>
            <a:srgbClr val="218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2"/>
            <a:ext cx="9144000" cy="2479675"/>
          </a:xfrm>
        </p:spPr>
        <p:txBody>
          <a:bodyPr anchor="b"/>
          <a:lstStyle>
            <a:lvl1pPr algn="ctr">
              <a:defRPr sz="6000" b="1">
                <a:solidFill>
                  <a:schemeClr val="bg1">
                    <a:lumMod val="95000"/>
                  </a:schemeClr>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vl1pPr>
          </a:lstStyle>
          <a:p>
            <a:r>
              <a:rPr lang="en-US" dirty="0"/>
              <a:t>[Insert Housing Counseling Agency Name]</a:t>
            </a:r>
          </a:p>
        </p:txBody>
      </p:sp>
      <p:sp>
        <p:nvSpPr>
          <p:cNvPr id="6" name="Slide Number Placeholder 5"/>
          <p:cNvSpPr>
            <a:spLocks noGrp="1"/>
          </p:cNvSpPr>
          <p:nvPr>
            <p:ph type="sldNum" sz="quarter" idx="12"/>
          </p:nvPr>
        </p:nvSpPr>
        <p:spPr/>
        <p:txBody>
          <a:bodyPr/>
          <a:lstStyle>
            <a:lvl1pPr>
              <a:defRPr/>
            </a:lvl1pPr>
          </a:lstStyle>
          <a:p>
            <a:fld id="{98318ED7-0109-4FF1-8005-A8339F417562}" type="slidenum">
              <a:rPr lang="en-US" smtClean="0"/>
              <a:pPr/>
              <a:t>‹#›</a:t>
            </a:fld>
            <a:endParaRPr lang="en-US" dirty="0"/>
          </a:p>
        </p:txBody>
      </p:sp>
    </p:spTree>
    <p:extLst>
      <p:ext uri="{BB962C8B-B14F-4D97-AF65-F5344CB8AC3E}">
        <p14:creationId xmlns:p14="http://schemas.microsoft.com/office/powerpoint/2010/main" val="91802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dirty="0"/>
              <a:t>[Insert Housing Counseling Agency Name]</a:t>
            </a:r>
          </a:p>
        </p:txBody>
      </p:sp>
      <p:sp>
        <p:nvSpPr>
          <p:cNvPr id="6" name="Slide Number Placeholder 5"/>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90052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1496165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218DE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[Insert Housing Counseling Agency Name]</a:t>
            </a:r>
          </a:p>
        </p:txBody>
      </p:sp>
      <p:sp>
        <p:nvSpPr>
          <p:cNvPr id="4" name="Slide Number Placeholder 3"/>
          <p:cNvSpPr>
            <a:spLocks noGrp="1"/>
          </p:cNvSpPr>
          <p:nvPr>
            <p:ph type="sldNum" sz="quarter" idx="12"/>
          </p:nvPr>
        </p:nvSpPr>
        <p:spPr/>
        <p:txBody>
          <a:bodyPr/>
          <a:lstStyle/>
          <a:p>
            <a:fld id="{130A5C69-719E-4A36-95C8-A6AF34EDB10F}" type="slidenum">
              <a:rPr lang="en-US" smtClean="0"/>
              <a:t>‹#›</a:t>
            </a:fld>
            <a:endParaRPr lang="en-US"/>
          </a:p>
        </p:txBody>
      </p:sp>
      <p:sp>
        <p:nvSpPr>
          <p:cNvPr id="2" name="Rectangle: Diagonal Corners Snipped 1">
            <a:extLst>
              <a:ext uri="{FF2B5EF4-FFF2-40B4-BE49-F238E27FC236}">
                <a16:creationId xmlns:a16="http://schemas.microsoft.com/office/drawing/2014/main" id="{3E49488F-3DCD-4D7C-80E0-7AF493BC7B09}"/>
              </a:ext>
            </a:extLst>
          </p:cNvPr>
          <p:cNvSpPr/>
          <p:nvPr userDrawn="1"/>
        </p:nvSpPr>
        <p:spPr>
          <a:xfrm>
            <a:off x="0" y="1863090"/>
            <a:ext cx="12192000" cy="2948940"/>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accent4">
                  <a:lumMod val="75000"/>
                </a:schemeClr>
              </a:solidFill>
              <a:latin typeface="+mj-lt"/>
            </a:endParaRPr>
          </a:p>
        </p:txBody>
      </p:sp>
      <p:sp>
        <p:nvSpPr>
          <p:cNvPr id="5" name="Title 1">
            <a:extLst>
              <a:ext uri="{FF2B5EF4-FFF2-40B4-BE49-F238E27FC236}">
                <a16:creationId xmlns:a16="http://schemas.microsoft.com/office/drawing/2014/main" id="{5C5579A5-2D4C-4601-8178-8EA3A62910F4}"/>
              </a:ext>
            </a:extLst>
          </p:cNvPr>
          <p:cNvSpPr>
            <a:spLocks noGrp="1"/>
          </p:cNvSpPr>
          <p:nvPr>
            <p:ph type="title"/>
          </p:nvPr>
        </p:nvSpPr>
        <p:spPr>
          <a:xfrm>
            <a:off x="2851468" y="2628900"/>
            <a:ext cx="7115492" cy="1131570"/>
          </a:xfrm>
        </p:spPr>
        <p:txBody>
          <a:bodyPr anchor="b">
            <a:noAutofit/>
          </a:bodyPr>
          <a:lstStyle>
            <a:lvl1pPr>
              <a:defRPr sz="4400">
                <a:solidFill>
                  <a:srgbClr val="218DEF"/>
                </a:solidFill>
              </a:defRPr>
            </a:lvl1pPr>
          </a:lstStyle>
          <a:p>
            <a:r>
              <a:rPr lang="en-US" dirty="0"/>
              <a:t>Click to edit Master title style</a:t>
            </a:r>
          </a:p>
        </p:txBody>
      </p:sp>
    </p:spTree>
    <p:extLst>
      <p:ext uri="{BB962C8B-B14F-4D97-AF65-F5344CB8AC3E}">
        <p14:creationId xmlns:p14="http://schemas.microsoft.com/office/powerpoint/2010/main" val="210044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r>
              <a:rPr lang="en-US" dirty="0"/>
              <a:t>[Insert Housing Counseling Agency Name]</a:t>
            </a:r>
          </a:p>
        </p:txBody>
      </p:sp>
      <p:sp>
        <p:nvSpPr>
          <p:cNvPr id="9" name="Slide Number Placeholder 8"/>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616337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lvl1pPr>
              <a:defRPr/>
            </a:lvl1pPr>
          </a:lstStyle>
          <a:p>
            <a:r>
              <a:rPr lang="en-US" dirty="0"/>
              <a:t>[Insert Housing Counseling Agency Name]</a:t>
            </a:r>
          </a:p>
        </p:txBody>
      </p:sp>
      <p:sp>
        <p:nvSpPr>
          <p:cNvPr id="5" name="Slide Number Placeholder 4"/>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2115675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[Insert Housing Counseling Agency Name]</a:t>
            </a:r>
          </a:p>
        </p:txBody>
      </p:sp>
      <p:sp>
        <p:nvSpPr>
          <p:cNvPr id="4" name="Slide Number Placeholder 3"/>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736724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71500"/>
            <a:ext cx="4109402" cy="1131570"/>
          </a:xfrm>
        </p:spPr>
        <p:txBody>
          <a:bodyPr anchor="b">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5183188" y="1703070"/>
            <a:ext cx="6172200" cy="41579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703070"/>
            <a:ext cx="4109402" cy="416591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106210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23010"/>
          </a:xfrm>
        </p:spPr>
        <p:txBody>
          <a:bodyPr anchor="b">
            <a:noAutofit/>
          </a:bodyPr>
          <a:lstStyle>
            <a:lvl1pPr>
              <a:defRPr sz="4400"/>
            </a:lvl1pPr>
          </a:lstStyle>
          <a:p>
            <a:r>
              <a:rPr lang="en-US" dirty="0"/>
              <a:t>Click to edit Master title style</a:t>
            </a:r>
          </a:p>
        </p:txBody>
      </p:sp>
      <p:sp>
        <p:nvSpPr>
          <p:cNvPr id="3" name="Picture Placeholder 2"/>
          <p:cNvSpPr>
            <a:spLocks noGrp="1"/>
          </p:cNvSpPr>
          <p:nvPr>
            <p:ph type="pic" idx="1"/>
          </p:nvPr>
        </p:nvSpPr>
        <p:spPr>
          <a:xfrm>
            <a:off x="5183188" y="934948"/>
            <a:ext cx="6172200" cy="49261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endParaRPr lang="en-US" dirty="0"/>
          </a:p>
          <a:p>
            <a:r>
              <a:rPr lang="en-US" dirty="0"/>
              <a:t>Picture</a:t>
            </a:r>
          </a:p>
        </p:txBody>
      </p:sp>
      <p:sp>
        <p:nvSpPr>
          <p:cNvPr id="4" name="Text Placeholder 3"/>
          <p:cNvSpPr>
            <a:spLocks noGrp="1"/>
          </p:cNvSpPr>
          <p:nvPr>
            <p:ph type="body" sz="half" idx="2"/>
          </p:nvPr>
        </p:nvSpPr>
        <p:spPr>
          <a:xfrm>
            <a:off x="839788" y="1680210"/>
            <a:ext cx="3932237" cy="418877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20317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65114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r>
              <a:rPr lang="en-US" dirty="0"/>
              <a:t>[Insert Housing Counseling Agency Name]</a:t>
            </a:r>
          </a:p>
        </p:txBody>
      </p:sp>
      <p:sp>
        <p:nvSpPr>
          <p:cNvPr id="9" name="Slide Number Placeholder 8"/>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278062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lvl1pPr>
              <a:defRPr/>
            </a:lvl1pPr>
          </a:lstStyle>
          <a:p>
            <a:r>
              <a:rPr lang="en-US" dirty="0"/>
              <a:t>[Insert Housing Counseling Agency Name]</a:t>
            </a:r>
          </a:p>
        </p:txBody>
      </p:sp>
      <p:sp>
        <p:nvSpPr>
          <p:cNvPr id="5" name="Slide Number Placeholder 4"/>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295665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[Insert Housing Counseling Agency Name]</a:t>
            </a:r>
          </a:p>
        </p:txBody>
      </p:sp>
      <p:sp>
        <p:nvSpPr>
          <p:cNvPr id="4" name="Slide Number Placeholder 3"/>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129239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9427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[Insert Housing Counseling Agency Name]</a:t>
            </a:r>
          </a:p>
        </p:txBody>
      </p:sp>
      <p:sp>
        <p:nvSpPr>
          <p:cNvPr id="4" name="Slide Number Placeholder 3"/>
          <p:cNvSpPr>
            <a:spLocks noGrp="1"/>
          </p:cNvSpPr>
          <p:nvPr>
            <p:ph type="sldNum" sz="quarter" idx="12"/>
          </p:nvPr>
        </p:nvSpPr>
        <p:spPr/>
        <p:txBody>
          <a:bodyPr/>
          <a:lstStyle/>
          <a:p>
            <a:fld id="{130A5C69-719E-4A36-95C8-A6AF34EDB10F}" type="slidenum">
              <a:rPr lang="en-US" smtClean="0"/>
              <a:t>‹#›</a:t>
            </a:fld>
            <a:endParaRPr lang="en-US"/>
          </a:p>
        </p:txBody>
      </p:sp>
      <p:sp>
        <p:nvSpPr>
          <p:cNvPr id="2" name="Rectangle: Diagonal Corners Snipped 1">
            <a:extLst>
              <a:ext uri="{FF2B5EF4-FFF2-40B4-BE49-F238E27FC236}">
                <a16:creationId xmlns:a16="http://schemas.microsoft.com/office/drawing/2014/main" id="{3E49488F-3DCD-4D7C-80E0-7AF493BC7B09}"/>
              </a:ext>
            </a:extLst>
          </p:cNvPr>
          <p:cNvSpPr/>
          <p:nvPr userDrawn="1"/>
        </p:nvSpPr>
        <p:spPr>
          <a:xfrm>
            <a:off x="0" y="1863090"/>
            <a:ext cx="12192000" cy="2948940"/>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accent5">
                  <a:lumMod val="75000"/>
                </a:schemeClr>
              </a:solidFill>
              <a:latin typeface="+mj-lt"/>
            </a:endParaRPr>
          </a:p>
        </p:txBody>
      </p:sp>
      <p:sp>
        <p:nvSpPr>
          <p:cNvPr id="6" name="Title 1">
            <a:extLst>
              <a:ext uri="{FF2B5EF4-FFF2-40B4-BE49-F238E27FC236}">
                <a16:creationId xmlns:a16="http://schemas.microsoft.com/office/drawing/2014/main" id="{4B644B65-AD9E-4909-9882-939942B8C8BC}"/>
              </a:ext>
            </a:extLst>
          </p:cNvPr>
          <p:cNvSpPr>
            <a:spLocks noGrp="1"/>
          </p:cNvSpPr>
          <p:nvPr>
            <p:ph type="title"/>
          </p:nvPr>
        </p:nvSpPr>
        <p:spPr>
          <a:xfrm>
            <a:off x="2851468" y="2628900"/>
            <a:ext cx="7115492" cy="1131570"/>
          </a:xfrm>
        </p:spPr>
        <p:txBody>
          <a:bodyPr anchor="b">
            <a:noAutofit/>
          </a:bodyPr>
          <a:lstStyle>
            <a:lvl1pPr>
              <a:defRPr sz="4400">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09787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71500"/>
            <a:ext cx="4109402" cy="1131570"/>
          </a:xfrm>
        </p:spPr>
        <p:txBody>
          <a:bodyPr anchor="b">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5183188" y="1703070"/>
            <a:ext cx="6172200" cy="41579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703070"/>
            <a:ext cx="4109402" cy="416591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28313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23010"/>
          </a:xfrm>
        </p:spPr>
        <p:txBody>
          <a:bodyPr anchor="b">
            <a:noAutofit/>
          </a:bodyPr>
          <a:lstStyle>
            <a:lvl1pPr>
              <a:defRPr sz="4400"/>
            </a:lvl1pPr>
          </a:lstStyle>
          <a:p>
            <a:r>
              <a:rPr lang="en-US" dirty="0"/>
              <a:t>Click to edit Master title style</a:t>
            </a:r>
          </a:p>
        </p:txBody>
      </p:sp>
      <p:sp>
        <p:nvSpPr>
          <p:cNvPr id="3" name="Picture Placeholder 2"/>
          <p:cNvSpPr>
            <a:spLocks noGrp="1"/>
          </p:cNvSpPr>
          <p:nvPr>
            <p:ph type="pic" idx="1"/>
          </p:nvPr>
        </p:nvSpPr>
        <p:spPr>
          <a:xfrm>
            <a:off x="5183188" y="934948"/>
            <a:ext cx="6172200" cy="49261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endParaRPr lang="en-US" dirty="0"/>
          </a:p>
          <a:p>
            <a:r>
              <a:rPr lang="en-US" dirty="0"/>
              <a:t>Picture</a:t>
            </a:r>
          </a:p>
        </p:txBody>
      </p:sp>
      <p:sp>
        <p:nvSpPr>
          <p:cNvPr id="4" name="Text Placeholder 3"/>
          <p:cNvSpPr>
            <a:spLocks noGrp="1"/>
          </p:cNvSpPr>
          <p:nvPr>
            <p:ph type="body" sz="half" idx="2"/>
          </p:nvPr>
        </p:nvSpPr>
        <p:spPr>
          <a:xfrm>
            <a:off x="839788" y="1680210"/>
            <a:ext cx="3932237" cy="418877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a:t>[Insert Housing Counseling Agency Name]</a:t>
            </a:r>
          </a:p>
        </p:txBody>
      </p:sp>
      <p:sp>
        <p:nvSpPr>
          <p:cNvPr id="7" name="Slide Number Placeholder 6"/>
          <p:cNvSpPr>
            <a:spLocks noGrp="1"/>
          </p:cNvSpPr>
          <p:nvPr>
            <p:ph type="sldNum" sz="quarter" idx="12"/>
          </p:nvPr>
        </p:nvSpPr>
        <p:spPr/>
        <p:txBody>
          <a:bodyPr/>
          <a:lstStyle/>
          <a:p>
            <a:fld id="{130A5C69-719E-4A36-95C8-A6AF34EDB10F}" type="slidenum">
              <a:rPr lang="en-US" smtClean="0"/>
              <a:t>‹#›</a:t>
            </a:fld>
            <a:endParaRPr lang="en-US"/>
          </a:p>
        </p:txBody>
      </p:sp>
    </p:spTree>
    <p:extLst>
      <p:ext uri="{BB962C8B-B14F-4D97-AF65-F5344CB8AC3E}">
        <p14:creationId xmlns:p14="http://schemas.microsoft.com/office/powerpoint/2010/main" val="371649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1690688"/>
          </a:xfrm>
          <a:prstGeom prst="rect">
            <a:avLst/>
          </a:prstGeom>
          <a:solidFill>
            <a:srgbClr val="09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9E690"/>
              </a:solidFill>
            </a:endParaRPr>
          </a:p>
        </p:txBody>
      </p:sp>
      <p:sp>
        <p:nvSpPr>
          <p:cNvPr id="2" name="Title Placeholder 1"/>
          <p:cNvSpPr>
            <a:spLocks noGrp="1"/>
          </p:cNvSpPr>
          <p:nvPr>
            <p:ph type="title"/>
          </p:nvPr>
        </p:nvSpPr>
        <p:spPr>
          <a:xfrm>
            <a:off x="838200" y="365125"/>
            <a:ext cx="10515600" cy="12811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[Insert Housing Counseling Agency Name]</a:t>
            </a:r>
          </a:p>
        </p:txBody>
      </p:sp>
      <p:sp>
        <p:nvSpPr>
          <p:cNvPr id="6" name="Slide Number Placeholder 5"/>
          <p:cNvSpPr>
            <a:spLocks noGrp="1"/>
          </p:cNvSpPr>
          <p:nvPr>
            <p:ph type="sldNum" sz="quarter" idx="4"/>
          </p:nvPr>
        </p:nvSpPr>
        <p:spPr>
          <a:xfrm>
            <a:off x="11464290" y="6326504"/>
            <a:ext cx="461010" cy="365125"/>
          </a:xfrm>
          <a:prstGeom prst="rect">
            <a:avLst/>
          </a:prstGeom>
        </p:spPr>
        <p:txBody>
          <a:bodyPr vert="horz" lIns="91440" tIns="45720" rIns="91440" bIns="45720" rtlCol="0" anchor="ctr"/>
          <a:lstStyle>
            <a:lvl1pPr algn="r">
              <a:defRPr sz="1200">
                <a:solidFill>
                  <a:schemeClr val="tx1"/>
                </a:solidFill>
              </a:defRPr>
            </a:lvl1pPr>
          </a:lstStyle>
          <a:p>
            <a:fld id="{130A5C69-719E-4A36-95C8-A6AF34EDB10F}" type="slidenum">
              <a:rPr lang="en-US" smtClean="0"/>
              <a:pPr/>
              <a:t>‹#›</a:t>
            </a:fld>
            <a:endParaRPr lang="en-US" dirty="0"/>
          </a:p>
        </p:txBody>
      </p:sp>
    </p:spTree>
    <p:extLst>
      <p:ext uri="{BB962C8B-B14F-4D97-AF65-F5344CB8AC3E}">
        <p14:creationId xmlns:p14="http://schemas.microsoft.com/office/powerpoint/2010/main" val="148216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78" r:id="rId7"/>
    <p:sldLayoutId id="2147483656" r:id="rId8"/>
    <p:sldLayoutId id="2147483657" r:id="rId9"/>
    <p:sldLayoutId id="2147483677" r:id="rId10"/>
  </p:sldLayoutIdLst>
  <p:hf hdr="0" dt="0"/>
  <p:txStyles>
    <p:titleStyle>
      <a:lvl1pPr algn="l" defTabSz="914400" rtl="0" eaLnBrk="1" latinLnBrk="0" hangingPunct="1">
        <a:lnSpc>
          <a:spcPct val="90000"/>
        </a:lnSpc>
        <a:spcBef>
          <a:spcPct val="0"/>
        </a:spcBef>
        <a:buNone/>
        <a:defRPr sz="4400" b="1" kern="1200">
          <a:solidFill>
            <a:schemeClr val="bg1">
              <a:lumMod val="95000"/>
            </a:schemeClr>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1690688"/>
          </a:xfrm>
          <a:prstGeom prst="rect">
            <a:avLst/>
          </a:prstGeom>
          <a:solidFill>
            <a:srgbClr val="0E6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9E690"/>
              </a:solidFill>
            </a:endParaRPr>
          </a:p>
        </p:txBody>
      </p:sp>
      <p:sp>
        <p:nvSpPr>
          <p:cNvPr id="2" name="Title Placeholder 1"/>
          <p:cNvSpPr>
            <a:spLocks noGrp="1"/>
          </p:cNvSpPr>
          <p:nvPr>
            <p:ph type="title"/>
          </p:nvPr>
        </p:nvSpPr>
        <p:spPr>
          <a:xfrm>
            <a:off x="838200" y="365125"/>
            <a:ext cx="10515600" cy="12811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[Insert Housing Counseling Agency Name]</a:t>
            </a:r>
          </a:p>
        </p:txBody>
      </p:sp>
      <p:sp>
        <p:nvSpPr>
          <p:cNvPr id="6" name="Slide Number Placeholder 5"/>
          <p:cNvSpPr>
            <a:spLocks noGrp="1"/>
          </p:cNvSpPr>
          <p:nvPr>
            <p:ph type="sldNum" sz="quarter" idx="4"/>
          </p:nvPr>
        </p:nvSpPr>
        <p:spPr>
          <a:xfrm>
            <a:off x="11464290" y="6326504"/>
            <a:ext cx="461010" cy="365125"/>
          </a:xfrm>
          <a:prstGeom prst="rect">
            <a:avLst/>
          </a:prstGeom>
        </p:spPr>
        <p:txBody>
          <a:bodyPr vert="horz" lIns="91440" tIns="45720" rIns="91440" bIns="45720" rtlCol="0" anchor="ctr"/>
          <a:lstStyle>
            <a:lvl1pPr algn="r">
              <a:defRPr sz="1200">
                <a:solidFill>
                  <a:schemeClr val="tx1"/>
                </a:solidFill>
              </a:defRPr>
            </a:lvl1pPr>
          </a:lstStyle>
          <a:p>
            <a:fld id="{130A5C69-719E-4A36-95C8-A6AF34EDB10F}" type="slidenum">
              <a:rPr lang="en-US" smtClean="0"/>
              <a:pPr/>
              <a:t>‹#›</a:t>
            </a:fld>
            <a:endParaRPr lang="en-US" dirty="0"/>
          </a:p>
        </p:txBody>
      </p:sp>
    </p:spTree>
    <p:extLst>
      <p:ext uri="{BB962C8B-B14F-4D97-AF65-F5344CB8AC3E}">
        <p14:creationId xmlns:p14="http://schemas.microsoft.com/office/powerpoint/2010/main" val="23626323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79" r:id="rId5"/>
    <p:sldLayoutId id="2147483663" r:id="rId6"/>
    <p:sldLayoutId id="2147483664" r:id="rId7"/>
    <p:sldLayoutId id="2147483665" r:id="rId8"/>
    <p:sldLayoutId id="2147483666" r:id="rId9"/>
  </p:sldLayoutIdLst>
  <p:hf hdr="0" dt="0"/>
  <p:txStyles>
    <p:titleStyle>
      <a:lvl1pPr algn="l" defTabSz="914400" rtl="0" eaLnBrk="1" latinLnBrk="0" hangingPunct="1">
        <a:lnSpc>
          <a:spcPct val="90000"/>
        </a:lnSpc>
        <a:spcBef>
          <a:spcPct val="0"/>
        </a:spcBef>
        <a:buNone/>
        <a:defRPr sz="4400" b="1" kern="1200">
          <a:solidFill>
            <a:schemeClr val="bg1">
              <a:lumMod val="95000"/>
            </a:schemeClr>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1690688"/>
          </a:xfrm>
          <a:prstGeom prst="rect">
            <a:avLst/>
          </a:prstGeom>
          <a:solidFill>
            <a:srgbClr val="218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9E690"/>
              </a:solidFill>
            </a:endParaRPr>
          </a:p>
        </p:txBody>
      </p:sp>
      <p:sp>
        <p:nvSpPr>
          <p:cNvPr id="2" name="Title Placeholder 1"/>
          <p:cNvSpPr>
            <a:spLocks noGrp="1"/>
          </p:cNvSpPr>
          <p:nvPr>
            <p:ph type="title"/>
          </p:nvPr>
        </p:nvSpPr>
        <p:spPr>
          <a:xfrm>
            <a:off x="838200" y="365125"/>
            <a:ext cx="10515600" cy="12811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[Insert Housing Counseling Agency Name]</a:t>
            </a:r>
          </a:p>
        </p:txBody>
      </p:sp>
      <p:sp>
        <p:nvSpPr>
          <p:cNvPr id="6" name="Slide Number Placeholder 5"/>
          <p:cNvSpPr>
            <a:spLocks noGrp="1"/>
          </p:cNvSpPr>
          <p:nvPr>
            <p:ph type="sldNum" sz="quarter" idx="4"/>
          </p:nvPr>
        </p:nvSpPr>
        <p:spPr>
          <a:xfrm>
            <a:off x="11464290" y="6326504"/>
            <a:ext cx="461010" cy="365125"/>
          </a:xfrm>
          <a:prstGeom prst="rect">
            <a:avLst/>
          </a:prstGeom>
        </p:spPr>
        <p:txBody>
          <a:bodyPr vert="horz" lIns="91440" tIns="45720" rIns="91440" bIns="45720" rtlCol="0" anchor="ctr"/>
          <a:lstStyle>
            <a:lvl1pPr algn="r">
              <a:defRPr sz="1200">
                <a:solidFill>
                  <a:schemeClr val="tx1"/>
                </a:solidFill>
              </a:defRPr>
            </a:lvl1pPr>
          </a:lstStyle>
          <a:p>
            <a:fld id="{130A5C69-719E-4A36-95C8-A6AF34EDB10F}" type="slidenum">
              <a:rPr lang="en-US" smtClean="0"/>
              <a:pPr/>
              <a:t>‹#›</a:t>
            </a:fld>
            <a:endParaRPr lang="en-US" dirty="0"/>
          </a:p>
        </p:txBody>
      </p:sp>
    </p:spTree>
    <p:extLst>
      <p:ext uri="{BB962C8B-B14F-4D97-AF65-F5344CB8AC3E}">
        <p14:creationId xmlns:p14="http://schemas.microsoft.com/office/powerpoint/2010/main" val="20484273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80" r:id="rId4"/>
    <p:sldLayoutId id="2147483671" r:id="rId5"/>
    <p:sldLayoutId id="2147483672" r:id="rId6"/>
    <p:sldLayoutId id="2147483673" r:id="rId7"/>
    <p:sldLayoutId id="2147483674" r:id="rId8"/>
    <p:sldLayoutId id="2147483675" r:id="rId9"/>
  </p:sldLayoutIdLst>
  <p:hf hdr="0" dt="0"/>
  <p:txStyles>
    <p:titleStyle>
      <a:lvl1pPr algn="l" defTabSz="914400" rtl="0" eaLnBrk="1" latinLnBrk="0" hangingPunct="1">
        <a:lnSpc>
          <a:spcPct val="90000"/>
        </a:lnSpc>
        <a:spcBef>
          <a:spcPct val="0"/>
        </a:spcBef>
        <a:buNone/>
        <a:defRPr sz="4400" b="1" kern="1200">
          <a:solidFill>
            <a:schemeClr val="bg1">
              <a:lumMod val="95000"/>
            </a:schemeClr>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rpg.stackexchange.com/questions/112658/how-to-deal-with-a-player-who-is-a-bad-sport"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imple.wikipedia.org/wiki/file:document-open.sv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www.bloguinhockey.com/puckhuffers/Page-16.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www.tomcorsonknowles.com/blog/weight-loss-management-tip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goodfreephotos.com/vector-images/flashlight-vector-art.png.ph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pixabay.com/en/cash-dollar-green-money-1297613/"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s://blog.neatandsimple.com/blog/2006/11/recovering_from.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ehamiter/4577983067"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www.gloucestercitynews.net/clearysnotebook/2010/week25/"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pixabay.com/en/mobile-phone-communication-157065/"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211info.org/"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Mormon_Helping_Hands"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Noaa_all_hazards.sv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5/04/4-reasons-why-businesses-should-use-social-media-for-customer-support-servic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www.hudexchange.info/resources/documents/OHC-DR-Toolkit-Partners-for-Disaster-Recovery.pdf" TargetMode="External"/><Relationship Id="rId3" Type="http://schemas.openxmlformats.org/officeDocument/2006/relationships/hyperlink" Target="https://www.ready.gov/plan" TargetMode="External"/><Relationship Id="rId7" Type="http://schemas.openxmlformats.org/officeDocument/2006/relationships/hyperlink" Target="https://www.hudexchange.info/resources/documents/OHC-DR-Toolkit-Emergency-Response-Plan-Guidance.pdf#page=7"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hudexchange.info/resources/documents/OHC-DR-Toolkit-Counseling-on-Financial-Preparedness.pdf" TargetMode="External"/><Relationship Id="rId11" Type="http://schemas.openxmlformats.org/officeDocument/2006/relationships/hyperlink" Target="https://pixabay.com/en/laptop-computer-keyboard-office-629233/" TargetMode="External"/><Relationship Id="rId5" Type="http://schemas.openxmlformats.org/officeDocument/2006/relationships/hyperlink" Target="https://www.hudexchange.info/resources/documents/OHC-DR-Toolkit-Home-and-Family-Preparedness.pdf" TargetMode="External"/><Relationship Id="rId10" Type="http://schemas.openxmlformats.org/officeDocument/2006/relationships/image" Target="../media/image26.png"/><Relationship Id="rId4" Type="http://schemas.openxmlformats.org/officeDocument/2006/relationships/hyperlink" Target="https://www.hudexchange.info/housing-and-homeless-assistance/" TargetMode="External"/><Relationship Id="rId9" Type="http://schemas.openxmlformats.org/officeDocument/2006/relationships/hyperlink" Target="https://www.hudexchange.info/programs/housing-counseling/housing-counseling-works/ohc-disaster-recovery-flyer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2016_Oakland_warehouse_fi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severe-weather.eu/recent-events/tornado-in-momena-italy-november-13-201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3.jpeg"/><Relationship Id="rId7" Type="http://schemas.openxmlformats.org/officeDocument/2006/relationships/hyperlink" Target="https://afludiary.blogspot.com/2019/08/nhc-5am-key-messages-on-ts-dorian.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2014_East_Harlem_gas_explo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1"/>
            <a:ext cx="9144000" cy="3144838"/>
          </a:xfrm>
        </p:spPr>
        <p:txBody>
          <a:bodyPr>
            <a:normAutofit fontScale="90000"/>
          </a:bodyPr>
          <a:lstStyle/>
          <a:p>
            <a:r>
              <a:rPr lang="vi-VN" dirty="0"/>
              <a:t>Buổi Phổ biến Kiến thức </a:t>
            </a:r>
            <a:br>
              <a:rPr lang="vi-VN" dirty="0"/>
            </a:br>
            <a:r>
              <a:rPr lang="vi-VN" dirty="0"/>
              <a:t>của Nhóm Tư vấn Nhà ở: </a:t>
            </a:r>
            <a:br>
              <a:rPr lang="vi-VN" dirty="0"/>
            </a:br>
            <a:r>
              <a:rPr lang="vi-VN" dirty="0"/>
              <a:t>Chuẩn bị cho Thảm họa và Tình huống Khẩn cấp</a:t>
            </a:r>
          </a:p>
        </p:txBody>
      </p:sp>
      <p:sp>
        <p:nvSpPr>
          <p:cNvPr id="3" name="Subtitle 2"/>
          <p:cNvSpPr>
            <a:spLocks noGrp="1"/>
          </p:cNvSpPr>
          <p:nvPr>
            <p:ph type="subTitle" idx="1"/>
          </p:nvPr>
        </p:nvSpPr>
        <p:spPr>
          <a:xfrm>
            <a:off x="1524000" y="3602038"/>
            <a:ext cx="9144000" cy="1295082"/>
          </a:xfrm>
        </p:spPr>
        <p:txBody>
          <a:bodyPr/>
          <a:lstStyle/>
          <a:p>
            <a:endParaRPr lang="en-US" dirty="0">
              <a:highlight>
                <a:srgbClr val="FFFF00"/>
              </a:highlight>
            </a:endParaRPr>
          </a:p>
          <a:p>
            <a:r>
              <a:rPr lang="vi-VN" dirty="0">
                <a:highlight>
                  <a:srgbClr val="00FF00"/>
                </a:highlight>
              </a:rPr>
              <a:t>Ngày học</a:t>
            </a:r>
          </a:p>
        </p:txBody>
      </p:sp>
      <p:sp>
        <p:nvSpPr>
          <p:cNvPr id="4" name="Footer Placeholder 3"/>
          <p:cNvSpPr>
            <a:spLocks noGrp="1"/>
          </p:cNvSpPr>
          <p:nvPr>
            <p:ph type="ftr" sz="quarter" idx="11"/>
          </p:nvPr>
        </p:nvSpPr>
        <p:spPr>
          <a:xfrm>
            <a:off x="281354" y="5938788"/>
            <a:ext cx="11643946" cy="782688"/>
          </a:xfrm>
        </p:spPr>
        <p:txBody>
          <a:bodyPr/>
          <a:lstStyle/>
          <a:p>
            <a:r>
              <a:rPr lang="vi-VN" sz="2400">
                <a:highlight>
                  <a:srgbClr val="00FF00"/>
                </a:highlight>
              </a:rPr>
              <a:t>[Điền Tên Cơ quan Tư vấn Nhà ở]</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8318ED7-0109-4FF1-8005-A8339F417562}" type="slidenum">
              <a:rPr lang="en-US" smtClean="0"/>
              <a:pPr/>
              <a:t>1</a:t>
            </a:fld>
            <a:endParaRPr lang="en-US"/>
          </a:p>
        </p:txBody>
      </p:sp>
      <p:sp>
        <p:nvSpPr>
          <p:cNvPr id="6" name="TextBox 5">
            <a:extLst>
              <a:ext uri="{FF2B5EF4-FFF2-40B4-BE49-F238E27FC236}">
                <a16:creationId xmlns:a16="http://schemas.microsoft.com/office/drawing/2014/main" id="{F9B2386D-3E6A-459E-B708-11D55D31137A}"/>
              </a:ext>
            </a:extLst>
          </p:cNvPr>
          <p:cNvSpPr txBox="1"/>
          <p:nvPr/>
        </p:nvSpPr>
        <p:spPr>
          <a:xfrm>
            <a:off x="274320" y="274320"/>
            <a:ext cx="1188720" cy="1188720"/>
          </a:xfrm>
          <a:prstGeom prst="rect">
            <a:avLst/>
          </a:prstGeom>
          <a:pattFill prst="openDmnd">
            <a:fgClr>
              <a:srgbClr val="0070C0"/>
            </a:fgClr>
            <a:bgClr>
              <a:schemeClr val="bg1"/>
            </a:bgClr>
          </a:pattFill>
        </p:spPr>
        <p:txBody>
          <a:bodyPr wrap="square" rtlCol="0" anchor="ctr" anchorCtr="1">
            <a:noAutofit/>
          </a:bodyPr>
          <a:lstStyle/>
          <a:p>
            <a:pPr algn="ctr"/>
            <a:r>
              <a:rPr lang="vi-VN">
                <a:highlight>
                  <a:srgbClr val="00FF00"/>
                </a:highlight>
              </a:rPr>
              <a:t>Chèn </a:t>
            </a:r>
          </a:p>
          <a:p>
            <a:pPr algn="ctr"/>
            <a:r>
              <a:rPr lang="vi-VN">
                <a:highlight>
                  <a:srgbClr val="00FF00"/>
                </a:highlight>
              </a:rPr>
              <a:t>Logo </a:t>
            </a:r>
          </a:p>
          <a:p>
            <a:pPr algn="ctr"/>
            <a:r>
              <a:rPr lang="vi-VN">
                <a:highlight>
                  <a:srgbClr val="00FF00"/>
                </a:highlight>
              </a:rPr>
              <a:t>Cơ quan</a:t>
            </a:r>
          </a:p>
        </p:txBody>
      </p:sp>
    </p:spTree>
    <p:extLst>
      <p:ext uri="{BB962C8B-B14F-4D97-AF65-F5344CB8AC3E}">
        <p14:creationId xmlns:p14="http://schemas.microsoft.com/office/powerpoint/2010/main" val="262465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A61BA0-3BA1-440E-B0A1-BB251B3436A8}"/>
              </a:ext>
            </a:extLst>
          </p:cNvPr>
          <p:cNvSpPr>
            <a:spLocks noGrp="1"/>
          </p:cNvSpPr>
          <p:nvPr>
            <p:ph type="title"/>
          </p:nvPr>
        </p:nvSpPr>
        <p:spPr/>
        <p:txBody>
          <a:bodyPr>
            <a:normAutofit/>
          </a:bodyPr>
          <a:lstStyle/>
          <a:p>
            <a:r>
              <a:rPr lang="vi-VN"/>
              <a:t>Chuẩn bị cho các tình huống khác nhau (tiếp)</a:t>
            </a:r>
          </a:p>
        </p:txBody>
      </p:sp>
      <p:sp>
        <p:nvSpPr>
          <p:cNvPr id="2" name="Content Placeholder 1">
            <a:extLst>
              <a:ext uri="{FF2B5EF4-FFF2-40B4-BE49-F238E27FC236}">
                <a16:creationId xmlns:a16="http://schemas.microsoft.com/office/drawing/2014/main" id="{E4A747E8-AF06-424B-8047-6C75C8E13F8B}"/>
              </a:ext>
            </a:extLst>
          </p:cNvPr>
          <p:cNvSpPr>
            <a:spLocks noGrp="1"/>
          </p:cNvSpPr>
          <p:nvPr>
            <p:ph idx="1"/>
          </p:nvPr>
        </p:nvSpPr>
        <p:spPr>
          <a:xfrm>
            <a:off x="838200" y="1825624"/>
            <a:ext cx="10515600" cy="5032375"/>
          </a:xfrm>
        </p:spPr>
        <p:txBody>
          <a:bodyPr>
            <a:normAutofit/>
          </a:bodyPr>
          <a:lstStyle/>
          <a:p>
            <a:r>
              <a:rPr lang="vi-VN" dirty="0"/>
              <a:t>Việc chuẩn bị cũng phụ thuộc vào hoàn cảnh sống của quý vị.</a:t>
            </a:r>
          </a:p>
          <a:p>
            <a:pPr lvl="1"/>
            <a:r>
              <a:rPr lang="vi-VN" dirty="0"/>
              <a:t>Chủ nhà chuẩn bị một cách độc lập.</a:t>
            </a:r>
          </a:p>
          <a:p>
            <a:pPr lvl="2"/>
            <a:r>
              <a:rPr lang="vi-VN" dirty="0"/>
              <a:t>Nếu nhà ở là chung cư hoặc nhà phố (townhouse), các thành viên của hiệp hội cũng có thể tham gia.</a:t>
            </a:r>
          </a:p>
          <a:p>
            <a:pPr lvl="1"/>
            <a:r>
              <a:rPr lang="vi-VN" dirty="0"/>
              <a:t>Người thuê nhà cũng chuẩn bị cùng với chủ nhà hoặc hiệp hội người thuê nhà của họ.</a:t>
            </a:r>
          </a:p>
          <a:p>
            <a:r>
              <a:rPr lang="vi-VN" dirty="0"/>
              <a:t>Những điều cần cân nhắc:</a:t>
            </a:r>
          </a:p>
          <a:p>
            <a:pPr lvl="1"/>
            <a:r>
              <a:rPr lang="vi-VN" dirty="0"/>
              <a:t>Các gia đình khác hoặc các thành viên gia đình khác mà cũng có thể phải phụ thuộc vào quý vị.</a:t>
            </a:r>
          </a:p>
          <a:p>
            <a:pPr lvl="2"/>
            <a:r>
              <a:rPr lang="vi-VN" dirty="0"/>
              <a:t>Quý vị có sống một mình không, hay quý vị hoặc thành viên trong gia đình có phải là người già hoặc người khuyết tật không? </a:t>
            </a:r>
          </a:p>
          <a:p>
            <a:pPr lvl="2"/>
            <a:r>
              <a:rPr lang="vi-VN" dirty="0"/>
              <a:t>Quý vị có thể sẽ cần phải lên kế hoạch để đáp ứng</a:t>
            </a:r>
            <a:r>
              <a:rPr lang="en-US" dirty="0"/>
              <a:t> </a:t>
            </a:r>
            <a:r>
              <a:rPr lang="vi-VN" dirty="0"/>
              <a:t>bất kỳ nhu cầu đặc biệt nào.</a:t>
            </a:r>
          </a:p>
        </p:txBody>
      </p:sp>
    </p:spTree>
    <p:extLst>
      <p:ext uri="{BB962C8B-B14F-4D97-AF65-F5344CB8AC3E}">
        <p14:creationId xmlns:p14="http://schemas.microsoft.com/office/powerpoint/2010/main" val="81192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17984" y="2750820"/>
            <a:ext cx="6356032" cy="1131570"/>
          </a:xfrm>
        </p:spPr>
        <p:txBody>
          <a:bodyPr/>
          <a:lstStyle/>
          <a:p>
            <a:pPr algn="ctr"/>
            <a:r>
              <a:rPr lang="vi-VN" dirty="0">
                <a:solidFill>
                  <a:srgbClr val="0070C0"/>
                </a:solidFill>
              </a:rPr>
              <a:t>Chuẩn bị cho Thảm họa/Tình huống Khẩn cấp</a:t>
            </a:r>
          </a:p>
        </p:txBody>
      </p:sp>
    </p:spTree>
    <p:extLst>
      <p:ext uri="{BB962C8B-B14F-4D97-AF65-F5344CB8AC3E}">
        <p14:creationId xmlns:p14="http://schemas.microsoft.com/office/powerpoint/2010/main" val="418959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Lời khuyên Chung</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5"/>
            <a:ext cx="10515600" cy="4667250"/>
          </a:xfrm>
        </p:spPr>
        <p:txBody>
          <a:bodyPr>
            <a:normAutofit fontScale="92500" lnSpcReduction="10000"/>
          </a:bodyPr>
          <a:lstStyle/>
          <a:p>
            <a:r>
              <a:rPr lang="vi-VN" dirty="0"/>
              <a:t>Hiểu rõ những rủi ro tồn tại trong cộng đồng của quý vị.</a:t>
            </a:r>
          </a:p>
          <a:p>
            <a:r>
              <a:rPr lang="vi-VN" dirty="0"/>
              <a:t>Đăng ký vào các hệ thống cảnh báo của cộng đồng của quý vị bằng cách liên hệ với:</a:t>
            </a:r>
          </a:p>
          <a:p>
            <a:pPr lvl="1"/>
            <a:r>
              <a:rPr lang="vi-VN" dirty="0">
                <a:highlight>
                  <a:srgbClr val="00FF00"/>
                </a:highlight>
              </a:rPr>
              <a:t>[HCA điền thông tin liên hệ cho cộng đồng của mình]</a:t>
            </a:r>
          </a:p>
          <a:p>
            <a:r>
              <a:rPr lang="vi-VN" dirty="0"/>
              <a:t>Hiểu các thuật ngữ được sử dụng cho các sự kiện thời tiết nguy hiểm có thể xảy ra:</a:t>
            </a:r>
          </a:p>
          <a:p>
            <a:pPr lvl="1">
              <a:buFont typeface="Wingdings" panose="05000000000000000000" pitchFamily="2" charset="2"/>
              <a:buChar char="v"/>
            </a:pPr>
            <a:r>
              <a:rPr lang="vi-VN" sz="2200" b="1" dirty="0">
                <a:solidFill>
                  <a:srgbClr val="0070C0"/>
                </a:solidFill>
              </a:rPr>
              <a:t>ADVISORY (NHẮC NHỞ)</a:t>
            </a:r>
            <a:r>
              <a:rPr lang="vi-VN" sz="2200" dirty="0">
                <a:solidFill>
                  <a:srgbClr val="0070C0"/>
                </a:solidFill>
              </a:rPr>
              <a:t> </a:t>
            </a:r>
            <a:r>
              <a:rPr lang="vi-VN" sz="2200" dirty="0"/>
              <a:t>có nghĩa là một sự kiện “ít nghiêm trọng hơn” đang xảy ra, sắp xảy ra, hoặc có thể xảy ra – nhưng cần thận trọng và tình trạng bất tiện đáng kể có thể xảy ra.</a:t>
            </a:r>
          </a:p>
          <a:p>
            <a:pPr lvl="1">
              <a:buFont typeface="Wingdings" panose="05000000000000000000" pitchFamily="2" charset="2"/>
              <a:buChar char="v"/>
            </a:pPr>
            <a:r>
              <a:rPr lang="vi-VN" sz="2200" b="1" dirty="0">
                <a:solidFill>
                  <a:srgbClr val="B95809"/>
                </a:solidFill>
              </a:rPr>
              <a:t>WATCH (THEO DÕI) </a:t>
            </a:r>
            <a:r>
              <a:rPr lang="vi-VN" sz="2200" dirty="0"/>
              <a:t>có nghĩa là nguy cơ đã tăng lên đáng kể nhưng sự xuất hiện, vị trí, hoặc thời gian của sự kiện vẫn chưa chắc chắn – điều này có thể giúp có thời gian để sơ tán.</a:t>
            </a:r>
          </a:p>
          <a:p>
            <a:pPr lvl="1">
              <a:buFont typeface="Wingdings" panose="05000000000000000000" pitchFamily="2" charset="2"/>
              <a:buChar char="v"/>
            </a:pPr>
            <a:r>
              <a:rPr lang="vi-VN" sz="2200" b="1" dirty="0">
                <a:solidFill>
                  <a:srgbClr val="EB0000"/>
                </a:solidFill>
              </a:rPr>
              <a:t>WARNING (CẢNH BÁO)</a:t>
            </a:r>
            <a:r>
              <a:rPr lang="vi-VN" sz="2200" dirty="0">
                <a:solidFill>
                  <a:srgbClr val="EB0000"/>
                </a:solidFill>
              </a:rPr>
              <a:t> </a:t>
            </a:r>
            <a:r>
              <a:rPr lang="vi-VN" sz="2200" dirty="0"/>
              <a:t>có nghĩa là các điều kiện có thể đe dọa đến tính mạng hoặc tài sản – những người đang đi trên đường cần phải thực hiện hành động bảo vệ (sơ tán, tìm một ngôi nhà an toàn, hoặc trú ẩn tại chỗ.)</a:t>
            </a:r>
          </a:p>
          <a:p>
            <a:pPr lvl="1"/>
            <a:endParaRPr lang="en-US" b="1" dirty="0"/>
          </a:p>
          <a:p>
            <a:pPr lvl="1"/>
            <a:endParaRPr lang="en-US" dirty="0"/>
          </a:p>
          <a:p>
            <a:pPr marL="914400" lvl="2" indent="0">
              <a:buNone/>
            </a:pPr>
            <a:endParaRPr lang="en-US" dirty="0"/>
          </a:p>
          <a:p>
            <a:endParaRPr lang="en-US" dirty="0"/>
          </a:p>
        </p:txBody>
      </p:sp>
    </p:spTree>
    <p:extLst>
      <p:ext uri="{BB962C8B-B14F-4D97-AF65-F5344CB8AC3E}">
        <p14:creationId xmlns:p14="http://schemas.microsoft.com/office/powerpoint/2010/main" val="283653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An toàn là Trên hết </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p:txBody>
          <a:bodyPr>
            <a:normAutofit lnSpcReduction="10000"/>
          </a:bodyPr>
          <a:lstStyle/>
          <a:p>
            <a:r>
              <a:rPr lang="vi-VN"/>
              <a:t>Mục tiêu chính là giữ cho quý vị và gia đình quý vị được AN TOÀN.</a:t>
            </a:r>
          </a:p>
          <a:p>
            <a:r>
              <a:rPr lang="vi-VN"/>
              <a:t>Đưa các vấn đề về an toàn vào trong kế hoạch khẩn cấp của gia đình quý vị.</a:t>
            </a:r>
          </a:p>
          <a:p>
            <a:r>
              <a:rPr lang="vi-VN"/>
              <a:t>Cân nhắc việc tham gia các Lớp học về Sơ cứu và CPR.</a:t>
            </a:r>
          </a:p>
          <a:p>
            <a:r>
              <a:rPr lang="vi-VN"/>
              <a:t>Tùy thuộc vào tình huống, quý vị có thể cần phải trú ẩn tại chỗ, di chuyển đến nơi trú ẩn, hoặc sơ tán để đảm bảo an toàn.</a:t>
            </a:r>
          </a:p>
          <a:p>
            <a:r>
              <a:rPr lang="vi-VN"/>
              <a:t>Có sẵn và tuân theo một kế hoạch về liên lạc để quý vị có thể nhớ cần liên hệ với ai để cung cấp và nhận các thông tin cập nhật.</a:t>
            </a:r>
          </a:p>
          <a:p>
            <a:endParaRPr lang="en-US" dirty="0"/>
          </a:p>
          <a:p>
            <a:endParaRPr lang="en-US" dirty="0"/>
          </a:p>
          <a:p>
            <a:pPr marL="1371600" lvl="3" indent="0">
              <a:buNone/>
            </a:pPr>
            <a:endParaRPr lang="en-US" dirty="0"/>
          </a:p>
        </p:txBody>
      </p:sp>
      <p:grpSp>
        <p:nvGrpSpPr>
          <p:cNvPr id="9" name="Group 8" descr="Chữ thập đỏ">
            <a:extLst>
              <a:ext uri="{FF2B5EF4-FFF2-40B4-BE49-F238E27FC236}">
                <a16:creationId xmlns:a16="http://schemas.microsoft.com/office/drawing/2014/main" id="{72A911CA-3721-4F51-8E1A-C9EF5B83797B}"/>
              </a:ext>
            </a:extLst>
          </p:cNvPr>
          <p:cNvGrpSpPr/>
          <p:nvPr/>
        </p:nvGrpSpPr>
        <p:grpSpPr>
          <a:xfrm>
            <a:off x="10361716" y="5104987"/>
            <a:ext cx="1390402" cy="1390402"/>
            <a:chOff x="9773392" y="5135583"/>
            <a:chExt cx="1580408" cy="1580408"/>
          </a:xfrm>
        </p:grpSpPr>
        <p:sp>
          <p:nvSpPr>
            <p:cNvPr id="7" name="Rectangle 6">
              <a:extLst>
                <a:ext uri="{FF2B5EF4-FFF2-40B4-BE49-F238E27FC236}">
                  <a16:creationId xmlns:a16="http://schemas.microsoft.com/office/drawing/2014/main" id="{A2839158-AC27-4373-B757-CA9E3D6F10BC}"/>
                </a:ext>
              </a:extLst>
            </p:cNvPr>
            <p:cNvSpPr/>
            <p:nvPr/>
          </p:nvSpPr>
          <p:spPr>
            <a:xfrm>
              <a:off x="9773392" y="5771408"/>
              <a:ext cx="1580408" cy="30875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0772A8-2E80-46F4-8F21-5FA081173F86}"/>
                </a:ext>
              </a:extLst>
            </p:cNvPr>
            <p:cNvSpPr/>
            <p:nvPr/>
          </p:nvSpPr>
          <p:spPr>
            <a:xfrm rot="5400000">
              <a:off x="9773392" y="5771408"/>
              <a:ext cx="1580408" cy="30875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19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normAutofit fontScale="90000"/>
          </a:bodyPr>
          <a:lstStyle/>
          <a:p>
            <a:r>
              <a:rPr lang="vi-VN"/>
              <a:t>Lời khuyên Lên Kế hoạch Đảm bảo An toàn - Trú ẩn Tại chỗ </a:t>
            </a:r>
          </a:p>
        </p:txBody>
      </p:sp>
      <p:sp>
        <p:nvSpPr>
          <p:cNvPr id="5" name="Content Placeholder 4">
            <a:extLst>
              <a:ext uri="{FF2B5EF4-FFF2-40B4-BE49-F238E27FC236}">
                <a16:creationId xmlns:a16="http://schemas.microsoft.com/office/drawing/2014/main" id="{79B337D7-AD12-4D70-AEE7-DC1147229508}"/>
              </a:ext>
            </a:extLst>
          </p:cNvPr>
          <p:cNvSpPr>
            <a:spLocks noGrp="1"/>
          </p:cNvSpPr>
          <p:nvPr>
            <p:ph idx="1"/>
          </p:nvPr>
        </p:nvSpPr>
        <p:spPr>
          <a:xfrm>
            <a:off x="534474" y="1825624"/>
            <a:ext cx="10515599" cy="4794117"/>
          </a:xfrm>
        </p:spPr>
        <p:txBody>
          <a:bodyPr>
            <a:normAutofit/>
          </a:bodyPr>
          <a:lstStyle/>
          <a:p>
            <a:r>
              <a:rPr lang="vi-VN" sz="2300" dirty="0"/>
              <a:t>Xác định những nơi an toàn nhất trong nhà của quý vị cho từng loại tình huống khẩn cấp mà quý vị có thể lường trước. </a:t>
            </a:r>
          </a:p>
          <a:p>
            <a:pPr lvl="1"/>
            <a:r>
              <a:rPr lang="vi-VN" sz="2300" dirty="0"/>
              <a:t>Tầng hầm để trú ẩn trong cơn lốc xoáy? Tầng cao nhất để sơ tán trong một trận lụt?</a:t>
            </a:r>
          </a:p>
          <a:p>
            <a:r>
              <a:rPr lang="vi-VN" sz="2300" dirty="0"/>
              <a:t>Xác định những nơi an toàn nhất cho vật nuôi trong nhà quý vị và biết cách giữ chúng ở đó. </a:t>
            </a:r>
          </a:p>
          <a:p>
            <a:pPr lvl="1"/>
            <a:r>
              <a:rPr lang="vi-VN" sz="2300" dirty="0"/>
              <a:t>Thùng? Cũi? Các loại thùng chứa khác?</a:t>
            </a:r>
          </a:p>
          <a:p>
            <a:r>
              <a:rPr lang="vi-VN" sz="2300" dirty="0"/>
              <a:t>Xác định hai lối thoát hiểm từ mỗi phòng trong nhà của quý vị.</a:t>
            </a:r>
          </a:p>
          <a:p>
            <a:r>
              <a:rPr lang="vi-VN" sz="2300" dirty="0"/>
              <a:t>Thiết lập một nơi gặp gỡ để các thành viên trong gia đình tụ họp nếu gia đình cần rời khỏi nhà.</a:t>
            </a:r>
          </a:p>
          <a:p>
            <a:r>
              <a:rPr lang="vi-VN" sz="2300" dirty="0"/>
              <a:t>Xác định các địa điểm có thể đến nếu gia đình cần rời khỏi nhà.</a:t>
            </a:r>
          </a:p>
          <a:p>
            <a:endParaRPr lang="en-US" dirty="0"/>
          </a:p>
        </p:txBody>
      </p:sp>
      <p:pic>
        <p:nvPicPr>
          <p:cNvPr id="4" name="Picture 3" descr="Dấu hiệu thoát">
            <a:extLst>
              <a:ext uri="{FF2B5EF4-FFF2-40B4-BE49-F238E27FC236}">
                <a16:creationId xmlns:a16="http://schemas.microsoft.com/office/drawing/2014/main" id="{C35AC79D-02AC-4238-B99F-797F50AE061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05919" y="3681697"/>
            <a:ext cx="1941571" cy="650730"/>
          </a:xfrm>
          <a:prstGeom prst="rect">
            <a:avLst/>
          </a:prstGeom>
        </p:spPr>
      </p:pic>
      <p:sp>
        <p:nvSpPr>
          <p:cNvPr id="6" name="TextBox 5">
            <a:extLst>
              <a:ext uri="{FF2B5EF4-FFF2-40B4-BE49-F238E27FC236}">
                <a16:creationId xmlns:a16="http://schemas.microsoft.com/office/drawing/2014/main" id="{25F359C4-42AF-4484-BFC7-118B0F7D59E9}"/>
              </a:ext>
            </a:extLst>
          </p:cNvPr>
          <p:cNvSpPr txBox="1"/>
          <p:nvPr/>
        </p:nvSpPr>
        <p:spPr>
          <a:xfrm>
            <a:off x="9905918" y="4327147"/>
            <a:ext cx="1941571" cy="369332"/>
          </a:xfrm>
          <a:prstGeom prst="rect">
            <a:avLst/>
          </a:prstGeom>
          <a:noFill/>
        </p:spPr>
        <p:txBody>
          <a:bodyPr wrap="square" rtlCol="0">
            <a:spAutoFit/>
          </a:bodyPr>
          <a:lstStyle/>
          <a:p>
            <a:r>
              <a:rPr lang="vi-VN" sz="900" dirty="0">
                <a:solidFill>
                  <a:srgbClr val="B95809"/>
                </a:solidFill>
                <a:hlinkClick r:id="rId4" tooltip="https://rpg.stackexchange.com/questions/112658/how-to-deal-with-a-player-who-is-a-bad-sport">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sa/3.0/">
                  <a:extLst>
                    <a:ext uri="{A12FA001-AC4F-418D-AE19-62706E023703}">
                      <ahyp:hlinkClr xmlns:ahyp="http://schemas.microsoft.com/office/drawing/2018/hyperlinkcolor" val="tx"/>
                    </a:ext>
                  </a:extLst>
                </a:hlinkClick>
              </a:rPr>
              <a:t>CC BY-SA</a:t>
            </a:r>
          </a:p>
        </p:txBody>
      </p:sp>
    </p:spTree>
    <p:extLst>
      <p:ext uri="{BB962C8B-B14F-4D97-AF65-F5344CB8AC3E}">
        <p14:creationId xmlns:p14="http://schemas.microsoft.com/office/powerpoint/2010/main" val="305589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a:xfrm>
            <a:off x="838200" y="365125"/>
            <a:ext cx="10515600" cy="1325563"/>
          </a:xfrm>
        </p:spPr>
        <p:txBody>
          <a:bodyPr>
            <a:normAutofit/>
          </a:bodyPr>
          <a:lstStyle/>
          <a:p>
            <a:r>
              <a:rPr lang="vi-VN"/>
              <a:t>Lời khuyên Lên Kế hoạch Đảm bảo An toàn – Chuyển đến Nơi trú ẩn </a:t>
            </a:r>
          </a:p>
        </p:txBody>
      </p:sp>
      <p:graphicFrame>
        <p:nvGraphicFramePr>
          <p:cNvPr id="5" name="Content Placeholder 1">
            <a:extLst>
              <a:ext uri="{FF2B5EF4-FFF2-40B4-BE49-F238E27FC236}">
                <a16:creationId xmlns:a16="http://schemas.microsoft.com/office/drawing/2014/main" id="{143049C4-9139-4105-A612-865A159EA94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27356541"/>
              </p:ext>
            </p:extLst>
          </p:nvPr>
        </p:nvGraphicFramePr>
        <p:xfrm>
          <a:off x="335280" y="2010326"/>
          <a:ext cx="11521440" cy="4847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791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normAutofit fontScale="90000"/>
          </a:bodyPr>
          <a:lstStyle/>
          <a:p>
            <a:r>
              <a:rPr lang="vi-VN"/>
              <a:t>Lời khuyên Lên Kế hoạch Đảm bảo An toàn – Sơ tán</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5"/>
            <a:ext cx="10657114" cy="4667250"/>
          </a:xfrm>
        </p:spPr>
        <p:txBody>
          <a:bodyPr>
            <a:normAutofit fontScale="85000" lnSpcReduction="20000"/>
          </a:bodyPr>
          <a:lstStyle/>
          <a:p>
            <a:pPr marL="0" indent="0">
              <a:buNone/>
            </a:pPr>
            <a:r>
              <a:rPr lang="vi-VN" sz="3000"/>
              <a:t>Một số tình huống sẽ có cảnh báo trước đủ để quý vị có thời gian sơ tán. </a:t>
            </a:r>
          </a:p>
          <a:p>
            <a:r>
              <a:rPr lang="vi-VN" sz="3000"/>
              <a:t>Quý vị có thể được quyền lựa chọn để sơ tán, hoặc điều này có thể là bắt buộc. Điều quan trọng là quý vị phải biết mình sẽ đi đâu.</a:t>
            </a:r>
          </a:p>
          <a:p>
            <a:pPr lvl="1"/>
            <a:r>
              <a:rPr lang="vi-VN" sz="2600"/>
              <a:t>Quý vị có thể ở với người thân hoặc bạn bè đang sống ngoài khu vực thảm họa không?</a:t>
            </a:r>
          </a:p>
          <a:p>
            <a:pPr lvl="1"/>
            <a:r>
              <a:rPr lang="vi-VN" sz="2600"/>
              <a:t>Quý vị có thể thuê phòng tại khách sạn/nhà nghỉ cách xa khu vực bị ảnh hưởng một khoảng cách an toàn không?</a:t>
            </a:r>
          </a:p>
          <a:p>
            <a:pPr lvl="1"/>
            <a:r>
              <a:rPr lang="vi-VN" sz="2600"/>
              <a:t>Quý vị có được phép mang theo vật nuôi đến nơi quý vị đến không? Nếu được, thì phải tuân thủ các quy tắc nào?</a:t>
            </a:r>
          </a:p>
          <a:p>
            <a:r>
              <a:rPr lang="vi-VN" sz="3000"/>
              <a:t>Biết rõ quý vị cần mang theo những gì và luôn đảm bảo có sẵn khi cần.</a:t>
            </a:r>
          </a:p>
          <a:p>
            <a:pPr lvl="1"/>
            <a:r>
              <a:rPr lang="vi-VN" sz="2600"/>
              <a:t>Bộ công cụ khẩn cấp</a:t>
            </a:r>
          </a:p>
          <a:p>
            <a:pPr lvl="1"/>
            <a:r>
              <a:rPr lang="vi-VN" sz="2600"/>
              <a:t>Giấy tờ quan trọng</a:t>
            </a:r>
          </a:p>
        </p:txBody>
      </p:sp>
      <p:pic>
        <p:nvPicPr>
          <p:cNvPr id="5" name="Picture 4" descr="Thư mục có tệp">
            <a:extLst>
              <a:ext uri="{FF2B5EF4-FFF2-40B4-BE49-F238E27FC236}">
                <a16:creationId xmlns:a16="http://schemas.microsoft.com/office/drawing/2014/main" id="{D917F94F-EAD2-4C11-AB89-5811071DBAF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66253" y="5110843"/>
            <a:ext cx="1544698" cy="1544698"/>
          </a:xfrm>
          <a:prstGeom prst="rect">
            <a:avLst/>
          </a:prstGeom>
        </p:spPr>
      </p:pic>
      <p:sp>
        <p:nvSpPr>
          <p:cNvPr id="6" name="TextBox 5">
            <a:extLst>
              <a:ext uri="{FF2B5EF4-FFF2-40B4-BE49-F238E27FC236}">
                <a16:creationId xmlns:a16="http://schemas.microsoft.com/office/drawing/2014/main" id="{D4F92894-F7CD-421D-B476-520E4A274DF3}"/>
              </a:ext>
            </a:extLst>
          </p:cNvPr>
          <p:cNvSpPr txBox="1"/>
          <p:nvPr/>
        </p:nvSpPr>
        <p:spPr>
          <a:xfrm>
            <a:off x="10118559" y="6422200"/>
            <a:ext cx="1906696" cy="369332"/>
          </a:xfrm>
          <a:prstGeom prst="rect">
            <a:avLst/>
          </a:prstGeom>
          <a:noFill/>
        </p:spPr>
        <p:txBody>
          <a:bodyPr wrap="square" rtlCol="0">
            <a:spAutoFit/>
          </a:bodyPr>
          <a:lstStyle/>
          <a:p>
            <a:r>
              <a:rPr lang="vi-VN" sz="900" dirty="0">
                <a:solidFill>
                  <a:srgbClr val="B95809"/>
                </a:solidFill>
                <a:hlinkClick r:id="rId4" tooltip="http://simple.wikipedia.org/wiki/file:document-open.svg">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sa/3.0/">
                  <a:extLst>
                    <a:ext uri="{A12FA001-AC4F-418D-AE19-62706E023703}">
                      <ahyp:hlinkClr xmlns:ahyp="http://schemas.microsoft.com/office/drawing/2018/hyperlinkcolor" val="tx"/>
                    </a:ext>
                  </a:extLst>
                </a:hlinkClick>
              </a:rPr>
              <a:t>CC BY-SA</a:t>
            </a:r>
          </a:p>
        </p:txBody>
      </p:sp>
    </p:spTree>
    <p:extLst>
      <p:ext uri="{BB962C8B-B14F-4D97-AF65-F5344CB8AC3E}">
        <p14:creationId xmlns:p14="http://schemas.microsoft.com/office/powerpoint/2010/main" val="26032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normAutofit fontScale="90000"/>
          </a:bodyPr>
          <a:lstStyle/>
          <a:p>
            <a:r>
              <a:rPr lang="vi-VN"/>
              <a:t>Lời khuyên Lên Kế hoạch Đảm bảo An toàn – Sơ tán (cont.)</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4"/>
            <a:ext cx="10515600" cy="4824557"/>
          </a:xfrm>
        </p:spPr>
        <p:txBody>
          <a:bodyPr>
            <a:normAutofit fontScale="92500" lnSpcReduction="10000"/>
          </a:bodyPr>
          <a:lstStyle/>
          <a:p>
            <a:r>
              <a:rPr lang="vi-VN" dirty="0"/>
              <a:t>Nắm rõ các tuyến đường sơ tán mà quý vị có thể sử dụng.</a:t>
            </a:r>
          </a:p>
          <a:p>
            <a:pPr lvl="1"/>
            <a:r>
              <a:rPr lang="vi-VN" sz="2800" dirty="0"/>
              <a:t>Liên hệ với </a:t>
            </a:r>
            <a:r>
              <a:rPr lang="vi-VN" sz="2800" dirty="0">
                <a:highlight>
                  <a:srgbClr val="00FF00"/>
                </a:highlight>
              </a:rPr>
              <a:t>Cơ quan Quản lý Tình trạng Khẩn cấp tại địa phương của quý vị</a:t>
            </a:r>
            <a:r>
              <a:rPr lang="vi-VN" sz="2800" dirty="0"/>
              <a:t> để xác định xem Cơ quan này có chỉ định các tuyến đường sơ tán cho cộng đồng của quý vị hay không.</a:t>
            </a:r>
          </a:p>
          <a:p>
            <a:pPr lvl="1"/>
            <a:r>
              <a:rPr lang="vi-VN" sz="2800" dirty="0"/>
              <a:t>Nếu định đi xe riêng của mình, hãy đổ đầy bình xăng và đổ xăng thường xuyên nhất có thể trong quá trình sơ tán.</a:t>
            </a:r>
          </a:p>
          <a:p>
            <a:pPr lvl="1"/>
            <a:r>
              <a:rPr lang="vi-VN" sz="2800" dirty="0"/>
              <a:t>Nếu quý vị không có phương tiện cá nhân:</a:t>
            </a:r>
          </a:p>
          <a:p>
            <a:pPr lvl="2"/>
            <a:r>
              <a:rPr lang="vi-VN" sz="2800" dirty="0"/>
              <a:t>Xác định xem liệu phương tiện giao thông công cộng có khả thi để đi sơ tán hay không.</a:t>
            </a:r>
          </a:p>
          <a:p>
            <a:pPr lvl="2"/>
            <a:r>
              <a:rPr lang="vi-VN" sz="2800" dirty="0"/>
              <a:t>Sắp xếp để đi cùng với các thành viên khác trong gia đình hoặc bạn bè.</a:t>
            </a:r>
          </a:p>
          <a:p>
            <a:pPr lvl="2"/>
            <a:r>
              <a:rPr lang="vi-VN" sz="2800" dirty="0"/>
              <a:t>Liên hệ với các cơ quan dịch vụ để xem liệu họ có thể cung cấp dịch vụ vận chuyển hay không.</a:t>
            </a:r>
          </a:p>
          <a:p>
            <a:pPr lvl="1"/>
            <a:endParaRPr lang="en-US" dirty="0"/>
          </a:p>
        </p:txBody>
      </p:sp>
    </p:spTree>
    <p:extLst>
      <p:ext uri="{BB962C8B-B14F-4D97-AF65-F5344CB8AC3E}">
        <p14:creationId xmlns:p14="http://schemas.microsoft.com/office/powerpoint/2010/main" val="102183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cho Nhà của Quý vị</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p:txBody>
          <a:bodyPr>
            <a:normAutofit fontScale="92500" lnSpcReduction="10000"/>
          </a:bodyPr>
          <a:lstStyle/>
          <a:p>
            <a:r>
              <a:rPr lang="vi-VN" sz="3000" dirty="0"/>
              <a:t>Lắp đặt thiết bị báo khói ở mỗi tầng nhà.</a:t>
            </a:r>
          </a:p>
          <a:p>
            <a:pPr lvl="1"/>
            <a:r>
              <a:rPr lang="vi-VN" sz="2600" dirty="0"/>
              <a:t>Thay pin cho thiết bị báo và kiểm tra chúng ít nhất một lần mỗi năm.</a:t>
            </a:r>
          </a:p>
          <a:p>
            <a:r>
              <a:rPr lang="vi-VN" sz="3000" dirty="0"/>
              <a:t>Lắp đặt các bình chữa cháy ở mỗi tầng nhà.</a:t>
            </a:r>
          </a:p>
          <a:p>
            <a:pPr lvl="1"/>
            <a:r>
              <a:rPr lang="vi-VN" sz="2600" dirty="0"/>
              <a:t>Đảm bảo các thành viên trong gia đình biết bình chữa cháy ở đâu và cách sử dụng chúng như thế nào.</a:t>
            </a:r>
          </a:p>
          <a:p>
            <a:pPr lvl="1"/>
            <a:r>
              <a:rPr lang="vi-VN" sz="2600" dirty="0"/>
              <a:t>Kiểm tra ngày hết hạn hàng năm và cập nhật thiết bị khi cần thiết.</a:t>
            </a:r>
          </a:p>
          <a:p>
            <a:r>
              <a:rPr lang="vi-VN" sz="3000" dirty="0"/>
              <a:t>Biết làm thế nào và khi nào để tắt các nguồn cung cấp khí đốt, nước và điện.</a:t>
            </a:r>
          </a:p>
          <a:p>
            <a:r>
              <a:rPr lang="vi-VN" sz="3000" dirty="0"/>
              <a:t>Đánh giá và điều chỉnh cảnh quan của ngôi nhà.</a:t>
            </a:r>
          </a:p>
          <a:p>
            <a:pPr lvl="1"/>
            <a:r>
              <a:rPr lang="vi-VN" sz="2600" dirty="0"/>
              <a:t>Cắt tỉa những cành cây nhô ra.</a:t>
            </a:r>
          </a:p>
          <a:p>
            <a:pPr lvl="1"/>
            <a:r>
              <a:rPr lang="vi-VN" sz="2600" dirty="0"/>
              <a:t>Loại bỏ các nguy cơ hỏa hoạn tiềm ẩn gần ngôi nhà.</a:t>
            </a:r>
          </a:p>
          <a:p>
            <a:endParaRPr lang="en-US" dirty="0"/>
          </a:p>
        </p:txBody>
      </p:sp>
      <p:pic>
        <p:nvPicPr>
          <p:cNvPr id="5" name="Picture 4" descr="Bình cứu hỏa">
            <a:extLst>
              <a:ext uri="{FF2B5EF4-FFF2-40B4-BE49-F238E27FC236}">
                <a16:creationId xmlns:a16="http://schemas.microsoft.com/office/drawing/2014/main" id="{EF2C8756-A6A5-492C-BF8A-4FB9BCCBA2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32382" y="4833257"/>
            <a:ext cx="1659618" cy="1659618"/>
          </a:xfrm>
          <a:prstGeom prst="rect">
            <a:avLst/>
          </a:prstGeom>
        </p:spPr>
      </p:pic>
      <p:sp>
        <p:nvSpPr>
          <p:cNvPr id="6" name="TextBox 5">
            <a:extLst>
              <a:ext uri="{FF2B5EF4-FFF2-40B4-BE49-F238E27FC236}">
                <a16:creationId xmlns:a16="http://schemas.microsoft.com/office/drawing/2014/main" id="{7FC01A2D-26CA-473B-9BCB-923B237CF85E}"/>
              </a:ext>
            </a:extLst>
          </p:cNvPr>
          <p:cNvSpPr txBox="1"/>
          <p:nvPr/>
        </p:nvSpPr>
        <p:spPr>
          <a:xfrm>
            <a:off x="10022305" y="6492875"/>
            <a:ext cx="2169695" cy="369332"/>
          </a:xfrm>
          <a:prstGeom prst="rect">
            <a:avLst/>
          </a:prstGeom>
          <a:noFill/>
        </p:spPr>
        <p:txBody>
          <a:bodyPr wrap="square" rtlCol="0">
            <a:spAutoFit/>
          </a:bodyPr>
          <a:lstStyle/>
          <a:p>
            <a:r>
              <a:rPr lang="vi-VN" sz="900" dirty="0">
                <a:solidFill>
                  <a:srgbClr val="B95809"/>
                </a:solidFill>
                <a:hlinkClick r:id="rId4" tooltip="http://www.bloguinhockey.com/puckhuffers/Page-16.html">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nc-sa/3.0/">
                  <a:extLst>
                    <a:ext uri="{A12FA001-AC4F-418D-AE19-62706E023703}">
                      <ahyp:hlinkClr xmlns:ahyp="http://schemas.microsoft.com/office/drawing/2018/hyperlinkcolor" val="tx"/>
                    </a:ext>
                  </a:extLst>
                </a:hlinkClick>
              </a:rPr>
              <a:t>CC BY-SA-NC</a:t>
            </a:r>
          </a:p>
        </p:txBody>
      </p:sp>
    </p:spTree>
    <p:extLst>
      <p:ext uri="{BB962C8B-B14F-4D97-AF65-F5344CB8AC3E}">
        <p14:creationId xmlns:p14="http://schemas.microsoft.com/office/powerpoint/2010/main" val="413664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cho Nhà của Quý vị (tiếp)</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sz="half" idx="1"/>
          </p:nvPr>
        </p:nvSpPr>
        <p:spPr>
          <a:xfrm>
            <a:off x="838199" y="1825625"/>
            <a:ext cx="4873669" cy="4351338"/>
          </a:xfrm>
        </p:spPr>
        <p:txBody>
          <a:bodyPr>
            <a:normAutofit fontScale="92500" lnSpcReduction="20000"/>
          </a:bodyPr>
          <a:lstStyle/>
          <a:p>
            <a:r>
              <a:rPr lang="vi-VN"/>
              <a:t>Nếu quý vị nhận được cảnh báo trước:</a:t>
            </a:r>
          </a:p>
          <a:p>
            <a:pPr lvl="1"/>
            <a:r>
              <a:rPr lang="vi-VN" sz="2600"/>
              <a:t>Thiết lập tủ lạnh và tủ đông của quý vị ở chế độ lạnh nhất.</a:t>
            </a:r>
          </a:p>
          <a:p>
            <a:pPr lvl="1"/>
            <a:r>
              <a:rPr lang="vi-VN" sz="2600"/>
              <a:t>Rút phích cắm các thiết bị gia dụng khác.</a:t>
            </a:r>
          </a:p>
          <a:p>
            <a:pPr lvl="1">
              <a:defRPr/>
            </a:pPr>
            <a:r>
              <a:rPr lang="vi-VN" sz="2600"/>
              <a:t>Làm sạch tất cả các bồn tắm và đổ đầy nước để sử dụng cho việc rửa tay, xả bồn cầu, v.v.</a:t>
            </a:r>
          </a:p>
          <a:p>
            <a:pPr lvl="1">
              <a:defRPr/>
            </a:pPr>
            <a:r>
              <a:rPr lang="vi-VN" sz="2600"/>
              <a:t>Đổ đầy nước vào các bình sạch để uống ngay sau khi thảm họa xảy ra; tiết kiệm nước đóng chai cho sau này.</a:t>
            </a:r>
          </a:p>
          <a:p>
            <a:pPr lvl="2"/>
            <a:endParaRPr lang="en-US" dirty="0"/>
          </a:p>
          <a:p>
            <a:endParaRPr lang="en-US" dirty="0"/>
          </a:p>
        </p:txBody>
      </p:sp>
      <p:sp>
        <p:nvSpPr>
          <p:cNvPr id="5" name="Content Placeholder 1">
            <a:extLst>
              <a:ext uri="{FF2B5EF4-FFF2-40B4-BE49-F238E27FC236}">
                <a16:creationId xmlns:a16="http://schemas.microsoft.com/office/drawing/2014/main" id="{0CBCAF3B-8C9C-4B51-997F-F8848A5ED0D2}"/>
              </a:ext>
            </a:extLst>
          </p:cNvPr>
          <p:cNvSpPr txBox="1">
            <a:spLocks/>
          </p:cNvSpPr>
          <p:nvPr/>
        </p:nvSpPr>
        <p:spPr>
          <a:xfrm>
            <a:off x="6480131" y="1825625"/>
            <a:ext cx="4873669" cy="46672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a:t>Nếu dự kiến có lũ lụt: </a:t>
            </a:r>
          </a:p>
          <a:p>
            <a:pPr lvl="1"/>
            <a:r>
              <a:rPr lang="vi-VN"/>
              <a:t>Kê cao đồ nội thất.</a:t>
            </a:r>
          </a:p>
          <a:p>
            <a:pPr lvl="1"/>
            <a:r>
              <a:rPr lang="vi-VN"/>
              <a:t>Đảm bảo làm sạch các máng xối.</a:t>
            </a:r>
          </a:p>
          <a:p>
            <a:pPr lvl="1"/>
            <a:r>
              <a:rPr lang="vi-VN"/>
              <a:t>Đặt bao cát trước bậc cửa ra vào.</a:t>
            </a:r>
          </a:p>
          <a:p>
            <a:pPr lvl="1"/>
            <a:endParaRPr lang="en-US" dirty="0"/>
          </a:p>
          <a:p>
            <a:r>
              <a:rPr lang="vi-VN"/>
              <a:t>Nếu dự kiến có gió lớn:</a:t>
            </a:r>
          </a:p>
          <a:p>
            <a:pPr lvl="1"/>
            <a:r>
              <a:rPr lang="vi-VN"/>
              <a:t>Lắp đặt cửa chớp chống bão, nẹp cửa ra vào, và gia cố lại ga-ra.</a:t>
            </a:r>
          </a:p>
          <a:p>
            <a:pPr lvl="1"/>
            <a:r>
              <a:rPr lang="vi-VN"/>
              <a:t>Gia cố lại các vật dụng đặt ngoài trời:</a:t>
            </a:r>
          </a:p>
          <a:p>
            <a:pPr lvl="2"/>
            <a:r>
              <a:rPr lang="vi-VN" sz="2400"/>
              <a:t>Mang những vật dụng nhỏ vào trong nhà.</a:t>
            </a:r>
          </a:p>
          <a:p>
            <a:pPr lvl="2"/>
            <a:r>
              <a:rPr lang="vi-VN" sz="2400"/>
              <a:t>Buộc chặt các vật dụng lớn. </a:t>
            </a:r>
          </a:p>
        </p:txBody>
      </p:sp>
    </p:spTree>
    <p:extLst>
      <p:ext uri="{BB962C8B-B14F-4D97-AF65-F5344CB8AC3E}">
        <p14:creationId xmlns:p14="http://schemas.microsoft.com/office/powerpoint/2010/main" val="77122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a:t>Chào mừng Quý vị</a:t>
            </a:r>
          </a:p>
        </p:txBody>
      </p:sp>
      <p:sp>
        <p:nvSpPr>
          <p:cNvPr id="2" name="Content Placeholder 1"/>
          <p:cNvSpPr>
            <a:spLocks noGrp="1"/>
          </p:cNvSpPr>
          <p:nvPr>
            <p:ph idx="1"/>
          </p:nvPr>
        </p:nvSpPr>
        <p:spPr/>
        <p:txBody>
          <a:bodyPr/>
          <a:lstStyle/>
          <a:p>
            <a:r>
              <a:rPr lang="vi-VN">
                <a:solidFill>
                  <a:schemeClr val="tx1">
                    <a:lumMod val="85000"/>
                    <a:lumOff val="15000"/>
                  </a:schemeClr>
                </a:solidFill>
                <a:highlight>
                  <a:srgbClr val="00FF00"/>
                </a:highlight>
              </a:rPr>
              <a:t>[Tên Người trình bày của Cơ quan và Chức danh 1]</a:t>
            </a:r>
          </a:p>
          <a:p>
            <a:r>
              <a:rPr lang="vi-VN">
                <a:solidFill>
                  <a:schemeClr val="tx1">
                    <a:lumMod val="85000"/>
                    <a:lumOff val="15000"/>
                  </a:schemeClr>
                </a:solidFill>
                <a:highlight>
                  <a:srgbClr val="00FF00"/>
                </a:highlight>
              </a:rPr>
              <a:t>[Tên Người trình bày của Cơ quan và Chức danh 2]</a:t>
            </a:r>
          </a:p>
          <a:p>
            <a:r>
              <a:rPr lang="vi-VN">
                <a:solidFill>
                  <a:schemeClr val="tx1">
                    <a:lumMod val="85000"/>
                    <a:lumOff val="15000"/>
                  </a:schemeClr>
                </a:solidFill>
                <a:highlight>
                  <a:srgbClr val="00FF00"/>
                </a:highlight>
              </a:rPr>
              <a:t>[Tên Người trình bày của Cơ quan và Chức danh 2]</a:t>
            </a:r>
          </a:p>
          <a:p>
            <a:endParaRPr lang="en-US" dirty="0">
              <a:solidFill>
                <a:schemeClr val="accent5">
                  <a:lumMod val="75000"/>
                </a:schemeClr>
              </a:solidFill>
            </a:endParaRPr>
          </a:p>
        </p:txBody>
      </p:sp>
    </p:spTree>
    <p:extLst>
      <p:ext uri="{BB962C8B-B14F-4D97-AF65-F5344CB8AC3E}">
        <p14:creationId xmlns:p14="http://schemas.microsoft.com/office/powerpoint/2010/main" val="320680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Vật tư của Quý vị</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sz="half" idx="1"/>
          </p:nvPr>
        </p:nvSpPr>
        <p:spPr>
          <a:xfrm>
            <a:off x="756314" y="2147355"/>
            <a:ext cx="5181600" cy="4351338"/>
          </a:xfrm>
        </p:spPr>
        <p:txBody>
          <a:bodyPr>
            <a:normAutofit fontScale="85000" lnSpcReduction="20000"/>
          </a:bodyPr>
          <a:lstStyle/>
          <a:p>
            <a:r>
              <a:rPr lang="vi-VN" sz="3000" dirty="0"/>
              <a:t>Cân nhắc xem gia đình quý vị có thể cần bao lâu để duy trì cuộc sống trong khi chờ đợi các nỗ lực ứng phó và phục hồi.</a:t>
            </a:r>
          </a:p>
          <a:p>
            <a:pPr>
              <a:spcBef>
                <a:spcPts val="1800"/>
              </a:spcBef>
            </a:pPr>
            <a:r>
              <a:rPr lang="vi-VN" sz="3000" dirty="0"/>
              <a:t>Dành một nơi trong nhà quý vị để chứa các vật tư khẩn cấp.</a:t>
            </a:r>
          </a:p>
          <a:p>
            <a:pPr lvl="1"/>
            <a:r>
              <a:rPr lang="vi-VN" dirty="0">
                <a:solidFill>
                  <a:srgbClr val="0070C0"/>
                </a:solidFill>
              </a:rPr>
              <a:t>Các vật tư khẩn cấp cần được để trong hộp đựng riêng biệt, chống thấm nước và dễ mang theo.</a:t>
            </a:r>
          </a:p>
          <a:p>
            <a:pPr lvl="1"/>
            <a:r>
              <a:rPr lang="vi-VN" dirty="0"/>
              <a:t>Đánh dấu rõ ràng các hộp đựng để dễ dàng nhận biết chúng.</a:t>
            </a:r>
          </a:p>
          <a:p>
            <a:pPr lvl="1"/>
            <a:r>
              <a:rPr lang="vi-VN" dirty="0"/>
              <a:t>Đảm bảo các thành viên trong gia đình biết rõ các vật tư này được đặt ở đâu.</a:t>
            </a:r>
          </a:p>
          <a:p>
            <a:endParaRPr lang="en-US" dirty="0"/>
          </a:p>
        </p:txBody>
      </p:sp>
      <p:graphicFrame>
        <p:nvGraphicFramePr>
          <p:cNvPr id="5" name="Content Placeholder 4">
            <a:extLst>
              <a:ext uri="{FF2B5EF4-FFF2-40B4-BE49-F238E27FC236}">
                <a16:creationId xmlns:a16="http://schemas.microsoft.com/office/drawing/2014/main" id="{363AD8A4-6A88-462C-AABF-1AE961310FF6}"/>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945372146"/>
              </p:ext>
            </p:extLst>
          </p:nvPr>
        </p:nvGraphicFramePr>
        <p:xfrm>
          <a:off x="6254087" y="1989399"/>
          <a:ext cx="5510284"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60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Vật tư của Quý vị (tiếp)</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4"/>
            <a:ext cx="7920038" cy="4801543"/>
          </a:xfrm>
        </p:spPr>
        <p:txBody>
          <a:bodyPr>
            <a:normAutofit fontScale="92500" lnSpcReduction="20000"/>
          </a:bodyPr>
          <a:lstStyle/>
          <a:p>
            <a:pPr marL="0" indent="0">
              <a:buNone/>
            </a:pPr>
            <a:r>
              <a:rPr lang="vi-VN" dirty="0"/>
              <a:t>Chuẩn bị trước </a:t>
            </a:r>
            <a:r>
              <a:rPr lang="vi-VN" u="sng" dirty="0"/>
              <a:t>lượng cung tối thiểu 3 ngày </a:t>
            </a:r>
            <a:r>
              <a:rPr lang="vi-VN" dirty="0"/>
              <a:t>nước sạch và thực phẩm, thậm chí nhiều hơn nếu được giới chức khuyến nghị.</a:t>
            </a:r>
          </a:p>
          <a:p>
            <a:pPr lvl="1" indent="-365760">
              <a:buFont typeface="Wingdings" panose="05000000000000000000" pitchFamily="2" charset="2"/>
              <a:buChar char="Ø"/>
            </a:pPr>
            <a:r>
              <a:rPr lang="vi-VN" sz="2800" dirty="0">
                <a:solidFill>
                  <a:srgbClr val="0070C0"/>
                </a:solidFill>
              </a:rPr>
              <a:t>Nước</a:t>
            </a:r>
          </a:p>
          <a:p>
            <a:pPr lvl="2"/>
            <a:r>
              <a:rPr lang="vi-VN" sz="2400" dirty="0"/>
              <a:t>Một gallon nước cho mỗi người mỗi ngày</a:t>
            </a:r>
          </a:p>
          <a:p>
            <a:pPr lvl="2"/>
            <a:r>
              <a:rPr lang="vi-VN" sz="2400" dirty="0"/>
              <a:t>Lượng cung nước ít nhất 3 ngày cho mỗi vật nuôi</a:t>
            </a:r>
          </a:p>
          <a:p>
            <a:pPr lvl="2"/>
            <a:r>
              <a:rPr lang="vi-VN" sz="2400" dirty="0"/>
              <a:t>Nếu dịch vụ cấp nước có sẵn ngay sau khi xảy ra sự kiện, hãy xác nhận rằng nước đó là an toàn để uống.</a:t>
            </a:r>
          </a:p>
          <a:p>
            <a:pPr lvl="1" indent="-365760">
              <a:buFont typeface="Wingdings" panose="05000000000000000000" pitchFamily="2" charset="2"/>
              <a:buChar char="Ø"/>
            </a:pPr>
            <a:r>
              <a:rPr lang="vi-VN" sz="2800" dirty="0">
                <a:solidFill>
                  <a:srgbClr val="007434"/>
                </a:solidFill>
              </a:rPr>
              <a:t>Thực phẩm</a:t>
            </a:r>
          </a:p>
          <a:p>
            <a:pPr lvl="2"/>
            <a:r>
              <a:rPr lang="vi-VN" sz="2400" dirty="0"/>
              <a:t>Đủ thực phẩm không dễ hư hỏng cho mỗi thành viên gia đình trong ít nhất 3 ngày</a:t>
            </a:r>
          </a:p>
          <a:p>
            <a:pPr lvl="2"/>
            <a:r>
              <a:rPr lang="vi-VN" sz="2400" dirty="0"/>
              <a:t>Lượng cung thực phẩm ít nhất 3 ngày cho mỗi vật nuôi</a:t>
            </a:r>
          </a:p>
          <a:p>
            <a:pPr lvl="2"/>
            <a:r>
              <a:rPr lang="vi-VN" sz="2400" dirty="0"/>
              <a:t>Lưu ý đến các hạn chế về chế độ ăn uống khi dự trữ đồ dùng khẩn cấp.</a:t>
            </a:r>
          </a:p>
        </p:txBody>
      </p:sp>
      <p:pic>
        <p:nvPicPr>
          <p:cNvPr id="5" name="Picture 4" descr="Ly nước">
            <a:extLst>
              <a:ext uri="{FF2B5EF4-FFF2-40B4-BE49-F238E27FC236}">
                <a16:creationId xmlns:a16="http://schemas.microsoft.com/office/drawing/2014/main" id="{D5A07A02-23AD-47A0-81AA-42E90E9723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88592" y="2797790"/>
            <a:ext cx="2984334" cy="3332506"/>
          </a:xfrm>
          <a:prstGeom prst="rect">
            <a:avLst/>
          </a:prstGeom>
        </p:spPr>
      </p:pic>
      <p:sp>
        <p:nvSpPr>
          <p:cNvPr id="6" name="TextBox 5">
            <a:extLst>
              <a:ext uri="{FF2B5EF4-FFF2-40B4-BE49-F238E27FC236}">
                <a16:creationId xmlns:a16="http://schemas.microsoft.com/office/drawing/2014/main" id="{7DA0B357-8312-4568-BC73-2DE9F8B8ADBB}"/>
              </a:ext>
            </a:extLst>
          </p:cNvPr>
          <p:cNvSpPr txBox="1"/>
          <p:nvPr/>
        </p:nvSpPr>
        <p:spPr>
          <a:xfrm>
            <a:off x="8988592" y="6142351"/>
            <a:ext cx="2984334" cy="369332"/>
          </a:xfrm>
          <a:prstGeom prst="rect">
            <a:avLst/>
          </a:prstGeom>
          <a:noFill/>
        </p:spPr>
        <p:txBody>
          <a:bodyPr wrap="square" rtlCol="0">
            <a:spAutoFit/>
          </a:bodyPr>
          <a:lstStyle/>
          <a:p>
            <a:r>
              <a:rPr lang="vi-VN" sz="900" dirty="0">
                <a:solidFill>
                  <a:srgbClr val="B95809"/>
                </a:solidFill>
                <a:hlinkClick r:id="rId4" tooltip="http://www.tomcorsonknowles.com/blog/weight-loss-management-tips/">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sa/3.0/">
                  <a:extLst>
                    <a:ext uri="{A12FA001-AC4F-418D-AE19-62706E023703}">
                      <ahyp:hlinkClr xmlns:ahyp="http://schemas.microsoft.com/office/drawing/2018/hyperlinkcolor" val="tx"/>
                    </a:ext>
                  </a:extLst>
                </a:hlinkClick>
              </a:rPr>
              <a:t>CC BY-SA</a:t>
            </a:r>
          </a:p>
        </p:txBody>
      </p:sp>
    </p:spTree>
    <p:extLst>
      <p:ext uri="{BB962C8B-B14F-4D97-AF65-F5344CB8AC3E}">
        <p14:creationId xmlns:p14="http://schemas.microsoft.com/office/powerpoint/2010/main" val="35312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Chuẩn bị Vật tư của Quý vị (tiếp</a:t>
            </a:r>
            <a:r>
              <a:rPr lang="en-US" dirty="0"/>
              <a:t> 1</a:t>
            </a:r>
            <a:r>
              <a:rPr lang="vi-VN" dirty="0"/>
              <a:t>)</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sz="half" idx="1"/>
          </p:nvPr>
        </p:nvSpPr>
        <p:spPr>
          <a:xfrm>
            <a:off x="838200" y="1825625"/>
            <a:ext cx="5181600" cy="4667250"/>
          </a:xfrm>
        </p:spPr>
        <p:txBody>
          <a:bodyPr>
            <a:normAutofit/>
          </a:bodyPr>
          <a:lstStyle/>
          <a:p>
            <a:pPr marL="0" indent="0">
              <a:buNone/>
            </a:pPr>
            <a:r>
              <a:rPr lang="vi-VN" b="1"/>
              <a:t>Thuốc men</a:t>
            </a:r>
          </a:p>
          <a:p>
            <a:r>
              <a:rPr lang="vi-VN"/>
              <a:t>Lưu giữ danh sách và nguồn cung tất cả các loại thuốc kê toa cho từng thành viên trong gia đình và vật nuôi.</a:t>
            </a:r>
          </a:p>
          <a:p>
            <a:pPr lvl="1"/>
            <a:r>
              <a:rPr lang="vi-VN"/>
              <a:t>Bao gồm cả kính áp tròng</a:t>
            </a:r>
          </a:p>
          <a:p>
            <a:r>
              <a:rPr lang="vi-VN"/>
              <a:t>Tích trữ các loại thuốc không kê toa như vitamin, thuốc giảm đau, thuốc tiêu hóa, v.v.</a:t>
            </a:r>
          </a:p>
          <a:p>
            <a:endParaRPr lang="en-US" sz="3200" dirty="0"/>
          </a:p>
        </p:txBody>
      </p:sp>
      <p:sp>
        <p:nvSpPr>
          <p:cNvPr id="4" name="Content Placeholder 3">
            <a:extLst>
              <a:ext uri="{FF2B5EF4-FFF2-40B4-BE49-F238E27FC236}">
                <a16:creationId xmlns:a16="http://schemas.microsoft.com/office/drawing/2014/main" id="{3F030CD0-3FF0-4537-96C3-6E4CAAD1CABB}"/>
              </a:ext>
            </a:extLst>
          </p:cNvPr>
          <p:cNvSpPr>
            <a:spLocks noGrp="1"/>
          </p:cNvSpPr>
          <p:nvPr>
            <p:ph sz="half" idx="2"/>
          </p:nvPr>
        </p:nvSpPr>
        <p:spPr>
          <a:xfrm>
            <a:off x="6404212" y="1825625"/>
            <a:ext cx="5181600" cy="4351338"/>
          </a:xfrm>
        </p:spPr>
        <p:txBody>
          <a:bodyPr>
            <a:normAutofit/>
          </a:bodyPr>
          <a:lstStyle/>
          <a:p>
            <a:pPr marL="0" indent="0">
              <a:buNone/>
            </a:pPr>
            <a:r>
              <a:rPr lang="vi-VN" b="1" dirty="0"/>
              <a:t>Bộ Sơ cứu</a:t>
            </a:r>
          </a:p>
          <a:p>
            <a:r>
              <a:rPr lang="vi-VN" dirty="0"/>
              <a:t>Luôn có một bộ sơ cứu tại nhà quý vị, cũng như một bộ trên mỗi chiếc xe.</a:t>
            </a:r>
          </a:p>
          <a:p>
            <a:pPr lvl="1"/>
            <a:r>
              <a:rPr lang="vi-VN" dirty="0"/>
              <a:t>Bao gồm băng, chất làm sạch, gạc, băng dính, găng tay cao su, kem kháng khuẩn, nhiệt kế, v.v. trong mỗi bộ.</a:t>
            </a:r>
          </a:p>
          <a:p>
            <a:r>
              <a:rPr lang="vi-VN" dirty="0"/>
              <a:t>Mua bộ dụng cụ làm sẵn nếu cần thiết. </a:t>
            </a:r>
          </a:p>
        </p:txBody>
      </p:sp>
    </p:spTree>
    <p:extLst>
      <p:ext uri="{BB962C8B-B14F-4D97-AF65-F5344CB8AC3E}">
        <p14:creationId xmlns:p14="http://schemas.microsoft.com/office/powerpoint/2010/main" val="2209947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Chuẩn bị Vật tư của Quý vị (tiếp</a:t>
            </a:r>
            <a:r>
              <a:rPr lang="en-US" dirty="0"/>
              <a:t> 2</a:t>
            </a:r>
            <a:r>
              <a:rPr lang="vi-VN" dirty="0"/>
              <a:t>)</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4"/>
            <a:ext cx="10515600" cy="4807187"/>
          </a:xfrm>
        </p:spPr>
        <p:txBody>
          <a:bodyPr>
            <a:normAutofit fontScale="85000" lnSpcReduction="20000"/>
          </a:bodyPr>
          <a:lstStyle/>
          <a:p>
            <a:pPr marL="0" indent="0">
              <a:buNone/>
            </a:pPr>
            <a:r>
              <a:rPr lang="vi-VN" sz="3000" b="1" dirty="0"/>
              <a:t>Các Công cụ và Vật tư</a:t>
            </a:r>
          </a:p>
          <a:p>
            <a:r>
              <a:rPr lang="vi-VN" sz="3000" dirty="0"/>
              <a:t>Bộ sạc điện thoại di động và pin dự phòng</a:t>
            </a:r>
          </a:p>
          <a:p>
            <a:r>
              <a:rPr lang="vi-VN" sz="3000" dirty="0"/>
              <a:t>Radio khẩn cấp chạy bằng pin hoặc tay quay</a:t>
            </a:r>
          </a:p>
          <a:p>
            <a:r>
              <a:rPr lang="vi-VN" sz="3000" dirty="0"/>
              <a:t>Đèn pin và pin dự phòng, một viên pin cho mỗi thành viên trong gia đình</a:t>
            </a:r>
          </a:p>
          <a:p>
            <a:r>
              <a:rPr lang="vi-VN" sz="3000" dirty="0"/>
              <a:t>Vật tư để ăn uống như bộ đồ nấu ăn, dụng cụ ăn uống, sản phẩm giấy, đồ khui hộp</a:t>
            </a:r>
          </a:p>
          <a:p>
            <a:r>
              <a:rPr lang="vi-VN" sz="3000" dirty="0"/>
              <a:t>Diêm không thấm nước</a:t>
            </a:r>
          </a:p>
          <a:p>
            <a:r>
              <a:rPr lang="vi-VN" sz="3000" dirty="0"/>
              <a:t>Hộp đựng bằng nhựa</a:t>
            </a:r>
          </a:p>
          <a:p>
            <a:r>
              <a:rPr lang="vi-VN" sz="3000" dirty="0"/>
              <a:t>Tấm bạt nhựa</a:t>
            </a:r>
          </a:p>
          <a:p>
            <a:r>
              <a:rPr lang="vi-VN" sz="3000" dirty="0"/>
              <a:t>Băng keo</a:t>
            </a:r>
          </a:p>
          <a:p>
            <a:r>
              <a:rPr lang="vi-VN" sz="3000" dirty="0"/>
              <a:t>Công cụ đa năng </a:t>
            </a:r>
          </a:p>
          <a:p>
            <a:endParaRPr lang="en-US" dirty="0"/>
          </a:p>
        </p:txBody>
      </p:sp>
      <p:pic>
        <p:nvPicPr>
          <p:cNvPr id="5" name="Picture 4" descr="Đèn pin">
            <a:extLst>
              <a:ext uri="{FF2B5EF4-FFF2-40B4-BE49-F238E27FC236}">
                <a16:creationId xmlns:a16="http://schemas.microsoft.com/office/drawing/2014/main" id="{424586ED-D401-4A3C-B3F4-64961EF257A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112209">
            <a:off x="8635304" y="4027275"/>
            <a:ext cx="2698228" cy="2677991"/>
          </a:xfrm>
          <a:prstGeom prst="rect">
            <a:avLst/>
          </a:prstGeom>
        </p:spPr>
      </p:pic>
    </p:spTree>
    <p:extLst>
      <p:ext uri="{BB962C8B-B14F-4D97-AF65-F5344CB8AC3E}">
        <p14:creationId xmlns:p14="http://schemas.microsoft.com/office/powerpoint/2010/main" val="150527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Chuẩn bị Vật tư của Quý vị (tiếp</a:t>
            </a:r>
            <a:r>
              <a:rPr lang="en-US" dirty="0"/>
              <a:t> 3</a:t>
            </a:r>
            <a:r>
              <a:rPr lang="vi-VN" dirty="0"/>
              <a:t>)</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sz="half" idx="1"/>
          </p:nvPr>
        </p:nvSpPr>
        <p:spPr/>
        <p:txBody>
          <a:bodyPr>
            <a:normAutofit/>
          </a:bodyPr>
          <a:lstStyle/>
          <a:p>
            <a:pPr marL="0" indent="0">
              <a:buNone/>
            </a:pPr>
            <a:r>
              <a:rPr lang="vi-VN" b="1"/>
              <a:t>Vật tư vệ sinh</a:t>
            </a:r>
          </a:p>
          <a:p>
            <a:r>
              <a:rPr lang="vi-VN"/>
              <a:t>Giấy vệ sinh</a:t>
            </a:r>
          </a:p>
          <a:p>
            <a:r>
              <a:rPr lang="vi-VN"/>
              <a:t>Khăn hoặc khăn giấy</a:t>
            </a:r>
          </a:p>
          <a:p>
            <a:r>
              <a:rPr lang="vi-VN"/>
              <a:t>Các sản phẩm phụ nữ</a:t>
            </a:r>
          </a:p>
          <a:p>
            <a:r>
              <a:rPr lang="vi-VN"/>
              <a:t>Xà phòng</a:t>
            </a:r>
          </a:p>
          <a:p>
            <a:r>
              <a:rPr lang="vi-VN"/>
              <a:t>Chất tẩy</a:t>
            </a:r>
          </a:p>
          <a:p>
            <a:r>
              <a:rPr lang="vi-VN"/>
              <a:t>Dung dịch rửa tay diệt khuẩn</a:t>
            </a:r>
          </a:p>
          <a:p>
            <a:r>
              <a:rPr lang="vi-VN"/>
              <a:t>Khăn lau vệ sinh</a:t>
            </a:r>
          </a:p>
          <a:p>
            <a:pPr lvl="2"/>
            <a:endParaRPr lang="en-US" dirty="0"/>
          </a:p>
          <a:p>
            <a:endParaRPr lang="en-US" dirty="0"/>
          </a:p>
        </p:txBody>
      </p:sp>
      <p:sp>
        <p:nvSpPr>
          <p:cNvPr id="4" name="Content Placeholder 3">
            <a:extLst>
              <a:ext uri="{FF2B5EF4-FFF2-40B4-BE49-F238E27FC236}">
                <a16:creationId xmlns:a16="http://schemas.microsoft.com/office/drawing/2014/main" id="{86EF93CE-8FF1-481D-8E48-087CAC41E588}"/>
              </a:ext>
            </a:extLst>
          </p:cNvPr>
          <p:cNvSpPr>
            <a:spLocks noGrp="1"/>
          </p:cNvSpPr>
          <p:nvPr>
            <p:ph sz="half" idx="2"/>
          </p:nvPr>
        </p:nvSpPr>
        <p:spPr>
          <a:xfrm>
            <a:off x="6019800" y="1825625"/>
            <a:ext cx="5334000" cy="4667250"/>
          </a:xfrm>
        </p:spPr>
        <p:txBody>
          <a:bodyPr>
            <a:normAutofit/>
          </a:bodyPr>
          <a:lstStyle/>
          <a:p>
            <a:pPr marL="0" indent="0">
              <a:buNone/>
            </a:pPr>
            <a:r>
              <a:rPr lang="vi-VN" b="1" dirty="0"/>
              <a:t>Quần áo, đồ trải giường, và các vật dụng khác </a:t>
            </a:r>
          </a:p>
          <a:p>
            <a:r>
              <a:rPr lang="vi-VN" dirty="0"/>
              <a:t>Giày chắc chắn để bảo vệ chân khỏi các mảnh vỡ</a:t>
            </a:r>
          </a:p>
          <a:p>
            <a:r>
              <a:rPr lang="vi-VN" dirty="0"/>
              <a:t>Quần áo để thay </a:t>
            </a:r>
          </a:p>
          <a:p>
            <a:r>
              <a:rPr lang="vi-VN" dirty="0"/>
              <a:t>Áo mưa</a:t>
            </a:r>
          </a:p>
          <a:p>
            <a:r>
              <a:rPr lang="vi-VN" dirty="0"/>
              <a:t>Chăn, túi ngủ</a:t>
            </a:r>
          </a:p>
          <a:p>
            <a:r>
              <a:rPr lang="vi-VN" dirty="0"/>
              <a:t>Mũ, găng tay, áo khoác ngoài – tùy thuộc vào địa điểm và mùa</a:t>
            </a:r>
          </a:p>
        </p:txBody>
      </p:sp>
    </p:spTree>
    <p:extLst>
      <p:ext uri="{BB962C8B-B14F-4D97-AF65-F5344CB8AC3E}">
        <p14:creationId xmlns:p14="http://schemas.microsoft.com/office/powerpoint/2010/main" val="4182658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Chuẩn bị Vật tư của Quý vị (tiếp</a:t>
            </a:r>
            <a:r>
              <a:rPr lang="en-US" dirty="0"/>
              <a:t> 4</a:t>
            </a:r>
            <a:r>
              <a:rPr lang="vi-VN" dirty="0"/>
              <a:t>)</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p:txBody>
          <a:bodyPr/>
          <a:lstStyle/>
          <a:p>
            <a:pPr marL="0" indent="0">
              <a:buNone/>
            </a:pPr>
            <a:r>
              <a:rPr lang="vi-VN" b="1"/>
              <a:t>Vật dụng linh tinh khác</a:t>
            </a:r>
          </a:p>
          <a:p>
            <a:r>
              <a:rPr lang="vi-VN"/>
              <a:t>Tiền mặt</a:t>
            </a:r>
          </a:p>
          <a:p>
            <a:r>
              <a:rPr lang="vi-VN"/>
              <a:t>Máy phát điện</a:t>
            </a:r>
          </a:p>
          <a:p>
            <a:r>
              <a:rPr lang="vi-VN"/>
              <a:t>Đồ em bé</a:t>
            </a:r>
          </a:p>
          <a:p>
            <a:pPr lvl="1"/>
            <a:r>
              <a:rPr lang="vi-VN"/>
              <a:t>Sữa công thức em bé </a:t>
            </a:r>
          </a:p>
          <a:p>
            <a:pPr lvl="1"/>
            <a:r>
              <a:rPr lang="vi-VN"/>
              <a:t>Tã lót</a:t>
            </a:r>
          </a:p>
          <a:p>
            <a:pPr lvl="1"/>
            <a:r>
              <a:rPr lang="vi-VN"/>
              <a:t>Ghế cho trẻ trên ô-tô</a:t>
            </a:r>
          </a:p>
          <a:p>
            <a:r>
              <a:rPr lang="vi-VN"/>
              <a:t>Đồ cho vật nuôi</a:t>
            </a:r>
          </a:p>
          <a:p>
            <a:r>
              <a:rPr lang="vi-VN"/>
              <a:t>Vật phẩm giải trí</a:t>
            </a:r>
          </a:p>
          <a:p>
            <a:endParaRPr lang="en-US" dirty="0"/>
          </a:p>
        </p:txBody>
      </p:sp>
      <p:pic>
        <p:nvPicPr>
          <p:cNvPr id="5" name="Picture 4" descr="Tiền bạc">
            <a:extLst>
              <a:ext uri="{FF2B5EF4-FFF2-40B4-BE49-F238E27FC236}">
                <a16:creationId xmlns:a16="http://schemas.microsoft.com/office/drawing/2014/main" id="{38103F20-B803-4483-B898-88A53D581C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1031" y="2005012"/>
            <a:ext cx="4599122" cy="4351338"/>
          </a:xfrm>
          <a:prstGeom prst="rect">
            <a:avLst/>
          </a:prstGeom>
        </p:spPr>
      </p:pic>
    </p:spTree>
    <p:extLst>
      <p:ext uri="{BB962C8B-B14F-4D97-AF65-F5344CB8AC3E}">
        <p14:creationId xmlns:p14="http://schemas.microsoft.com/office/powerpoint/2010/main" val="229033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AE20-63BE-4D48-9E64-7B13B8B11FED}"/>
              </a:ext>
            </a:extLst>
          </p:cNvPr>
          <p:cNvSpPr>
            <a:spLocks noGrp="1"/>
          </p:cNvSpPr>
          <p:nvPr>
            <p:ph type="title"/>
          </p:nvPr>
        </p:nvSpPr>
        <p:spPr/>
        <p:txBody>
          <a:bodyPr/>
          <a:lstStyle/>
          <a:p>
            <a:r>
              <a:rPr lang="vi-VN"/>
              <a:t>Chuẩn bị Tài liệu của Quý vị</a:t>
            </a:r>
          </a:p>
        </p:txBody>
      </p:sp>
      <p:sp>
        <p:nvSpPr>
          <p:cNvPr id="2" name="Content Placeholder 1">
            <a:extLst>
              <a:ext uri="{FF2B5EF4-FFF2-40B4-BE49-F238E27FC236}">
                <a16:creationId xmlns:a16="http://schemas.microsoft.com/office/drawing/2014/main" id="{72440F43-BC5B-4C25-A94F-C104E59F5D2E}"/>
              </a:ext>
            </a:extLst>
          </p:cNvPr>
          <p:cNvSpPr>
            <a:spLocks noGrp="1"/>
          </p:cNvSpPr>
          <p:nvPr>
            <p:ph sz="half" idx="1"/>
          </p:nvPr>
        </p:nvSpPr>
        <p:spPr>
          <a:xfrm>
            <a:off x="838200" y="1825625"/>
            <a:ext cx="6217693" cy="4889074"/>
          </a:xfrm>
        </p:spPr>
        <p:txBody>
          <a:bodyPr>
            <a:normAutofit fontScale="92500" lnSpcReduction="10000"/>
          </a:bodyPr>
          <a:lstStyle/>
          <a:p>
            <a:pPr marL="0" indent="0">
              <a:buNone/>
            </a:pPr>
            <a:r>
              <a:rPr lang="vi-VN" dirty="0"/>
              <a:t>Xác định và bảo quản các tài liệu quan trọng trước khi sự kiện xảy ra, vì chúng sẽ hỗ trợ cho quá trình phục hồi của quý vị.</a:t>
            </a:r>
          </a:p>
          <a:p>
            <a:pPr lvl="1"/>
            <a:r>
              <a:rPr lang="vi-VN" sz="2200" dirty="0"/>
              <a:t>Lưu trữ bản sao giấy của các tài liệu trong </a:t>
            </a:r>
            <a:r>
              <a:rPr lang="vi-VN" sz="2200" dirty="0">
                <a:solidFill>
                  <a:srgbClr val="0070C0"/>
                </a:solidFill>
              </a:rPr>
              <a:t>các hộp chống thấm nước và chống cháy</a:t>
            </a:r>
            <a:r>
              <a:rPr lang="vi-VN" sz="2200" dirty="0"/>
              <a:t>, hoặc trong két ký gửi an toàn của ngân hàng.</a:t>
            </a:r>
          </a:p>
          <a:p>
            <a:pPr lvl="1"/>
            <a:r>
              <a:rPr lang="vi-VN" sz="2200" dirty="0">
                <a:solidFill>
                  <a:srgbClr val="007434"/>
                </a:solidFill>
              </a:rPr>
              <a:t>Chụp ảnh hoặc quay video </a:t>
            </a:r>
            <a:r>
              <a:rPr lang="vi-VN" sz="2200" dirty="0"/>
              <a:t>các phòng trong nhà của quý vị để ghi lại tất cả đồ nội thất, đồ đạc và thiết bị.</a:t>
            </a:r>
          </a:p>
          <a:p>
            <a:pPr lvl="1"/>
            <a:r>
              <a:rPr lang="vi-VN" sz="2200" dirty="0"/>
              <a:t>Lưu trữ các bản sao điện tử ở định dạng được bảo vệ bằng mật khẩu trên </a:t>
            </a:r>
            <a:r>
              <a:rPr lang="vi-VN" sz="2200" dirty="0">
                <a:solidFill>
                  <a:srgbClr val="007434"/>
                </a:solidFill>
              </a:rPr>
              <a:t>usb rời hoặc ổ cứng ngoài </a:t>
            </a:r>
            <a:r>
              <a:rPr lang="vi-VN" sz="2200" dirty="0"/>
              <a:t>(cũng nên được lưu trữ trong </a:t>
            </a:r>
            <a:r>
              <a:rPr lang="vi-VN" sz="2200" dirty="0">
                <a:solidFill>
                  <a:srgbClr val="0070C0"/>
                </a:solidFill>
              </a:rPr>
              <a:t>các hộp đựng chống thấm nước và chống cháy </a:t>
            </a:r>
            <a:r>
              <a:rPr lang="vi-VN" sz="2200" dirty="0"/>
              <a:t>hoặc trong két ký gửi an toàn của ngân hàng.)</a:t>
            </a:r>
          </a:p>
        </p:txBody>
      </p:sp>
      <p:sp>
        <p:nvSpPr>
          <p:cNvPr id="5" name="Content Placeholder 4">
            <a:extLst>
              <a:ext uri="{FF2B5EF4-FFF2-40B4-BE49-F238E27FC236}">
                <a16:creationId xmlns:a16="http://schemas.microsoft.com/office/drawing/2014/main" id="{2C22D953-47AC-49B5-891A-C61BFB1F0E1F}"/>
              </a:ext>
            </a:extLst>
          </p:cNvPr>
          <p:cNvSpPr>
            <a:spLocks noGrp="1"/>
          </p:cNvSpPr>
          <p:nvPr>
            <p:ph sz="half" idx="2"/>
          </p:nvPr>
        </p:nvSpPr>
        <p:spPr>
          <a:xfrm>
            <a:off x="8229602" y="2047164"/>
            <a:ext cx="3178790" cy="4244459"/>
          </a:xfrm>
          <a:custGeom>
            <a:avLst/>
            <a:gdLst>
              <a:gd name="connsiteX0" fmla="*/ 0 w 3178790"/>
              <a:gd name="connsiteY0" fmla="*/ 0 h 4244459"/>
              <a:gd name="connsiteX1" fmla="*/ 540394 w 3178790"/>
              <a:gd name="connsiteY1" fmla="*/ 0 h 4244459"/>
              <a:gd name="connsiteX2" fmla="*/ 1239728 w 3178790"/>
              <a:gd name="connsiteY2" fmla="*/ 0 h 4244459"/>
              <a:gd name="connsiteX3" fmla="*/ 1907274 w 3178790"/>
              <a:gd name="connsiteY3" fmla="*/ 0 h 4244459"/>
              <a:gd name="connsiteX4" fmla="*/ 2447668 w 3178790"/>
              <a:gd name="connsiteY4" fmla="*/ 0 h 4244459"/>
              <a:gd name="connsiteX5" fmla="*/ 3178790 w 3178790"/>
              <a:gd name="connsiteY5" fmla="*/ 0 h 4244459"/>
              <a:gd name="connsiteX6" fmla="*/ 3178790 w 3178790"/>
              <a:gd name="connsiteY6" fmla="*/ 691240 h 4244459"/>
              <a:gd name="connsiteX7" fmla="*/ 3178790 w 3178790"/>
              <a:gd name="connsiteY7" fmla="*/ 1340036 h 4244459"/>
              <a:gd name="connsiteX8" fmla="*/ 3178790 w 3178790"/>
              <a:gd name="connsiteY8" fmla="*/ 1861498 h 4244459"/>
              <a:gd name="connsiteX9" fmla="*/ 3178790 w 3178790"/>
              <a:gd name="connsiteY9" fmla="*/ 2340516 h 4244459"/>
              <a:gd name="connsiteX10" fmla="*/ 3178790 w 3178790"/>
              <a:gd name="connsiteY10" fmla="*/ 2861978 h 4244459"/>
              <a:gd name="connsiteX11" fmla="*/ 3178790 w 3178790"/>
              <a:gd name="connsiteY11" fmla="*/ 3510774 h 4244459"/>
              <a:gd name="connsiteX12" fmla="*/ 3178790 w 3178790"/>
              <a:gd name="connsiteY12" fmla="*/ 4244459 h 4244459"/>
              <a:gd name="connsiteX13" fmla="*/ 2638396 w 3178790"/>
              <a:gd name="connsiteY13" fmla="*/ 4244459 h 4244459"/>
              <a:gd name="connsiteX14" fmla="*/ 2098001 w 3178790"/>
              <a:gd name="connsiteY14" fmla="*/ 4244459 h 4244459"/>
              <a:gd name="connsiteX15" fmla="*/ 1430455 w 3178790"/>
              <a:gd name="connsiteY15" fmla="*/ 4244459 h 4244459"/>
              <a:gd name="connsiteX16" fmla="*/ 890061 w 3178790"/>
              <a:gd name="connsiteY16" fmla="*/ 4244459 h 4244459"/>
              <a:gd name="connsiteX17" fmla="*/ 0 w 3178790"/>
              <a:gd name="connsiteY17" fmla="*/ 4244459 h 4244459"/>
              <a:gd name="connsiteX18" fmla="*/ 0 w 3178790"/>
              <a:gd name="connsiteY18" fmla="*/ 3722997 h 4244459"/>
              <a:gd name="connsiteX19" fmla="*/ 0 w 3178790"/>
              <a:gd name="connsiteY19" fmla="*/ 3243979 h 4244459"/>
              <a:gd name="connsiteX20" fmla="*/ 0 w 3178790"/>
              <a:gd name="connsiteY20" fmla="*/ 2637628 h 4244459"/>
              <a:gd name="connsiteX21" fmla="*/ 0 w 3178790"/>
              <a:gd name="connsiteY21" fmla="*/ 1946388 h 4244459"/>
              <a:gd name="connsiteX22" fmla="*/ 0 w 3178790"/>
              <a:gd name="connsiteY22" fmla="*/ 1382481 h 4244459"/>
              <a:gd name="connsiteX23" fmla="*/ 0 w 3178790"/>
              <a:gd name="connsiteY23" fmla="*/ 818574 h 4244459"/>
              <a:gd name="connsiteX24" fmla="*/ 0 w 3178790"/>
              <a:gd name="connsiteY24" fmla="*/ 0 h 424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78790" h="4244459" fill="none" extrusionOk="0">
                <a:moveTo>
                  <a:pt x="0" y="0"/>
                </a:moveTo>
                <a:cubicBezTo>
                  <a:pt x="116133" y="461"/>
                  <a:pt x="306865" y="-6257"/>
                  <a:pt x="540394" y="0"/>
                </a:cubicBezTo>
                <a:cubicBezTo>
                  <a:pt x="773923" y="6257"/>
                  <a:pt x="1025815" y="-10415"/>
                  <a:pt x="1239728" y="0"/>
                </a:cubicBezTo>
                <a:cubicBezTo>
                  <a:pt x="1453641" y="10415"/>
                  <a:pt x="1590771" y="-13315"/>
                  <a:pt x="1907274" y="0"/>
                </a:cubicBezTo>
                <a:cubicBezTo>
                  <a:pt x="2223777" y="13315"/>
                  <a:pt x="2190113" y="-25268"/>
                  <a:pt x="2447668" y="0"/>
                </a:cubicBezTo>
                <a:cubicBezTo>
                  <a:pt x="2705223" y="25268"/>
                  <a:pt x="2988573" y="-6310"/>
                  <a:pt x="3178790" y="0"/>
                </a:cubicBezTo>
                <a:cubicBezTo>
                  <a:pt x="3205414" y="198263"/>
                  <a:pt x="3207002" y="524042"/>
                  <a:pt x="3178790" y="691240"/>
                </a:cubicBezTo>
                <a:cubicBezTo>
                  <a:pt x="3150578" y="858438"/>
                  <a:pt x="3192203" y="1209004"/>
                  <a:pt x="3178790" y="1340036"/>
                </a:cubicBezTo>
                <a:cubicBezTo>
                  <a:pt x="3165377" y="1471068"/>
                  <a:pt x="3199652" y="1745521"/>
                  <a:pt x="3178790" y="1861498"/>
                </a:cubicBezTo>
                <a:cubicBezTo>
                  <a:pt x="3157928" y="1977475"/>
                  <a:pt x="3195987" y="2116479"/>
                  <a:pt x="3178790" y="2340516"/>
                </a:cubicBezTo>
                <a:cubicBezTo>
                  <a:pt x="3161593" y="2564553"/>
                  <a:pt x="3181246" y="2653497"/>
                  <a:pt x="3178790" y="2861978"/>
                </a:cubicBezTo>
                <a:cubicBezTo>
                  <a:pt x="3176334" y="3070459"/>
                  <a:pt x="3198494" y="3226504"/>
                  <a:pt x="3178790" y="3510774"/>
                </a:cubicBezTo>
                <a:cubicBezTo>
                  <a:pt x="3159086" y="3795044"/>
                  <a:pt x="3208344" y="3957797"/>
                  <a:pt x="3178790" y="4244459"/>
                </a:cubicBezTo>
                <a:cubicBezTo>
                  <a:pt x="3000763" y="4256949"/>
                  <a:pt x="2866502" y="4268170"/>
                  <a:pt x="2638396" y="4244459"/>
                </a:cubicBezTo>
                <a:cubicBezTo>
                  <a:pt x="2410290" y="4220748"/>
                  <a:pt x="2263352" y="4227766"/>
                  <a:pt x="2098001" y="4244459"/>
                </a:cubicBezTo>
                <a:cubicBezTo>
                  <a:pt x="1932650" y="4261152"/>
                  <a:pt x="1671251" y="4265159"/>
                  <a:pt x="1430455" y="4244459"/>
                </a:cubicBezTo>
                <a:cubicBezTo>
                  <a:pt x="1189659" y="4223759"/>
                  <a:pt x="1120766" y="4231190"/>
                  <a:pt x="890061" y="4244459"/>
                </a:cubicBezTo>
                <a:cubicBezTo>
                  <a:pt x="659356" y="4257728"/>
                  <a:pt x="230573" y="4237412"/>
                  <a:pt x="0" y="4244459"/>
                </a:cubicBezTo>
                <a:cubicBezTo>
                  <a:pt x="23224" y="3984492"/>
                  <a:pt x="6334" y="3972831"/>
                  <a:pt x="0" y="3722997"/>
                </a:cubicBezTo>
                <a:cubicBezTo>
                  <a:pt x="-6334" y="3473163"/>
                  <a:pt x="819" y="3423662"/>
                  <a:pt x="0" y="3243979"/>
                </a:cubicBezTo>
                <a:cubicBezTo>
                  <a:pt x="-819" y="3064296"/>
                  <a:pt x="-11153" y="2836833"/>
                  <a:pt x="0" y="2637628"/>
                </a:cubicBezTo>
                <a:cubicBezTo>
                  <a:pt x="11153" y="2438423"/>
                  <a:pt x="-6904" y="2157548"/>
                  <a:pt x="0" y="1946388"/>
                </a:cubicBezTo>
                <a:cubicBezTo>
                  <a:pt x="6904" y="1735228"/>
                  <a:pt x="-17563" y="1522923"/>
                  <a:pt x="0" y="1382481"/>
                </a:cubicBezTo>
                <a:cubicBezTo>
                  <a:pt x="17563" y="1242039"/>
                  <a:pt x="-19801" y="1036301"/>
                  <a:pt x="0" y="818574"/>
                </a:cubicBezTo>
                <a:cubicBezTo>
                  <a:pt x="19801" y="600847"/>
                  <a:pt x="24147" y="172173"/>
                  <a:pt x="0" y="0"/>
                </a:cubicBezTo>
                <a:close/>
              </a:path>
              <a:path w="3178790" h="4244459" stroke="0" extrusionOk="0">
                <a:moveTo>
                  <a:pt x="0" y="0"/>
                </a:moveTo>
                <a:cubicBezTo>
                  <a:pt x="181327" y="18444"/>
                  <a:pt x="422245" y="13774"/>
                  <a:pt x="603970" y="0"/>
                </a:cubicBezTo>
                <a:cubicBezTo>
                  <a:pt x="785695" y="-13774"/>
                  <a:pt x="1018344" y="15255"/>
                  <a:pt x="1144364" y="0"/>
                </a:cubicBezTo>
                <a:cubicBezTo>
                  <a:pt x="1270384" y="-15255"/>
                  <a:pt x="1499876" y="8551"/>
                  <a:pt x="1843698" y="0"/>
                </a:cubicBezTo>
                <a:cubicBezTo>
                  <a:pt x="2187520" y="-8551"/>
                  <a:pt x="2244468" y="29743"/>
                  <a:pt x="2447668" y="0"/>
                </a:cubicBezTo>
                <a:cubicBezTo>
                  <a:pt x="2650868" y="-29743"/>
                  <a:pt x="2954883" y="9411"/>
                  <a:pt x="3178790" y="0"/>
                </a:cubicBezTo>
                <a:cubicBezTo>
                  <a:pt x="3197809" y="268391"/>
                  <a:pt x="3200875" y="474466"/>
                  <a:pt x="3178790" y="691240"/>
                </a:cubicBezTo>
                <a:cubicBezTo>
                  <a:pt x="3156705" y="908014"/>
                  <a:pt x="3165327" y="1017724"/>
                  <a:pt x="3178790" y="1297592"/>
                </a:cubicBezTo>
                <a:cubicBezTo>
                  <a:pt x="3192253" y="1577460"/>
                  <a:pt x="3202692" y="1633235"/>
                  <a:pt x="3178790" y="1903943"/>
                </a:cubicBezTo>
                <a:cubicBezTo>
                  <a:pt x="3154888" y="2174651"/>
                  <a:pt x="3204397" y="2253080"/>
                  <a:pt x="3178790" y="2425405"/>
                </a:cubicBezTo>
                <a:cubicBezTo>
                  <a:pt x="3153183" y="2597730"/>
                  <a:pt x="3193849" y="2793353"/>
                  <a:pt x="3178790" y="2946867"/>
                </a:cubicBezTo>
                <a:cubicBezTo>
                  <a:pt x="3163731" y="3100381"/>
                  <a:pt x="3160145" y="3293219"/>
                  <a:pt x="3178790" y="3553219"/>
                </a:cubicBezTo>
                <a:cubicBezTo>
                  <a:pt x="3197435" y="3813219"/>
                  <a:pt x="3182274" y="4096446"/>
                  <a:pt x="3178790" y="4244459"/>
                </a:cubicBezTo>
                <a:cubicBezTo>
                  <a:pt x="3010876" y="4243252"/>
                  <a:pt x="2808545" y="4250067"/>
                  <a:pt x="2638396" y="4244459"/>
                </a:cubicBezTo>
                <a:cubicBezTo>
                  <a:pt x="2468247" y="4238851"/>
                  <a:pt x="2101138" y="4243191"/>
                  <a:pt x="1939062" y="4244459"/>
                </a:cubicBezTo>
                <a:cubicBezTo>
                  <a:pt x="1776986" y="4245727"/>
                  <a:pt x="1555554" y="4233061"/>
                  <a:pt x="1366880" y="4244459"/>
                </a:cubicBezTo>
                <a:cubicBezTo>
                  <a:pt x="1178206" y="4255857"/>
                  <a:pt x="948011" y="4256407"/>
                  <a:pt x="731122" y="4244459"/>
                </a:cubicBezTo>
                <a:cubicBezTo>
                  <a:pt x="514233" y="4232511"/>
                  <a:pt x="222155" y="4228074"/>
                  <a:pt x="0" y="4244459"/>
                </a:cubicBezTo>
                <a:cubicBezTo>
                  <a:pt x="10912" y="4092930"/>
                  <a:pt x="-27297" y="3773549"/>
                  <a:pt x="0" y="3638108"/>
                </a:cubicBezTo>
                <a:cubicBezTo>
                  <a:pt x="27297" y="3502667"/>
                  <a:pt x="-22485" y="3376192"/>
                  <a:pt x="0" y="3116646"/>
                </a:cubicBezTo>
                <a:cubicBezTo>
                  <a:pt x="22485" y="2857100"/>
                  <a:pt x="9180" y="2819417"/>
                  <a:pt x="0" y="2595184"/>
                </a:cubicBezTo>
                <a:cubicBezTo>
                  <a:pt x="-9180" y="2370951"/>
                  <a:pt x="6723" y="2288137"/>
                  <a:pt x="0" y="2031277"/>
                </a:cubicBezTo>
                <a:cubicBezTo>
                  <a:pt x="-6723" y="1774417"/>
                  <a:pt x="2412" y="1574139"/>
                  <a:pt x="0" y="1340036"/>
                </a:cubicBezTo>
                <a:cubicBezTo>
                  <a:pt x="-2412" y="1105933"/>
                  <a:pt x="11141" y="880802"/>
                  <a:pt x="0" y="733685"/>
                </a:cubicBezTo>
                <a:cubicBezTo>
                  <a:pt x="-11141" y="586568"/>
                  <a:pt x="-9404" y="286096"/>
                  <a:pt x="0" y="0"/>
                </a:cubicBezTo>
                <a:close/>
              </a:path>
            </a:pathLst>
          </a:custGeom>
          <a:solidFill>
            <a:srgbClr val="ACEAB3"/>
          </a:solidFill>
          <a:ln w="12700">
            <a:solidFill>
              <a:schemeClr val="accent4">
                <a:lumMod val="75000"/>
              </a:schemeClr>
            </a:solidFill>
            <a:extLst>
              <a:ext uri="{C807C97D-BFC1-408E-A445-0C87EB9F89A2}">
                <ask:lineSketchStyleProps xmlns:ask="http://schemas.microsoft.com/office/drawing/2018/sketchyshapes" sd="1219033472">
                  <ask:type>
                    <ask:lineSketchFreehand/>
                  </ask:type>
                </ask:lineSketchStyleProps>
              </a:ext>
            </a:extLst>
          </a:ln>
          <a:effectLst>
            <a:outerShdw blurRad="50800" dist="63500" dir="2700000" algn="tl" rotWithShape="0">
              <a:prstClr val="black">
                <a:alpha val="40000"/>
              </a:prstClr>
            </a:outerShdw>
          </a:effectLst>
        </p:spPr>
        <p:txBody>
          <a:bodyPr>
            <a:normAutofit fontScale="92500" lnSpcReduction="10000"/>
          </a:bodyPr>
          <a:lstStyle/>
          <a:p>
            <a:pPr marL="0" indent="0">
              <a:spcBef>
                <a:spcPts val="1200"/>
              </a:spcBef>
              <a:buNone/>
            </a:pPr>
            <a:r>
              <a:rPr lang="vi-VN"/>
              <a:t>Hãy chuẩn bị sẵn sàng để mang theo các giấy tờ liên quan đến:</a:t>
            </a:r>
          </a:p>
          <a:p>
            <a:pPr indent="-365760">
              <a:buFont typeface="Wingdings" panose="05000000000000000000" pitchFamily="2" charset="2"/>
              <a:buChar char="ü"/>
            </a:pPr>
            <a:r>
              <a:rPr lang="vi-VN" sz="2600"/>
              <a:t>Danh tính</a:t>
            </a:r>
          </a:p>
          <a:p>
            <a:pPr indent="-365760">
              <a:buFont typeface="Wingdings" panose="05000000000000000000" pitchFamily="2" charset="2"/>
              <a:buChar char="ü"/>
            </a:pPr>
            <a:r>
              <a:rPr lang="vi-VN" sz="2600"/>
              <a:t>Thu nhập</a:t>
            </a:r>
          </a:p>
          <a:p>
            <a:pPr indent="-365760">
              <a:buFont typeface="Wingdings" panose="05000000000000000000" pitchFamily="2" charset="2"/>
              <a:buChar char="ü"/>
            </a:pPr>
            <a:r>
              <a:rPr lang="vi-VN" sz="2600"/>
              <a:t>Quyền sở hữu</a:t>
            </a:r>
          </a:p>
          <a:p>
            <a:pPr indent="-365760">
              <a:buFont typeface="Wingdings" panose="05000000000000000000" pitchFamily="2" charset="2"/>
              <a:buChar char="ü"/>
            </a:pPr>
            <a:r>
              <a:rPr lang="vi-VN" sz="2600"/>
              <a:t>Bảo hiểm </a:t>
            </a:r>
          </a:p>
          <a:p>
            <a:pPr lvl="1"/>
            <a:r>
              <a:rPr lang="vi-VN"/>
              <a:t>Y tế</a:t>
            </a:r>
          </a:p>
          <a:p>
            <a:pPr lvl="1"/>
            <a:r>
              <a:rPr lang="vi-VN"/>
              <a:t>Cá nhân</a:t>
            </a:r>
          </a:p>
          <a:p>
            <a:pPr lvl="1"/>
            <a:r>
              <a:rPr lang="vi-VN"/>
              <a:t>Bất động sản</a:t>
            </a:r>
          </a:p>
          <a:p>
            <a:pPr marL="0" indent="0">
              <a:buNone/>
            </a:pPr>
            <a:endParaRPr lang="en-US" dirty="0"/>
          </a:p>
        </p:txBody>
      </p:sp>
    </p:spTree>
    <p:extLst>
      <p:ext uri="{BB962C8B-B14F-4D97-AF65-F5344CB8AC3E}">
        <p14:creationId xmlns:p14="http://schemas.microsoft.com/office/powerpoint/2010/main" val="104450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AE20-63BE-4D48-9E64-7B13B8B11FED}"/>
              </a:ext>
            </a:extLst>
          </p:cNvPr>
          <p:cNvSpPr>
            <a:spLocks noGrp="1"/>
          </p:cNvSpPr>
          <p:nvPr>
            <p:ph type="title"/>
          </p:nvPr>
        </p:nvSpPr>
        <p:spPr/>
        <p:txBody>
          <a:bodyPr/>
          <a:lstStyle/>
          <a:p>
            <a:r>
              <a:rPr lang="vi-VN"/>
              <a:t>Chuẩn bị Tài liệu của Quý vị (tiếp)</a:t>
            </a:r>
          </a:p>
        </p:txBody>
      </p:sp>
      <p:sp>
        <p:nvSpPr>
          <p:cNvPr id="2" name="Content Placeholder 1">
            <a:extLst>
              <a:ext uri="{FF2B5EF4-FFF2-40B4-BE49-F238E27FC236}">
                <a16:creationId xmlns:a16="http://schemas.microsoft.com/office/drawing/2014/main" id="{72440F43-BC5B-4C25-A94F-C104E59F5D2E}"/>
              </a:ext>
            </a:extLst>
          </p:cNvPr>
          <p:cNvSpPr>
            <a:spLocks noGrp="1"/>
          </p:cNvSpPr>
          <p:nvPr>
            <p:ph sz="half" idx="1"/>
          </p:nvPr>
        </p:nvSpPr>
        <p:spPr/>
        <p:txBody>
          <a:bodyPr>
            <a:normAutofit lnSpcReduction="10000"/>
          </a:bodyPr>
          <a:lstStyle/>
          <a:p>
            <a:r>
              <a:rPr lang="vi-VN"/>
              <a:t>Bao gồm các tài liệu quan trọng:</a:t>
            </a:r>
          </a:p>
          <a:p>
            <a:pPr lvl="1"/>
            <a:r>
              <a:rPr lang="vi-VN"/>
              <a:t>Giấy Khai sinh</a:t>
            </a:r>
          </a:p>
          <a:p>
            <a:pPr lvl="1"/>
            <a:r>
              <a:rPr lang="vi-VN"/>
              <a:t>Giấy đăng ký kết hôn</a:t>
            </a:r>
          </a:p>
          <a:p>
            <a:pPr lvl="1"/>
            <a:r>
              <a:rPr lang="vi-VN"/>
              <a:t>Bằng lái xe</a:t>
            </a:r>
          </a:p>
          <a:p>
            <a:pPr lvl="1"/>
            <a:r>
              <a:rPr lang="vi-VN"/>
              <a:t>Hộ chiếu</a:t>
            </a:r>
          </a:p>
          <a:p>
            <a:pPr lvl="1"/>
            <a:r>
              <a:rPr lang="vi-VN"/>
              <a:t>Tài liệu vay thế chấp</a:t>
            </a:r>
          </a:p>
          <a:p>
            <a:pPr lvl="1"/>
            <a:r>
              <a:rPr lang="vi-VN"/>
              <a:t>Sao kê ngân hàng </a:t>
            </a:r>
          </a:p>
          <a:p>
            <a:pPr lvl="1"/>
            <a:r>
              <a:rPr lang="vi-VN"/>
              <a:t>Hồ sơ vay</a:t>
            </a:r>
          </a:p>
          <a:p>
            <a:pPr lvl="1"/>
            <a:r>
              <a:rPr lang="vi-VN"/>
              <a:t>Hợp đồng bảo hiểm</a:t>
            </a:r>
          </a:p>
          <a:p>
            <a:pPr lvl="1"/>
            <a:r>
              <a:rPr lang="vi-VN"/>
              <a:t>Tài liệu về lương</a:t>
            </a:r>
          </a:p>
          <a:p>
            <a:pPr lvl="2"/>
            <a:endParaRPr lang="en-US" dirty="0"/>
          </a:p>
          <a:p>
            <a:endParaRPr lang="en-US" dirty="0"/>
          </a:p>
        </p:txBody>
      </p:sp>
      <p:sp>
        <p:nvSpPr>
          <p:cNvPr id="4" name="Content Placeholder 3">
            <a:extLst>
              <a:ext uri="{FF2B5EF4-FFF2-40B4-BE49-F238E27FC236}">
                <a16:creationId xmlns:a16="http://schemas.microsoft.com/office/drawing/2014/main" id="{18EAD3AD-E4C1-4596-A628-5206E7D8330A}"/>
              </a:ext>
            </a:extLst>
          </p:cNvPr>
          <p:cNvSpPr>
            <a:spLocks noGrp="1"/>
          </p:cNvSpPr>
          <p:nvPr>
            <p:ph sz="half" idx="2"/>
          </p:nvPr>
        </p:nvSpPr>
        <p:spPr>
          <a:xfrm>
            <a:off x="6172200" y="1825625"/>
            <a:ext cx="4186451" cy="4351338"/>
          </a:xfrm>
        </p:spPr>
        <p:txBody>
          <a:bodyPr>
            <a:normAutofit lnSpcReduction="10000"/>
          </a:bodyPr>
          <a:lstStyle/>
          <a:p>
            <a:r>
              <a:rPr lang="vi-VN"/>
              <a:t>Xác định các đồ vật cá nhân có giá trị để thêm vào:</a:t>
            </a:r>
          </a:p>
          <a:p>
            <a:pPr lvl="1"/>
            <a:r>
              <a:rPr lang="vi-VN"/>
              <a:t>Ảnh chụp</a:t>
            </a:r>
          </a:p>
          <a:p>
            <a:pPr lvl="1"/>
            <a:r>
              <a:rPr lang="vi-VN"/>
              <a:t>Học bạ</a:t>
            </a:r>
          </a:p>
          <a:p>
            <a:pPr lvl="1"/>
            <a:r>
              <a:rPr lang="vi-VN"/>
              <a:t>Thư và thẻ cá nhân</a:t>
            </a:r>
          </a:p>
          <a:p>
            <a:pPr lvl="1"/>
            <a:r>
              <a:rPr lang="vi-VN"/>
              <a:t>Đồ trang sức</a:t>
            </a:r>
          </a:p>
          <a:p>
            <a:pPr lvl="1"/>
            <a:r>
              <a:rPr lang="vi-VN"/>
              <a:t>Những vật có giá trị khác dễ dàng mang theo</a:t>
            </a:r>
          </a:p>
        </p:txBody>
      </p:sp>
    </p:spTree>
    <p:extLst>
      <p:ext uri="{BB962C8B-B14F-4D97-AF65-F5344CB8AC3E}">
        <p14:creationId xmlns:p14="http://schemas.microsoft.com/office/powerpoint/2010/main" val="168137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Tài chính cho Quý vị</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4"/>
            <a:ext cx="10515600" cy="4807187"/>
          </a:xfrm>
        </p:spPr>
        <p:txBody>
          <a:bodyPr>
            <a:normAutofit/>
          </a:bodyPr>
          <a:lstStyle/>
          <a:p>
            <a:r>
              <a:rPr lang="vi-VN"/>
              <a:t>Các chi phí liên quan để hộ gia đình chuẩn bị và phục hồi:</a:t>
            </a:r>
          </a:p>
          <a:p>
            <a:pPr marL="914400" lvl="1" indent="-457200">
              <a:buFont typeface="+mj-lt"/>
              <a:buAutoNum type="arabicParenR"/>
            </a:pPr>
            <a:r>
              <a:rPr lang="vi-VN"/>
              <a:t>Lắp đặt các thiết bị khẩn cấp như thiết bị báo khói, bình chữa cháy.</a:t>
            </a:r>
          </a:p>
          <a:p>
            <a:pPr marL="914400" lvl="1" indent="-457200">
              <a:buFont typeface="+mj-lt"/>
              <a:buAutoNum type="arabicParenR"/>
            </a:pPr>
            <a:r>
              <a:rPr lang="vi-VN"/>
              <a:t>Xây dựng bộ dụng cụ khẩn cấp và bảo vệ tài liệu.</a:t>
            </a:r>
          </a:p>
          <a:p>
            <a:pPr marL="914400" lvl="1" indent="-457200">
              <a:buFont typeface="+mj-lt"/>
              <a:buAutoNum type="arabicParenR"/>
            </a:pPr>
            <a:r>
              <a:rPr lang="vi-VN"/>
              <a:t>Thay thế thực phẩm bị hỏng nếu mất điện trong thời gian dài.</a:t>
            </a:r>
          </a:p>
          <a:p>
            <a:pPr marL="914400" lvl="1" indent="-457200">
              <a:buFont typeface="+mj-lt"/>
              <a:buAutoNum type="arabicParenR"/>
            </a:pPr>
            <a:r>
              <a:rPr lang="vi-VN"/>
              <a:t>Chăm sóc vật nuôi bên ngoài ngôi nhà – cũi hoặc chỗ nuôi nhốt.</a:t>
            </a:r>
          </a:p>
          <a:p>
            <a:r>
              <a:rPr lang="vi-VN"/>
              <a:t>Nếu kế hoạch của quý vị bao gồm việc trú ẩn tại chỗ, thì quý vị có thể quyết định bỏ tiền ra cho một nơi trú ẩn chẳng hạn như hầm trú bão.</a:t>
            </a:r>
          </a:p>
          <a:p>
            <a:r>
              <a:rPr lang="vi-VN"/>
              <a:t>Nếu kế hoạch của quý vị bao gồm việc sơ tán, thì quý vị có thể phải trả chi phí khách sạn/nhà nghỉ, chi phí di chuyển và chi phí ăn uống.</a:t>
            </a:r>
          </a:p>
          <a:p>
            <a:pPr marL="914400" lvl="2" indent="0">
              <a:buNone/>
            </a:pPr>
            <a:endParaRPr lang="en-US" dirty="0"/>
          </a:p>
          <a:p>
            <a:pPr marL="914400" lvl="2" indent="0">
              <a:buNone/>
            </a:pPr>
            <a:endParaRPr lang="en-US" dirty="0"/>
          </a:p>
          <a:p>
            <a:endParaRPr lang="en-US" dirty="0"/>
          </a:p>
        </p:txBody>
      </p:sp>
    </p:spTree>
    <p:extLst>
      <p:ext uri="{BB962C8B-B14F-4D97-AF65-F5344CB8AC3E}">
        <p14:creationId xmlns:p14="http://schemas.microsoft.com/office/powerpoint/2010/main" val="85154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Tài chính cho Quý vị (tiếp)</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2003048"/>
            <a:ext cx="5972033" cy="4667250"/>
          </a:xfrm>
        </p:spPr>
        <p:txBody>
          <a:bodyPr>
            <a:normAutofit fontScale="92500" lnSpcReduction="20000"/>
          </a:bodyPr>
          <a:lstStyle/>
          <a:p>
            <a:r>
              <a:rPr lang="vi-VN" dirty="0"/>
              <a:t>Cân nhắc việc bị mất thu nhập nếu quý vị không thể làm việc trong và sau khi xảy ra sự kiện.</a:t>
            </a:r>
          </a:p>
          <a:p>
            <a:r>
              <a:rPr lang="vi-VN" dirty="0"/>
              <a:t>Hãy chuẩn bị sẵn sàng để thanh toán khoản khấu trừ của yêu cầu bồi thường bảo hiểm cho thiệt hại đối với tài sản của quý vị – nhà ở, ô tô, các thứ khác.</a:t>
            </a:r>
          </a:p>
          <a:p>
            <a:r>
              <a:rPr lang="vi-VN" dirty="0"/>
              <a:t>Cân nhắc các chi phí sửa chữa có thể sẽ không được bảo hiểm của quý vị chi trả – chẳng hạn như thay thế hàng rào hoặc chặt bỏ cây cối. </a:t>
            </a:r>
          </a:p>
          <a:p>
            <a:r>
              <a:rPr lang="vi-VN" dirty="0"/>
              <a:t>Hãy chuẩn bị sẵn sàng thanh toán tiền sửa chữa khẩn cấp để quý vị có thể quay lại nhà của mình.</a:t>
            </a:r>
          </a:p>
          <a:p>
            <a:pPr marL="0" indent="0">
              <a:buNone/>
            </a:pPr>
            <a:endParaRPr lang="en-US" dirty="0"/>
          </a:p>
        </p:txBody>
      </p:sp>
      <p:pic>
        <p:nvPicPr>
          <p:cNvPr id="5" name="Picture 4" descr="Cây đổ vào nhà">
            <a:extLst>
              <a:ext uri="{FF2B5EF4-FFF2-40B4-BE49-F238E27FC236}">
                <a16:creationId xmlns:a16="http://schemas.microsoft.com/office/drawing/2014/main" id="{9FFD66C7-95C4-4EFB-B003-BE60F5127D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83691" y="1693707"/>
            <a:ext cx="3845486" cy="4799168"/>
          </a:xfrm>
          <a:prstGeom prst="rect">
            <a:avLst/>
          </a:prstGeom>
        </p:spPr>
      </p:pic>
      <p:sp>
        <p:nvSpPr>
          <p:cNvPr id="6" name="TextBox 5">
            <a:extLst>
              <a:ext uri="{FF2B5EF4-FFF2-40B4-BE49-F238E27FC236}">
                <a16:creationId xmlns:a16="http://schemas.microsoft.com/office/drawing/2014/main" id="{E1F842EE-E35F-4BC2-ACC4-7BA8D100B2D5}"/>
              </a:ext>
            </a:extLst>
          </p:cNvPr>
          <p:cNvSpPr txBox="1"/>
          <p:nvPr/>
        </p:nvSpPr>
        <p:spPr>
          <a:xfrm>
            <a:off x="7892716" y="6492875"/>
            <a:ext cx="3636461" cy="230832"/>
          </a:xfrm>
          <a:prstGeom prst="rect">
            <a:avLst/>
          </a:prstGeom>
          <a:noFill/>
        </p:spPr>
        <p:txBody>
          <a:bodyPr wrap="square" rtlCol="0">
            <a:spAutoFit/>
          </a:bodyPr>
          <a:lstStyle/>
          <a:p>
            <a:r>
              <a:rPr lang="vi-VN" sz="900" dirty="0">
                <a:solidFill>
                  <a:srgbClr val="B95809"/>
                </a:solidFill>
                <a:hlinkClick r:id="rId4" tooltip="https://blog.neatandsimple.com/blog/2006/11/recovering_from.html">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bủa Tác giả Vô danh được cấp phép theo </a:t>
            </a:r>
            <a:r>
              <a:rPr lang="vi-VN" sz="900" dirty="0">
                <a:solidFill>
                  <a:srgbClr val="B95809"/>
                </a:solidFill>
                <a:hlinkClick r:id="rId5" tooltip="https://creativecommons.org/licenses/by-nc-nd/3.0/">
                  <a:extLst>
                    <a:ext uri="{A12FA001-AC4F-418D-AE19-62706E023703}">
                      <ahyp:hlinkClr xmlns:ahyp="http://schemas.microsoft.com/office/drawing/2018/hyperlinkcolor" val="tx"/>
                    </a:ext>
                  </a:extLst>
                </a:hlinkClick>
              </a:rPr>
              <a:t>CC BY-NC-ND</a:t>
            </a:r>
          </a:p>
        </p:txBody>
      </p:sp>
    </p:spTree>
    <p:extLst>
      <p:ext uri="{BB962C8B-B14F-4D97-AF65-F5344CB8AC3E}">
        <p14:creationId xmlns:p14="http://schemas.microsoft.com/office/powerpoint/2010/main" val="409784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vi-VN"/>
              <a:t>Nội dung chương trình</a:t>
            </a:r>
          </a:p>
        </p:txBody>
      </p:sp>
      <p:sp>
        <p:nvSpPr>
          <p:cNvPr id="3" name="Content Placeholder 2"/>
          <p:cNvSpPr>
            <a:spLocks noGrp="1"/>
          </p:cNvSpPr>
          <p:nvPr>
            <p:ph idx="1"/>
          </p:nvPr>
        </p:nvSpPr>
        <p:spPr/>
        <p:txBody>
          <a:bodyPr>
            <a:normAutofit/>
          </a:bodyPr>
          <a:lstStyle/>
          <a:p>
            <a:r>
              <a:rPr lang="vi-VN"/>
              <a:t>Tổng quan về chuẩn bị cho thảm họa và tình huống khẩn cấp</a:t>
            </a:r>
          </a:p>
          <a:p>
            <a:r>
              <a:rPr lang="vi-VN"/>
              <a:t>Chuẩn bị cho thảm họa/tình huống khẩn cấp</a:t>
            </a:r>
          </a:p>
          <a:p>
            <a:r>
              <a:rPr lang="vi-VN"/>
              <a:t>Ứng phó với thảm họa/tình huống khẩn cấp</a:t>
            </a:r>
          </a:p>
          <a:p>
            <a:r>
              <a:rPr lang="vi-VN"/>
              <a:t>Các nguồn trợ giúp bổ sung</a:t>
            </a:r>
          </a:p>
          <a:p>
            <a:endParaRPr lang="en-US" dirty="0"/>
          </a:p>
        </p:txBody>
      </p:sp>
      <p:sp>
        <p:nvSpPr>
          <p:cNvPr id="6" name="Title 1">
            <a:extLst>
              <a:ext uri="{C183D7F6-B498-43B3-948B-1728B52AA6E4}">
                <adec:decorative xmlns:adec="http://schemas.microsoft.com/office/drawing/2017/decorative" val="1"/>
              </a:ext>
            </a:extLst>
          </p:cNvPr>
          <p:cNvSpPr txBox="1">
            <a:spLocks/>
          </p:cNvSpPr>
          <p:nvPr/>
        </p:nvSpPr>
        <p:spPr>
          <a:xfrm>
            <a:off x="2207683" y="4970234"/>
            <a:ext cx="8229600" cy="1066800"/>
          </a:xfrm>
          <a:prstGeom prst="rect">
            <a:avLst/>
          </a:prstGeom>
        </p:spPr>
        <p:txBody>
          <a:bodyPr vert="horz" lIns="0" tIns="0" rIns="0" bIns="0" rtlCol="0" anchor="ctr">
            <a:normAutofit fontScale="97500"/>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br>
              <a:rPr lang="vi-VN"/>
            </a:br>
            <a:endParaRPr lang="vi-VN"/>
          </a:p>
        </p:txBody>
      </p:sp>
    </p:spTree>
    <p:extLst>
      <p:ext uri="{BB962C8B-B14F-4D97-AF65-F5344CB8AC3E}">
        <p14:creationId xmlns:p14="http://schemas.microsoft.com/office/powerpoint/2010/main" val="3260685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Chuẩn bị Tài chính cho Quý vị (tiếp</a:t>
            </a:r>
            <a:r>
              <a:rPr lang="en-US" dirty="0"/>
              <a:t> 1</a:t>
            </a:r>
            <a:r>
              <a:rPr lang="vi-VN" dirty="0"/>
              <a:t>)</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5"/>
            <a:ext cx="9834349" cy="4667250"/>
          </a:xfrm>
        </p:spPr>
        <p:txBody>
          <a:bodyPr>
            <a:normAutofit lnSpcReduction="10000"/>
          </a:bodyPr>
          <a:lstStyle/>
          <a:p>
            <a:r>
              <a:rPr lang="vi-VN" dirty="0"/>
              <a:t>Duy trì các khoản thanh toán cho các khoản vay và thế chấp nếu thu nhập của quý vị bị giảm:</a:t>
            </a:r>
          </a:p>
          <a:p>
            <a:pPr lvl="1"/>
            <a:r>
              <a:rPr lang="vi-VN" dirty="0"/>
              <a:t>Liên hệ với người cho vay thế chấp của quý vị để thảo luận về các lựa chọn tạm hoãn trả tiền vay thế chấp.</a:t>
            </a:r>
          </a:p>
          <a:p>
            <a:pPr lvl="1"/>
            <a:r>
              <a:rPr lang="vi-VN" dirty="0"/>
              <a:t>Trang trải hai lần chi phí nhà ở - nếu nhà của quý vị bị hư hại nghiêm trọng và không thể ở được nữa, quý vị có thể phải thuê một nơi để ở trong khi nhà của quý vị được sửa chữa.</a:t>
            </a:r>
          </a:p>
          <a:p>
            <a:r>
              <a:rPr lang="vi-VN" dirty="0"/>
              <a:t>Dành riêng một quỹ khẩn cấp để trang trải các chi phí mà quý vị có thể phải chịu trong và sau khi xảy ra sự kiện.</a:t>
            </a:r>
          </a:p>
          <a:p>
            <a:pPr lvl="1"/>
            <a:r>
              <a:rPr lang="vi-VN" dirty="0"/>
              <a:t>Thêm nguồn tiền bổ sung cho các chi phí không mong muốn.</a:t>
            </a:r>
          </a:p>
          <a:p>
            <a:pPr lvl="1"/>
            <a:r>
              <a:rPr lang="vi-VN" dirty="0"/>
              <a:t>Giữ một phần quỹ dưới dạng tiền mặt.</a:t>
            </a:r>
          </a:p>
          <a:p>
            <a:pPr lvl="2"/>
            <a:r>
              <a:rPr lang="vi-VN" dirty="0"/>
              <a:t>Một số doanh nghiệp sau khi mở cửa có thể sẽ chỉ hoạt động dựa trên tiền mặt khi mà hệ thống điện tử của họ chưa hoạt động.</a:t>
            </a:r>
          </a:p>
          <a:p>
            <a:pPr lvl="1"/>
            <a:endParaRPr lang="en-US" sz="2600" dirty="0"/>
          </a:p>
          <a:p>
            <a:endParaRPr lang="en-US" dirty="0"/>
          </a:p>
          <a:p>
            <a:pPr marL="0" indent="0">
              <a:buNone/>
            </a:pPr>
            <a:endParaRPr lang="en-US" dirty="0"/>
          </a:p>
        </p:txBody>
      </p:sp>
    </p:spTree>
    <p:extLst>
      <p:ext uri="{BB962C8B-B14F-4D97-AF65-F5344CB8AC3E}">
        <p14:creationId xmlns:p14="http://schemas.microsoft.com/office/powerpoint/2010/main" val="1921555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90DB-F486-4405-85ED-66BBE3A8CAD7}"/>
              </a:ext>
            </a:extLst>
          </p:cNvPr>
          <p:cNvSpPr>
            <a:spLocks noGrp="1"/>
          </p:cNvSpPr>
          <p:nvPr>
            <p:ph type="title"/>
          </p:nvPr>
        </p:nvSpPr>
        <p:spPr>
          <a:xfrm>
            <a:off x="257176" y="191069"/>
            <a:ext cx="5614986" cy="1304308"/>
          </a:xfrm>
        </p:spPr>
        <p:txBody>
          <a:bodyPr anchor="b">
            <a:normAutofit/>
          </a:bodyPr>
          <a:lstStyle/>
          <a:p>
            <a:r>
              <a:rPr lang="en-US" dirty="0" err="1"/>
              <a:t>Chuẩn</a:t>
            </a:r>
            <a:r>
              <a:rPr lang="en-US" dirty="0"/>
              <a:t> </a:t>
            </a:r>
            <a:r>
              <a:rPr lang="en-US" dirty="0" err="1"/>
              <a:t>bị</a:t>
            </a:r>
            <a:r>
              <a:rPr lang="en-US" dirty="0"/>
              <a:t> </a:t>
            </a:r>
            <a:r>
              <a:rPr lang="en-US" dirty="0" err="1"/>
              <a:t>Tài</a:t>
            </a:r>
            <a:r>
              <a:rPr lang="en-US" dirty="0"/>
              <a:t> </a:t>
            </a:r>
            <a:r>
              <a:rPr lang="en-US" dirty="0" err="1"/>
              <a:t>chính</a:t>
            </a:r>
            <a:r>
              <a:rPr lang="en-US" dirty="0"/>
              <a:t> </a:t>
            </a:r>
            <a:r>
              <a:rPr lang="en-US" dirty="0" err="1"/>
              <a:t>cho</a:t>
            </a:r>
            <a:r>
              <a:rPr lang="en-US" dirty="0"/>
              <a:t> </a:t>
            </a:r>
            <a:r>
              <a:rPr lang="en-US" dirty="0" err="1"/>
              <a:t>Quý</a:t>
            </a:r>
            <a:r>
              <a:rPr lang="en-US" dirty="0"/>
              <a:t> </a:t>
            </a:r>
            <a:r>
              <a:rPr lang="en-US" dirty="0" err="1"/>
              <a:t>vị</a:t>
            </a:r>
            <a:r>
              <a:rPr lang="en-US" dirty="0"/>
              <a:t> (</a:t>
            </a:r>
            <a:r>
              <a:rPr lang="en-US" dirty="0" err="1"/>
              <a:t>tiếp</a:t>
            </a:r>
            <a:r>
              <a:rPr lang="en-US" dirty="0"/>
              <a:t> 2)</a:t>
            </a:r>
          </a:p>
        </p:txBody>
      </p:sp>
      <p:sp>
        <p:nvSpPr>
          <p:cNvPr id="3" name="Content Placeholder 2">
            <a:extLst>
              <a:ext uri="{FF2B5EF4-FFF2-40B4-BE49-F238E27FC236}">
                <a16:creationId xmlns:a16="http://schemas.microsoft.com/office/drawing/2014/main" id="{4D0DCFB4-A4D9-4785-8AF0-8546BB7F31BF}"/>
              </a:ext>
            </a:extLst>
          </p:cNvPr>
          <p:cNvSpPr>
            <a:spLocks noGrp="1"/>
          </p:cNvSpPr>
          <p:nvPr>
            <p:ph idx="1"/>
          </p:nvPr>
        </p:nvSpPr>
        <p:spPr>
          <a:xfrm>
            <a:off x="136477" y="1832597"/>
            <a:ext cx="6223379" cy="4706315"/>
          </a:xfrm>
        </p:spPr>
        <p:txBody>
          <a:bodyPr>
            <a:normAutofit fontScale="92500" lnSpcReduction="10000"/>
          </a:bodyPr>
          <a:lstStyle/>
          <a:p>
            <a:r>
              <a:rPr lang="en-US" dirty="0" err="1"/>
              <a:t>Bảo</a:t>
            </a:r>
            <a:r>
              <a:rPr lang="en-US" dirty="0"/>
              <a:t> </a:t>
            </a:r>
            <a:r>
              <a:rPr lang="en-US" dirty="0" err="1"/>
              <a:t>vệ</a:t>
            </a:r>
            <a:r>
              <a:rPr lang="en-US" dirty="0"/>
              <a:t> </a:t>
            </a:r>
            <a:r>
              <a:rPr lang="en-US" dirty="0" err="1"/>
              <a:t>uy</a:t>
            </a:r>
            <a:r>
              <a:rPr lang="en-US" dirty="0"/>
              <a:t> </a:t>
            </a:r>
            <a:r>
              <a:rPr lang="en-US" dirty="0" err="1"/>
              <a:t>tín</a:t>
            </a:r>
            <a:r>
              <a:rPr lang="en-US" dirty="0"/>
              <a:t> </a:t>
            </a:r>
            <a:r>
              <a:rPr lang="en-US" dirty="0" err="1"/>
              <a:t>của</a:t>
            </a:r>
            <a:r>
              <a:rPr lang="en-US" dirty="0"/>
              <a:t> </a:t>
            </a:r>
            <a:r>
              <a:rPr lang="en-US" dirty="0" err="1"/>
              <a:t>quý</a:t>
            </a:r>
            <a:r>
              <a:rPr lang="en-US" dirty="0"/>
              <a:t> </a:t>
            </a:r>
            <a:r>
              <a:rPr lang="en-US" dirty="0" err="1"/>
              <a:t>vị</a:t>
            </a:r>
            <a:r>
              <a:rPr lang="en-US" dirty="0"/>
              <a:t> </a:t>
            </a:r>
            <a:r>
              <a:rPr lang="en-US" dirty="0" err="1"/>
              <a:t>là</a:t>
            </a:r>
            <a:r>
              <a:rPr lang="en-US" dirty="0"/>
              <a:t> </a:t>
            </a:r>
            <a:r>
              <a:rPr lang="en-US" dirty="0" err="1"/>
              <a:t>điều</a:t>
            </a:r>
            <a:r>
              <a:rPr lang="en-US" dirty="0"/>
              <a:t> </a:t>
            </a:r>
            <a:r>
              <a:rPr lang="en-US" dirty="0" err="1"/>
              <a:t>quan</a:t>
            </a:r>
            <a:r>
              <a:rPr lang="en-US" dirty="0"/>
              <a:t> </a:t>
            </a:r>
            <a:r>
              <a:rPr lang="en-US" dirty="0" err="1"/>
              <a:t>trọng</a:t>
            </a:r>
            <a:r>
              <a:rPr lang="en-US" dirty="0"/>
              <a:t>.</a:t>
            </a:r>
          </a:p>
          <a:p>
            <a:pPr lvl="1"/>
            <a:r>
              <a:rPr lang="vi-VN" dirty="0"/>
              <a:t>Lưu giữ một danh sách thông tin liên hệ của tất cả các chủ nợ.</a:t>
            </a:r>
            <a:endParaRPr lang="en-US" dirty="0"/>
          </a:p>
          <a:p>
            <a:pPr lvl="1"/>
            <a:r>
              <a:rPr lang="en-US" dirty="0" err="1"/>
              <a:t>Liên</a:t>
            </a:r>
            <a:r>
              <a:rPr lang="en-US" dirty="0"/>
              <a:t> </a:t>
            </a:r>
            <a:r>
              <a:rPr lang="en-US" dirty="0" err="1"/>
              <a:t>hệ</a:t>
            </a:r>
            <a:r>
              <a:rPr lang="en-US" dirty="0"/>
              <a:t> </a:t>
            </a:r>
            <a:r>
              <a:rPr lang="en-US" dirty="0" err="1"/>
              <a:t>với</a:t>
            </a:r>
            <a:r>
              <a:rPr lang="en-US" dirty="0"/>
              <a:t> </a:t>
            </a:r>
            <a:r>
              <a:rPr lang="en-US" dirty="0" err="1"/>
              <a:t>chủ</a:t>
            </a:r>
            <a:r>
              <a:rPr lang="en-US" dirty="0"/>
              <a:t> </a:t>
            </a:r>
            <a:r>
              <a:rPr lang="en-US" dirty="0" err="1"/>
              <a:t>nợ</a:t>
            </a:r>
            <a:r>
              <a:rPr lang="en-US" dirty="0"/>
              <a:t> </a:t>
            </a:r>
            <a:r>
              <a:rPr lang="en-US" dirty="0" err="1"/>
              <a:t>của</a:t>
            </a:r>
            <a:r>
              <a:rPr lang="en-US" dirty="0"/>
              <a:t> </a:t>
            </a:r>
            <a:r>
              <a:rPr lang="en-US" dirty="0" err="1"/>
              <a:t>quý</a:t>
            </a:r>
            <a:r>
              <a:rPr lang="en-US" dirty="0"/>
              <a:t> </a:t>
            </a:r>
            <a:r>
              <a:rPr lang="en-US" dirty="0" err="1"/>
              <a:t>vị</a:t>
            </a:r>
            <a:r>
              <a:rPr lang="en-US" dirty="0"/>
              <a:t> </a:t>
            </a:r>
            <a:r>
              <a:rPr lang="en-US" dirty="0" err="1"/>
              <a:t>ngay</a:t>
            </a:r>
            <a:r>
              <a:rPr lang="en-US" dirty="0"/>
              <a:t> </a:t>
            </a:r>
            <a:r>
              <a:rPr lang="en-US" dirty="0" err="1"/>
              <a:t>lập</a:t>
            </a:r>
            <a:r>
              <a:rPr lang="en-US" dirty="0"/>
              <a:t> </a:t>
            </a:r>
            <a:r>
              <a:rPr lang="en-US" dirty="0" err="1"/>
              <a:t>tức</a:t>
            </a:r>
            <a:r>
              <a:rPr lang="en-US" dirty="0"/>
              <a:t> </a:t>
            </a:r>
            <a:r>
              <a:rPr lang="en-US" dirty="0" err="1"/>
              <a:t>nếu</a:t>
            </a:r>
            <a:r>
              <a:rPr lang="en-US" dirty="0"/>
              <a:t> </a:t>
            </a:r>
            <a:r>
              <a:rPr lang="en-US" dirty="0" err="1"/>
              <a:t>quý</a:t>
            </a:r>
            <a:r>
              <a:rPr lang="en-US" dirty="0"/>
              <a:t> </a:t>
            </a:r>
            <a:r>
              <a:rPr lang="en-US" dirty="0" err="1"/>
              <a:t>vị</a:t>
            </a:r>
            <a:r>
              <a:rPr lang="en-US" dirty="0"/>
              <a:t> </a:t>
            </a:r>
            <a:r>
              <a:rPr lang="en-US" dirty="0" err="1"/>
              <a:t>cần</a:t>
            </a:r>
            <a:r>
              <a:rPr lang="en-US" dirty="0"/>
              <a:t> </a:t>
            </a:r>
            <a:r>
              <a:rPr lang="en-US" dirty="0" err="1"/>
              <a:t>ân</a:t>
            </a:r>
            <a:r>
              <a:rPr lang="en-US" dirty="0"/>
              <a:t> </a:t>
            </a:r>
            <a:r>
              <a:rPr lang="en-US" dirty="0" err="1"/>
              <a:t>hạn</a:t>
            </a:r>
            <a:r>
              <a:rPr lang="en-US" dirty="0"/>
              <a:t> </a:t>
            </a:r>
            <a:r>
              <a:rPr lang="en-US" dirty="0" err="1"/>
              <a:t>tạm</a:t>
            </a:r>
            <a:r>
              <a:rPr lang="en-US" dirty="0"/>
              <a:t> </a:t>
            </a:r>
            <a:r>
              <a:rPr lang="en-US" dirty="0" err="1"/>
              <a:t>thời</a:t>
            </a:r>
            <a:r>
              <a:rPr lang="en-US" dirty="0"/>
              <a:t> </a:t>
            </a:r>
            <a:r>
              <a:rPr lang="en-US" dirty="0" err="1"/>
              <a:t>cho</a:t>
            </a:r>
            <a:r>
              <a:rPr lang="en-US" dirty="0"/>
              <a:t> </a:t>
            </a:r>
            <a:r>
              <a:rPr lang="en-US" dirty="0" err="1"/>
              <a:t>các</a:t>
            </a:r>
            <a:r>
              <a:rPr lang="en-US" dirty="0"/>
              <a:t> </a:t>
            </a:r>
            <a:r>
              <a:rPr lang="en-US" dirty="0" err="1"/>
              <a:t>khoản</a:t>
            </a:r>
            <a:r>
              <a:rPr lang="en-US" dirty="0"/>
              <a:t> </a:t>
            </a:r>
            <a:r>
              <a:rPr lang="en-US" dirty="0" err="1"/>
              <a:t>thanh</a:t>
            </a:r>
            <a:r>
              <a:rPr lang="en-US" dirty="0"/>
              <a:t> </a:t>
            </a:r>
            <a:r>
              <a:rPr lang="en-US" dirty="0" err="1"/>
              <a:t>toán</a:t>
            </a:r>
            <a:r>
              <a:rPr lang="en-US" dirty="0"/>
              <a:t>.</a:t>
            </a:r>
          </a:p>
          <a:p>
            <a:r>
              <a:rPr lang="vi-VN" dirty="0"/>
              <a:t>Không được bảo hiểm đầy đủ có thể gây ra tổn thất nghiêm trọng.</a:t>
            </a:r>
            <a:endParaRPr lang="en-US" dirty="0"/>
          </a:p>
          <a:p>
            <a:pPr lvl="1"/>
            <a:r>
              <a:rPr lang="vi-VN" dirty="0"/>
              <a:t>Ví dụ: nếu ngôi nhà của quý vị bị ngập lụt và quý vị không có bảo hiểm lũ lụt, hợp đồng bảo hiểm của chủ nhà hoặc của người thuê nhà của quý vị có thể sẽ không bồi thường cho phần lớn những thiệt hại này.</a:t>
            </a:r>
            <a:endParaRPr lang="en-US" dirty="0"/>
          </a:p>
          <a:p>
            <a:pPr lvl="2"/>
            <a:endParaRPr lang="en-US" sz="1800" dirty="0"/>
          </a:p>
          <a:p>
            <a:pPr lvl="2"/>
            <a:endParaRPr lang="en-US" sz="1800" dirty="0"/>
          </a:p>
          <a:p>
            <a:endParaRPr lang="en-US" sz="1800" dirty="0"/>
          </a:p>
        </p:txBody>
      </p:sp>
      <p:pic>
        <p:nvPicPr>
          <p:cNvPr id="6" name="Picture 5" descr="Nhà ngập nước">
            <a:extLst>
              <a:ext uri="{FF2B5EF4-FFF2-40B4-BE49-F238E27FC236}">
                <a16:creationId xmlns:a16="http://schemas.microsoft.com/office/drawing/2014/main" id="{5CC22BE9-5516-4989-BA60-A5612970CD1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721536" y="10275"/>
            <a:ext cx="6470464" cy="6856412"/>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
        <p:nvSpPr>
          <p:cNvPr id="7" name="TextBox 6">
            <a:extLst>
              <a:ext uri="{FF2B5EF4-FFF2-40B4-BE49-F238E27FC236}">
                <a16:creationId xmlns:a16="http://schemas.microsoft.com/office/drawing/2014/main" id="{18F76AC1-7BA4-49F0-BDDE-FB4A086E9B32}"/>
              </a:ext>
            </a:extLst>
          </p:cNvPr>
          <p:cNvSpPr txBox="1"/>
          <p:nvPr/>
        </p:nvSpPr>
        <p:spPr>
          <a:xfrm>
            <a:off x="9474589" y="6657945"/>
            <a:ext cx="2717411" cy="200055"/>
          </a:xfrm>
          <a:prstGeom prst="rect">
            <a:avLst/>
          </a:prstGeom>
          <a:solidFill>
            <a:srgbClr val="000000"/>
          </a:solidFill>
        </p:spPr>
        <p:txBody>
          <a:bodyPr wrap="none" rtlCol="0">
            <a:spAutoFit/>
          </a:bodyPr>
          <a:lstStyle/>
          <a:p>
            <a:pPr algn="r">
              <a:spcAft>
                <a:spcPts val="600"/>
              </a:spcAft>
            </a:pPr>
            <a:r>
              <a:rPr lang="en-US" sz="700" dirty="0" err="1">
                <a:solidFill>
                  <a:srgbClr val="FFFFFF"/>
                </a:solidFill>
                <a:hlinkClick r:id="rId4" tooltip="https://www.flickr.com/photos/ehamiter/4577983067">
                  <a:extLst>
                    <a:ext uri="{A12FA001-AC4F-418D-AE19-62706E023703}">
                      <ahyp:hlinkClr xmlns:ahyp="http://schemas.microsoft.com/office/drawing/2018/hyperlinkcolor" val="tx"/>
                    </a:ext>
                  </a:extLst>
                </a:hlinkClick>
              </a:rPr>
              <a:t>Ảnh</a:t>
            </a:r>
            <a:r>
              <a:rPr lang="en-US" sz="700" dirty="0">
                <a:solidFill>
                  <a:srgbClr val="FFFFFF"/>
                </a:solidFill>
                <a:hlinkClick r:id="rId4" tooltip="https://www.flickr.com/photos/ehamiter/4577983067">
                  <a:extLst>
                    <a:ext uri="{A12FA001-AC4F-418D-AE19-62706E023703}">
                      <ahyp:hlinkClr xmlns:ahyp="http://schemas.microsoft.com/office/drawing/2018/hyperlinkcolor" val="tx"/>
                    </a:ext>
                  </a:extLst>
                </a:hlinkClick>
              </a:rPr>
              <a:t> </a:t>
            </a:r>
            <a:r>
              <a:rPr lang="en-US" sz="700" dirty="0" err="1">
                <a:solidFill>
                  <a:srgbClr val="FFFFFF"/>
                </a:solidFill>
                <a:hlinkClick r:id="rId4" tooltip="https://www.flickr.com/photos/ehamiter/4577983067">
                  <a:extLst>
                    <a:ext uri="{A12FA001-AC4F-418D-AE19-62706E023703}">
                      <ahyp:hlinkClr xmlns:ahyp="http://schemas.microsoft.com/office/drawing/2018/hyperlinkcolor" val="tx"/>
                    </a:ext>
                  </a:extLst>
                </a:hlinkClick>
              </a:rPr>
              <a:t>này</a:t>
            </a:r>
            <a:r>
              <a:rPr lang="en-US" sz="700" dirty="0">
                <a:solidFill>
                  <a:srgbClr val="FFFFFF"/>
                </a:solidFill>
              </a:rPr>
              <a:t> </a:t>
            </a:r>
            <a:r>
              <a:rPr lang="vi-VN" sz="700" dirty="0">
                <a:solidFill>
                  <a:srgbClr val="FFFFFF"/>
                </a:solidFill>
              </a:rPr>
              <a:t>của Tác giả Vô danh được cấp phép theo</a:t>
            </a:r>
            <a:r>
              <a:rPr lang="en-US" sz="700" dirty="0">
                <a:solidFill>
                  <a:srgbClr val="FFFFFF"/>
                </a:solidFill>
              </a:rPr>
              <a:t>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65981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cho Bảo hiểm của Quý vị</a:t>
            </a:r>
          </a:p>
        </p:txBody>
      </p:sp>
      <p:sp>
        <p:nvSpPr>
          <p:cNvPr id="11" name="Content Placeholder 10">
            <a:extLst>
              <a:ext uri="{FF2B5EF4-FFF2-40B4-BE49-F238E27FC236}">
                <a16:creationId xmlns:a16="http://schemas.microsoft.com/office/drawing/2014/main" id="{BDC1A333-7541-456A-8BBE-3E4863647973}"/>
              </a:ext>
            </a:extLst>
          </p:cNvPr>
          <p:cNvSpPr>
            <a:spLocks noGrp="1"/>
          </p:cNvSpPr>
          <p:nvPr>
            <p:ph idx="1"/>
          </p:nvPr>
        </p:nvSpPr>
        <p:spPr/>
        <p:txBody>
          <a:bodyPr>
            <a:normAutofit/>
          </a:bodyPr>
          <a:lstStyle/>
          <a:p>
            <a:r>
              <a:rPr lang="vi-VN"/>
              <a:t>Xem xét các hợp đồng bảo hiểm của quý vị hàng năm.</a:t>
            </a:r>
          </a:p>
          <a:p>
            <a:r>
              <a:rPr lang="vi-VN"/>
              <a:t>Đảm bảo rằng công ty bảo hiểm của quý vị có danh tiếng – hãy kiểm tra xếp hạng của họ trên mạng internet.</a:t>
            </a:r>
          </a:p>
          <a:p>
            <a:r>
              <a:rPr lang="vi-VN"/>
              <a:t>Đảm bảo rằng tất cả tài sản đều được bảo hiểm:</a:t>
            </a:r>
          </a:p>
          <a:p>
            <a:pPr lvl="1"/>
            <a:r>
              <a:rPr lang="vi-VN"/>
              <a:t>Bảo hiểm của Chủ nhà</a:t>
            </a:r>
          </a:p>
          <a:p>
            <a:pPr lvl="2"/>
            <a:r>
              <a:rPr lang="vi-VN" sz="2400"/>
              <a:t>Cấu trúc và đồ dùng bên trong ngôi nhà</a:t>
            </a:r>
          </a:p>
          <a:p>
            <a:pPr lvl="1"/>
            <a:r>
              <a:rPr lang="vi-VN"/>
              <a:t>Bảo hiểm của Người thuê nhà</a:t>
            </a:r>
          </a:p>
          <a:p>
            <a:pPr lvl="2"/>
            <a:r>
              <a:rPr lang="vi-VN" sz="2400"/>
              <a:t>Đồ dùng bên trong căn hộ</a:t>
            </a:r>
          </a:p>
          <a:p>
            <a:pPr lvl="1"/>
            <a:r>
              <a:rPr lang="vi-VN"/>
              <a:t>Các hạng mục khác cần bảo hiểm: </a:t>
            </a:r>
          </a:p>
          <a:p>
            <a:pPr lvl="2"/>
            <a:r>
              <a:rPr lang="vi-VN" sz="2400"/>
              <a:t>Các công trình phụ, ô-tô, tàu thuyền, nhà lưu động khác</a:t>
            </a:r>
          </a:p>
        </p:txBody>
      </p:sp>
    </p:spTree>
    <p:extLst>
      <p:ext uri="{BB962C8B-B14F-4D97-AF65-F5344CB8AC3E}">
        <p14:creationId xmlns:p14="http://schemas.microsoft.com/office/powerpoint/2010/main" val="391452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cho Bảo hiểm của Quý vị (tiếp)</a:t>
            </a:r>
          </a:p>
        </p:txBody>
      </p:sp>
      <p:sp>
        <p:nvSpPr>
          <p:cNvPr id="11" name="Content Placeholder 10">
            <a:extLst>
              <a:ext uri="{FF2B5EF4-FFF2-40B4-BE49-F238E27FC236}">
                <a16:creationId xmlns:a16="http://schemas.microsoft.com/office/drawing/2014/main" id="{BDC1A333-7541-456A-8BBE-3E4863647973}"/>
              </a:ext>
            </a:extLst>
          </p:cNvPr>
          <p:cNvSpPr>
            <a:spLocks noGrp="1"/>
          </p:cNvSpPr>
          <p:nvPr>
            <p:ph idx="1"/>
          </p:nvPr>
        </p:nvSpPr>
        <p:spPr>
          <a:xfrm>
            <a:off x="838200" y="1825625"/>
            <a:ext cx="9403080" cy="4351338"/>
          </a:xfrm>
        </p:spPr>
        <p:txBody>
          <a:bodyPr>
            <a:normAutofit lnSpcReduction="10000"/>
          </a:bodyPr>
          <a:lstStyle/>
          <a:p>
            <a:r>
              <a:rPr lang="vi-VN"/>
              <a:t>Đảm bảo lựa chọn bảo hiểm bao gồm tất cả các loại hình rủi ro có liên quan (gió, hỏa hoạn, lũ lụt, v.v.).</a:t>
            </a:r>
          </a:p>
          <a:p>
            <a:r>
              <a:rPr lang="vi-VN"/>
              <a:t>Đảm bảo hạn mức của lựa chọn bảo hiểm bao gồm </a:t>
            </a:r>
            <a:r>
              <a:rPr lang="vi-VN" i="1"/>
              <a:t>các chi phí thay thế</a:t>
            </a:r>
            <a:r>
              <a:rPr lang="vi-VN"/>
              <a:t>.</a:t>
            </a:r>
          </a:p>
          <a:p>
            <a:r>
              <a:rPr lang="vi-VN"/>
              <a:t>Hiểu rõ những chiết khấu mà công ty bảo hiểm cung cấp, chẳng hạn như việc có thiết bị phát hiện và báo động khói.</a:t>
            </a:r>
          </a:p>
          <a:p>
            <a:r>
              <a:rPr lang="vi-VN"/>
              <a:t>Hiểu rõ những nội dung không được đài thọ trong các hợp đồng bảo hiểm của quý vị.</a:t>
            </a:r>
          </a:p>
          <a:p>
            <a:pPr lvl="1"/>
            <a:r>
              <a:rPr lang="vi-VN"/>
              <a:t>Quý vị có thể dành riêng một phần tiền để trang trải cho những thứ này không?</a:t>
            </a:r>
          </a:p>
          <a:p>
            <a:endParaRPr lang="en-US" dirty="0"/>
          </a:p>
        </p:txBody>
      </p:sp>
      <p:pic>
        <p:nvPicPr>
          <p:cNvPr id="4" name="Picture 3" descr="Chuông báo cháy">
            <a:extLst>
              <a:ext uri="{FF2B5EF4-FFF2-40B4-BE49-F238E27FC236}">
                <a16:creationId xmlns:a16="http://schemas.microsoft.com/office/drawing/2014/main" id="{7B756DB2-EFCE-4322-B361-ED60904140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32445" y="3935532"/>
            <a:ext cx="2241431" cy="2241431"/>
          </a:xfrm>
          <a:prstGeom prst="rect">
            <a:avLst/>
          </a:prstGeom>
        </p:spPr>
      </p:pic>
      <p:sp>
        <p:nvSpPr>
          <p:cNvPr id="5" name="TextBox 4">
            <a:extLst>
              <a:ext uri="{FF2B5EF4-FFF2-40B4-BE49-F238E27FC236}">
                <a16:creationId xmlns:a16="http://schemas.microsoft.com/office/drawing/2014/main" id="{ED2D269A-5112-41B2-929C-F73A4D076A3C}"/>
              </a:ext>
            </a:extLst>
          </p:cNvPr>
          <p:cNvSpPr txBox="1"/>
          <p:nvPr/>
        </p:nvSpPr>
        <p:spPr>
          <a:xfrm>
            <a:off x="10010274" y="6479659"/>
            <a:ext cx="1963603" cy="369332"/>
          </a:xfrm>
          <a:prstGeom prst="rect">
            <a:avLst/>
          </a:prstGeom>
          <a:noFill/>
        </p:spPr>
        <p:txBody>
          <a:bodyPr wrap="square" rtlCol="0">
            <a:spAutoFit/>
          </a:bodyPr>
          <a:lstStyle/>
          <a:p>
            <a:r>
              <a:rPr lang="vi-VN" sz="900" dirty="0">
                <a:solidFill>
                  <a:srgbClr val="B95809"/>
                </a:solidFill>
                <a:hlinkClick r:id="rId4" tooltip="http://www.gloucestercitynews.net/clearysnotebook/2010/week25/">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sa/3.0/">
                  <a:extLst>
                    <a:ext uri="{A12FA001-AC4F-418D-AE19-62706E023703}">
                      <ahyp:hlinkClr xmlns:ahyp="http://schemas.microsoft.com/office/drawing/2018/hyperlinkcolor" val="tx"/>
                    </a:ext>
                  </a:extLst>
                </a:hlinkClick>
              </a:rPr>
              <a:t>CC BY-SA</a:t>
            </a:r>
          </a:p>
        </p:txBody>
      </p:sp>
    </p:spTree>
    <p:extLst>
      <p:ext uri="{BB962C8B-B14F-4D97-AF65-F5344CB8AC3E}">
        <p14:creationId xmlns:p14="http://schemas.microsoft.com/office/powerpoint/2010/main" val="2199160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Các Bước Tiếp theo về Tài chính</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5"/>
            <a:ext cx="10515600" cy="4667250"/>
          </a:xfrm>
        </p:spPr>
        <p:txBody>
          <a:bodyPr>
            <a:normAutofit/>
          </a:bodyPr>
          <a:lstStyle/>
          <a:p>
            <a:r>
              <a:rPr lang="vi-VN"/>
              <a:t>Xây dựng và duy trì kế hoạch tài chính của quý vị.</a:t>
            </a:r>
          </a:p>
          <a:p>
            <a:r>
              <a:rPr lang="vi-VN"/>
              <a:t>Điều quan trọng là phải hiểu những khoảng trống tài chính có thể tồn tại:</a:t>
            </a:r>
          </a:p>
          <a:p>
            <a:pPr marL="914400" lvl="1" indent="-457200">
              <a:spcBef>
                <a:spcPts val="1200"/>
              </a:spcBef>
              <a:buFont typeface="+mj-lt"/>
              <a:buAutoNum type="arabicParenR"/>
            </a:pPr>
            <a:r>
              <a:rPr lang="vi-VN"/>
              <a:t>Quý vị có cần tích lũy tiền tiết kiệm không?</a:t>
            </a:r>
          </a:p>
          <a:p>
            <a:pPr marL="914400" lvl="1" indent="-457200">
              <a:spcBef>
                <a:spcPts val="1200"/>
              </a:spcBef>
              <a:buFont typeface="+mj-lt"/>
              <a:buAutoNum type="arabicParenR"/>
            </a:pPr>
            <a:r>
              <a:rPr lang="vi-VN"/>
              <a:t>Quý vị có cần thay đổi lựa chọn bảo hiểm của mình không?</a:t>
            </a:r>
          </a:p>
          <a:p>
            <a:pPr marL="914400" lvl="1" indent="-457200">
              <a:spcBef>
                <a:spcPts val="1200"/>
              </a:spcBef>
              <a:buFont typeface="+mj-lt"/>
              <a:buAutoNum type="arabicParenR"/>
            </a:pPr>
            <a:r>
              <a:rPr lang="vi-VN"/>
              <a:t>Quý vị có thể nhận được hỗ trợ tài chính để thực hiện một số công việc sửa chữa nhà cửa mà có thể giúp cải thiện sự an toàn cho gia đình quý vị không?</a:t>
            </a:r>
          </a:p>
          <a:p>
            <a:pPr marL="914400" lvl="1" indent="-457200">
              <a:spcBef>
                <a:spcPts val="1200"/>
              </a:spcBef>
              <a:buFont typeface="+mj-lt"/>
              <a:buAutoNum type="arabicParenR"/>
            </a:pPr>
            <a:r>
              <a:rPr lang="vi-VN"/>
              <a:t>Hiểu chủ lao động của quý vị có những chính sách nào trong trường hợp quý vị không thể làm việc – quý vị có thể nghỉ phép hoặc nghỉ phép có lương không?</a:t>
            </a:r>
          </a:p>
        </p:txBody>
      </p:sp>
    </p:spTree>
    <p:extLst>
      <p:ext uri="{BB962C8B-B14F-4D97-AF65-F5344CB8AC3E}">
        <p14:creationId xmlns:p14="http://schemas.microsoft.com/office/powerpoint/2010/main" val="463285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Chuẩn bị về Thông tin Liên lạc</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4"/>
            <a:ext cx="7288530" cy="4792345"/>
          </a:xfrm>
        </p:spPr>
        <p:txBody>
          <a:bodyPr>
            <a:normAutofit lnSpcReduction="10000"/>
          </a:bodyPr>
          <a:lstStyle/>
          <a:p>
            <a:r>
              <a:rPr lang="vi-VN"/>
              <a:t>Việc liên lạc với gia đình và bạn bè trước, trong và sau khi tình huống khẩn cấp hoặc thảm họa xảy ra là vô cùng quan trọng.</a:t>
            </a:r>
          </a:p>
          <a:p>
            <a:r>
              <a:rPr lang="vi-VN"/>
              <a:t>Hãy ghi chép và chia sẻ về kế hoạch liên lạc sẽ được thực hiện khi xảy ra tình huống khẩn cấp hoặc thảm họa.</a:t>
            </a:r>
          </a:p>
          <a:p>
            <a:r>
              <a:rPr lang="vi-VN"/>
              <a:t>Chọn hai số liên lạc khẩn cấp đáng tin cậy và đảm bảo từng thành viên trong gia đình đều có những số điện thoại đó.</a:t>
            </a:r>
          </a:p>
          <a:p>
            <a:r>
              <a:rPr lang="vi-VN"/>
              <a:t>Lập ra một danh sách liệt kê những người cần gọi, số điện thoại của họ, và những người chịu trách nhiệm gọi điện cho họ.</a:t>
            </a:r>
          </a:p>
          <a:p>
            <a:endParaRPr lang="en-US" dirty="0"/>
          </a:p>
        </p:txBody>
      </p:sp>
      <p:pic>
        <p:nvPicPr>
          <p:cNvPr id="5" name="Picture 4" descr="Điện thoại di động">
            <a:extLst>
              <a:ext uri="{FF2B5EF4-FFF2-40B4-BE49-F238E27FC236}">
                <a16:creationId xmlns:a16="http://schemas.microsoft.com/office/drawing/2014/main" id="{B578716C-BC66-403F-B056-850000384CD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415985">
            <a:off x="8537546" y="2941118"/>
            <a:ext cx="3579189" cy="2561357"/>
          </a:xfrm>
          <a:prstGeom prst="rect">
            <a:avLst/>
          </a:prstGeom>
        </p:spPr>
      </p:pic>
    </p:spTree>
    <p:extLst>
      <p:ext uri="{BB962C8B-B14F-4D97-AF65-F5344CB8AC3E}">
        <p14:creationId xmlns:p14="http://schemas.microsoft.com/office/powerpoint/2010/main" val="3879569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Chuẩn bị về Thông tin Liên lạc (tiếp)</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5"/>
            <a:ext cx="9460230" cy="4820104"/>
          </a:xfrm>
        </p:spPr>
        <p:txBody>
          <a:bodyPr>
            <a:normAutofit lnSpcReduction="10000"/>
          </a:bodyPr>
          <a:lstStyle/>
          <a:p>
            <a:r>
              <a:rPr lang="vi-VN"/>
              <a:t>Đưa vào trong kế hoạch thông tin liên lạc:</a:t>
            </a:r>
          </a:p>
          <a:p>
            <a:pPr lvl="1" indent="-365760">
              <a:spcBef>
                <a:spcPts val="600"/>
              </a:spcBef>
              <a:buFont typeface="Wingdings" panose="05000000000000000000" pitchFamily="2" charset="2"/>
              <a:buChar char="ü"/>
            </a:pPr>
            <a:r>
              <a:rPr lang="vi-VN"/>
              <a:t>Các thành viên gia đình</a:t>
            </a:r>
          </a:p>
          <a:p>
            <a:pPr lvl="1" indent="-365760">
              <a:spcBef>
                <a:spcPts val="600"/>
              </a:spcBef>
              <a:buFont typeface="Wingdings" panose="05000000000000000000" pitchFamily="2" charset="2"/>
              <a:buChar char="ü"/>
            </a:pPr>
            <a:r>
              <a:rPr lang="vi-VN"/>
              <a:t>Bạn bè và hàng xóm</a:t>
            </a:r>
          </a:p>
          <a:p>
            <a:pPr lvl="1" indent="-365760">
              <a:spcBef>
                <a:spcPts val="600"/>
              </a:spcBef>
              <a:buFont typeface="Wingdings" panose="05000000000000000000" pitchFamily="2" charset="2"/>
              <a:buChar char="ü"/>
            </a:pPr>
            <a:r>
              <a:rPr lang="vi-VN"/>
              <a:t>Chủ lao động </a:t>
            </a:r>
          </a:p>
          <a:p>
            <a:pPr lvl="1" indent="-365760">
              <a:spcBef>
                <a:spcPts val="600"/>
              </a:spcBef>
              <a:buFont typeface="Wingdings" panose="05000000000000000000" pitchFamily="2" charset="2"/>
              <a:buChar char="ü"/>
            </a:pPr>
            <a:r>
              <a:rPr lang="vi-VN"/>
              <a:t>Các trường học</a:t>
            </a:r>
          </a:p>
          <a:p>
            <a:pPr lvl="1" indent="-365760">
              <a:spcBef>
                <a:spcPts val="600"/>
              </a:spcBef>
              <a:buFont typeface="Wingdings" panose="05000000000000000000" pitchFamily="2" charset="2"/>
              <a:buChar char="ü"/>
            </a:pPr>
            <a:r>
              <a:rPr lang="vi-VN"/>
              <a:t>Các cơ quan dịch vụ xã hội mà gia đình có mối quan hệ</a:t>
            </a:r>
          </a:p>
          <a:p>
            <a:pPr lvl="1" indent="-365760">
              <a:spcBef>
                <a:spcPts val="600"/>
              </a:spcBef>
              <a:buFont typeface="Wingdings" panose="05000000000000000000" pitchFamily="2" charset="2"/>
              <a:buChar char="ü"/>
            </a:pPr>
            <a:r>
              <a:rPr lang="vi-VN"/>
              <a:t>Nhân viên cứu hộ khẩn cấp tại địa phương và nhà cung cấp dịch vụ phục hồi</a:t>
            </a:r>
          </a:p>
          <a:p>
            <a:pPr lvl="1" indent="-365760">
              <a:spcBef>
                <a:spcPts val="600"/>
              </a:spcBef>
              <a:buFont typeface="Wingdings" panose="05000000000000000000" pitchFamily="2" charset="2"/>
              <a:buChar char="ü"/>
            </a:pPr>
            <a:r>
              <a:rPr lang="vi-VN"/>
              <a:t>Các công ty cung cấp dịch vụ tiện ích</a:t>
            </a:r>
          </a:p>
          <a:p>
            <a:pPr lvl="1" indent="-365760">
              <a:spcBef>
                <a:spcPts val="600"/>
              </a:spcBef>
              <a:buFont typeface="Wingdings" panose="05000000000000000000" pitchFamily="2" charset="2"/>
              <a:buChar char="ü"/>
            </a:pPr>
            <a:r>
              <a:rPr lang="vi-VN"/>
              <a:t>Dịch vụ vận chuyển (nếu cần)</a:t>
            </a:r>
          </a:p>
          <a:p>
            <a:r>
              <a:rPr lang="vi-VN"/>
              <a:t>Xác định những liên hệ nào cần được liên lạc trước, trong và/hoặc sau khi xảy ra tình huống khẩn cấp.</a:t>
            </a:r>
          </a:p>
          <a:p>
            <a:endParaRPr lang="en-US" dirty="0"/>
          </a:p>
        </p:txBody>
      </p:sp>
    </p:spTree>
    <p:extLst>
      <p:ext uri="{BB962C8B-B14F-4D97-AF65-F5344CB8AC3E}">
        <p14:creationId xmlns:p14="http://schemas.microsoft.com/office/powerpoint/2010/main" val="3353297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Chuẩn bị về Thông tin Liên lạc (tiếp</a:t>
            </a:r>
            <a:r>
              <a:rPr lang="en-US" dirty="0"/>
              <a:t> 1</a:t>
            </a:r>
            <a:r>
              <a:rPr lang="vi-VN" dirty="0"/>
              <a:t>)</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sz="half" idx="1"/>
          </p:nvPr>
        </p:nvSpPr>
        <p:spPr>
          <a:xfrm>
            <a:off x="838200" y="1924367"/>
            <a:ext cx="7802880" cy="4721362"/>
          </a:xfrm>
        </p:spPr>
        <p:txBody>
          <a:bodyPr>
            <a:normAutofit fontScale="70000" lnSpcReduction="20000"/>
          </a:bodyPr>
          <a:lstStyle/>
          <a:p>
            <a:pPr marL="0" indent="0">
              <a:buNone/>
            </a:pPr>
            <a:r>
              <a:rPr lang="vi-VN" sz="3300"/>
              <a:t>Kế hoạch thông tin liên lạc của quý vị cần bao gồm:</a:t>
            </a:r>
          </a:p>
          <a:p>
            <a:r>
              <a:rPr lang="vi-VN"/>
              <a:t>Việc dạy trẻ cách liên hệ với 911 trong trường hợp khẩn cấp.</a:t>
            </a:r>
          </a:p>
          <a:p>
            <a:r>
              <a:rPr lang="vi-VN"/>
              <a:t>Việc nhập các số khẩn cấp vào điện thoại di động của các thành viên trong gia đình.</a:t>
            </a:r>
          </a:p>
          <a:p>
            <a:r>
              <a:rPr lang="vi-VN"/>
              <a:t>Việc mang tất cả điện thoại di động đến vị trí an toàn trong nhà của quý vị hoặc mang theo mình nếu quý vị phải sơ tán.</a:t>
            </a:r>
          </a:p>
          <a:p>
            <a:pPr lvl="1"/>
            <a:r>
              <a:rPr lang="vi-VN" sz="2800"/>
              <a:t>Luôn cắm điện thoại và sạc bất cứ khi nào có thể.</a:t>
            </a:r>
          </a:p>
          <a:p>
            <a:r>
              <a:rPr lang="vi-VN"/>
              <a:t>Việc xác định các vị trí có thể sạc điện thoại sau khi tình huống khẩn cấp hoặc thảm họa xảy ra.</a:t>
            </a:r>
          </a:p>
          <a:p>
            <a:pPr lvl="1"/>
            <a:r>
              <a:rPr lang="vi-VN" sz="2800"/>
              <a:t>Cân nhắc lưu giữ bộ sạc dự phòng khẩn cấp cho điện thoại di động của quý vị.</a:t>
            </a:r>
          </a:p>
          <a:p>
            <a:endParaRPr lang="en-US" dirty="0"/>
          </a:p>
        </p:txBody>
      </p:sp>
      <p:sp>
        <p:nvSpPr>
          <p:cNvPr id="4" name="Content Placeholder 3">
            <a:extLst>
              <a:ext uri="{FF2B5EF4-FFF2-40B4-BE49-F238E27FC236}">
                <a16:creationId xmlns:a16="http://schemas.microsoft.com/office/drawing/2014/main" id="{00A77854-C417-4412-9F41-88E98853DC8F}"/>
              </a:ext>
            </a:extLst>
          </p:cNvPr>
          <p:cNvSpPr>
            <a:spLocks noGrp="1"/>
          </p:cNvSpPr>
          <p:nvPr>
            <p:ph sz="half" idx="2"/>
          </p:nvPr>
        </p:nvSpPr>
        <p:spPr>
          <a:xfrm>
            <a:off x="8869680" y="3761105"/>
            <a:ext cx="2811780" cy="2514600"/>
          </a:xfrm>
          <a:solidFill>
            <a:schemeClr val="bg1">
              <a:lumMod val="85000"/>
            </a:schemeClr>
          </a:solidFill>
          <a:effectLst>
            <a:glow rad="228600">
              <a:schemeClr val="tx1">
                <a:lumMod val="50000"/>
                <a:lumOff val="50000"/>
                <a:alpha val="40000"/>
              </a:schemeClr>
            </a:glow>
            <a:outerShdw blurRad="50800" dist="317500" dir="2700000" algn="tl" rotWithShape="0">
              <a:prstClr val="black">
                <a:alpha val="40000"/>
              </a:prstClr>
            </a:outerShdw>
          </a:effectLst>
        </p:spPr>
        <p:txBody>
          <a:bodyPr tIns="91440">
            <a:normAutofit fontScale="70000" lnSpcReduction="20000"/>
          </a:bodyPr>
          <a:lstStyle/>
          <a:p>
            <a:pPr marL="0" indent="0">
              <a:lnSpc>
                <a:spcPct val="100000"/>
              </a:lnSpc>
              <a:buNone/>
            </a:pPr>
            <a:r>
              <a:rPr lang="vi-VN"/>
              <a:t>Hạn chế chỉ sử dụng điện thoại di động cho các hoạt động cần thiết trong khi xảy ra tình huống khẩn cấp hoặc thảm họa, để tiết kiệm pin dùng khi thực sự cần thiết.</a:t>
            </a:r>
          </a:p>
          <a:p>
            <a:pPr marL="0" indent="0">
              <a:buNone/>
            </a:pPr>
            <a:endParaRPr lang="en-US" dirty="0"/>
          </a:p>
        </p:txBody>
      </p:sp>
    </p:spTree>
    <p:extLst>
      <p:ext uri="{BB962C8B-B14F-4D97-AF65-F5344CB8AC3E}">
        <p14:creationId xmlns:p14="http://schemas.microsoft.com/office/powerpoint/2010/main" val="2285810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a:t>Nhận các Dịch vụ và Hỗ trợ Cộng đồng</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4"/>
            <a:ext cx="9768840" cy="4895215"/>
          </a:xfrm>
        </p:spPr>
        <p:txBody>
          <a:bodyPr>
            <a:normAutofit/>
          </a:bodyPr>
          <a:lstStyle/>
          <a:p>
            <a:r>
              <a:rPr lang="vi-VN"/>
              <a:t>Nhu cầu nhận các dịch vụ và hỗ trợ sẽ tăng cao trong và sau khi xảy ra tình huống khẩn cấp hoặc thảm họa.</a:t>
            </a:r>
          </a:p>
          <a:p>
            <a:r>
              <a:rPr lang="vi-VN"/>
              <a:t>Ngoài các dịch vụ và hỗ trợ mà quý vị đã biết, hãy tìm kiếm bất kỳ nguồn trợ giúp bổ sung nào:</a:t>
            </a:r>
          </a:p>
          <a:p>
            <a:pPr lvl="1"/>
            <a:r>
              <a:rPr lang="vi-VN"/>
              <a:t>Các dịch vụ mới/bổ sung có thể vừa được cung cấp trong cộng đồng của quý vị.</a:t>
            </a:r>
          </a:p>
          <a:p>
            <a:pPr lvl="1"/>
            <a:r>
              <a:rPr lang="vi-VN"/>
              <a:t>Kiểm tra thông tin với:</a:t>
            </a:r>
          </a:p>
          <a:p>
            <a:pPr lvl="2"/>
            <a:r>
              <a:rPr lang="vi-VN" sz="2400">
                <a:highlight>
                  <a:srgbClr val="00FF00"/>
                </a:highlight>
              </a:rPr>
              <a:t>Các tổ chức Quản lý Tình trạng Khẩn cấp tại Địa phương</a:t>
            </a:r>
          </a:p>
          <a:p>
            <a:pPr lvl="2"/>
            <a:r>
              <a:rPr lang="vi-VN" sz="2400">
                <a:highlight>
                  <a:srgbClr val="00FF00"/>
                </a:highlight>
              </a:rPr>
              <a:t>Các Cơ quan Dịch vụ Xã hội tại Địa phương</a:t>
            </a:r>
          </a:p>
          <a:p>
            <a:pPr lvl="2"/>
            <a:r>
              <a:rPr lang="vi-VN" sz="2400">
                <a:highlight>
                  <a:srgbClr val="00FF00"/>
                </a:highlight>
              </a:rPr>
              <a:t>Các hệ thống cảnh báo tại địa phương</a:t>
            </a:r>
          </a:p>
          <a:p>
            <a:pPr lvl="1"/>
            <a:r>
              <a:rPr lang="vi-VN"/>
              <a:t>Hãy hỏi xem hiện họ đang cung cấp những dịch vụ và hỗ trợ nào cho tình huống khẩn cấp và thảm họa.</a:t>
            </a:r>
          </a:p>
          <a:p>
            <a:endParaRPr lang="en-US" dirty="0"/>
          </a:p>
        </p:txBody>
      </p:sp>
    </p:spTree>
    <p:extLst>
      <p:ext uri="{BB962C8B-B14F-4D97-AF65-F5344CB8AC3E}">
        <p14:creationId xmlns:p14="http://schemas.microsoft.com/office/powerpoint/2010/main" val="3964913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F9DA0-6C64-4A2B-B9F5-21F4AF8A0C2A}"/>
              </a:ext>
            </a:extLst>
          </p:cNvPr>
          <p:cNvSpPr>
            <a:spLocks noGrp="1"/>
          </p:cNvSpPr>
          <p:nvPr>
            <p:ph type="title"/>
          </p:nvPr>
        </p:nvSpPr>
        <p:spPr/>
        <p:txBody>
          <a:bodyPr/>
          <a:lstStyle/>
          <a:p>
            <a:r>
              <a:rPr lang="vi-VN" dirty="0"/>
              <a:t>Nhận các Dịch vụ và Hỗ trợ Cộng đồng</a:t>
            </a:r>
            <a:r>
              <a:rPr lang="en-US" dirty="0"/>
              <a:t> </a:t>
            </a:r>
            <a:r>
              <a:rPr lang="vi-VN" dirty="0"/>
              <a:t>(tiếp)</a:t>
            </a:r>
          </a:p>
        </p:txBody>
      </p:sp>
      <p:sp>
        <p:nvSpPr>
          <p:cNvPr id="2" name="Content Placeholder 1">
            <a:extLst>
              <a:ext uri="{FF2B5EF4-FFF2-40B4-BE49-F238E27FC236}">
                <a16:creationId xmlns:a16="http://schemas.microsoft.com/office/drawing/2014/main" id="{9E3AB488-8B87-4E29-BAC3-B378457BD8D6}"/>
              </a:ext>
            </a:extLst>
          </p:cNvPr>
          <p:cNvSpPr>
            <a:spLocks noGrp="1"/>
          </p:cNvSpPr>
          <p:nvPr>
            <p:ph idx="1"/>
          </p:nvPr>
        </p:nvSpPr>
        <p:spPr>
          <a:xfrm>
            <a:off x="838200" y="1825624"/>
            <a:ext cx="7574280" cy="4483735"/>
          </a:xfrm>
        </p:spPr>
        <p:txBody>
          <a:bodyPr>
            <a:normAutofit/>
          </a:bodyPr>
          <a:lstStyle/>
          <a:p>
            <a:r>
              <a:rPr lang="vi-VN" dirty="0"/>
              <a:t>Liên hệ 211 để biết thông tin về:</a:t>
            </a:r>
          </a:p>
          <a:p>
            <a:pPr lvl="1"/>
            <a:r>
              <a:rPr lang="vi-VN" dirty="0"/>
              <a:t>Tìm kiếm dịch vụ giao thông </a:t>
            </a:r>
          </a:p>
          <a:p>
            <a:pPr lvl="1"/>
            <a:r>
              <a:rPr lang="vi-VN" dirty="0"/>
              <a:t>Các tuyến đường sơ tán</a:t>
            </a:r>
          </a:p>
          <a:p>
            <a:pPr lvl="1"/>
            <a:r>
              <a:rPr lang="vi-VN" dirty="0"/>
              <a:t>Nơi để có thể đáp ứng các nhu cầu cơ bản</a:t>
            </a:r>
          </a:p>
          <a:p>
            <a:pPr lvl="1"/>
            <a:r>
              <a:rPr lang="vi-VN" dirty="0"/>
              <a:t>Nơi quý vị có thể quyên góp hoặc hoạt động tình nguyện khi xảy ra thảm họa</a:t>
            </a:r>
          </a:p>
          <a:p>
            <a:r>
              <a:rPr lang="vi-VN" dirty="0"/>
              <a:t>Quý vị cũng có thể:</a:t>
            </a:r>
          </a:p>
          <a:p>
            <a:pPr lvl="1"/>
            <a:r>
              <a:rPr lang="vi-VN" dirty="0"/>
              <a:t>Nhắn mã zip của quý vị tới số 898211</a:t>
            </a:r>
          </a:p>
          <a:p>
            <a:pPr lvl="1"/>
            <a:r>
              <a:rPr lang="vi-VN" dirty="0"/>
              <a:t>Truy cập </a:t>
            </a:r>
            <a:r>
              <a:rPr lang="vi-VN" dirty="0">
                <a:solidFill>
                  <a:srgbClr val="B95809"/>
                </a:solidFill>
                <a:hlinkClick r:id="rId3">
                  <a:extLst>
                    <a:ext uri="{A12FA001-AC4F-418D-AE19-62706E023703}">
                      <ahyp:hlinkClr xmlns:ahyp="http://schemas.microsoft.com/office/drawing/2018/hyperlinkcolor" val="tx"/>
                    </a:ext>
                  </a:extLst>
                </a:hlinkClick>
              </a:rPr>
              <a:t>www.211info.org</a:t>
            </a:r>
            <a:r>
              <a:rPr lang="vi-VN" dirty="0">
                <a:solidFill>
                  <a:srgbClr val="B95809"/>
                </a:solidFill>
              </a:rPr>
              <a:t> </a:t>
            </a:r>
          </a:p>
          <a:p>
            <a:endParaRPr lang="en-US" dirty="0"/>
          </a:p>
          <a:p>
            <a:pPr marL="457200" lvl="1" indent="0">
              <a:buNone/>
            </a:pPr>
            <a:endParaRPr lang="en-US" dirty="0"/>
          </a:p>
          <a:p>
            <a:endParaRPr lang="en-US" dirty="0"/>
          </a:p>
        </p:txBody>
      </p:sp>
      <p:pic>
        <p:nvPicPr>
          <p:cNvPr id="8" name="Picture 7" descr="Một nhóm dọn dẹp công viên">
            <a:extLst>
              <a:ext uri="{FF2B5EF4-FFF2-40B4-BE49-F238E27FC236}">
                <a16:creationId xmlns:a16="http://schemas.microsoft.com/office/drawing/2014/main" id="{97A50484-4426-4763-B2BA-171409A3081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98436" y="1931670"/>
            <a:ext cx="3369713" cy="4655820"/>
          </a:xfrm>
          <a:prstGeom prst="rect">
            <a:avLst/>
          </a:prstGeom>
        </p:spPr>
      </p:pic>
      <p:sp>
        <p:nvSpPr>
          <p:cNvPr id="9" name="TextBox 8">
            <a:extLst>
              <a:ext uri="{FF2B5EF4-FFF2-40B4-BE49-F238E27FC236}">
                <a16:creationId xmlns:a16="http://schemas.microsoft.com/office/drawing/2014/main" id="{A30FA54F-8A08-4343-9960-113FD5DADF9F}"/>
              </a:ext>
            </a:extLst>
          </p:cNvPr>
          <p:cNvSpPr txBox="1"/>
          <p:nvPr/>
        </p:nvSpPr>
        <p:spPr>
          <a:xfrm>
            <a:off x="8412480" y="6587490"/>
            <a:ext cx="3455669" cy="230832"/>
          </a:xfrm>
          <a:prstGeom prst="rect">
            <a:avLst/>
          </a:prstGeom>
          <a:noFill/>
        </p:spPr>
        <p:txBody>
          <a:bodyPr wrap="square" rtlCol="0">
            <a:spAutoFit/>
          </a:bodyPr>
          <a:lstStyle/>
          <a:p>
            <a:r>
              <a:rPr lang="vi-VN" sz="900" dirty="0">
                <a:solidFill>
                  <a:srgbClr val="B95809"/>
                </a:solidFill>
                <a:hlinkClick r:id="rId5" tooltip="https://en.wikipedia.org/wiki/Mormon_Helping_Hands">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6" tooltip="https://creativecommons.org/licenses/by-sa/3.0/">
                  <a:extLst>
                    <a:ext uri="{A12FA001-AC4F-418D-AE19-62706E023703}">
                      <ahyp:hlinkClr xmlns:ahyp="http://schemas.microsoft.com/office/drawing/2018/hyperlinkcolor" val="tx"/>
                    </a:ext>
                  </a:extLst>
                </a:hlinkClick>
              </a:rPr>
              <a:t>CC BY-SA</a:t>
            </a:r>
          </a:p>
        </p:txBody>
      </p:sp>
    </p:spTree>
    <p:extLst>
      <p:ext uri="{BB962C8B-B14F-4D97-AF65-F5344CB8AC3E}">
        <p14:creationId xmlns:p14="http://schemas.microsoft.com/office/powerpoint/2010/main" val="290492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5BCD81-D20A-4B9A-B7ED-7B8F2C1B06D7}"/>
              </a:ext>
            </a:extLst>
          </p:cNvPr>
          <p:cNvSpPr>
            <a:spLocks noGrp="1"/>
          </p:cNvSpPr>
          <p:nvPr>
            <p:ph type="title"/>
          </p:nvPr>
        </p:nvSpPr>
        <p:spPr>
          <a:xfrm>
            <a:off x="2175443" y="2476500"/>
            <a:ext cx="7841113" cy="1633384"/>
          </a:xfrm>
        </p:spPr>
        <p:txBody>
          <a:bodyPr/>
          <a:lstStyle/>
          <a:p>
            <a:pPr algn="ctr"/>
            <a:r>
              <a:rPr lang="vi-VN" dirty="0">
                <a:solidFill>
                  <a:srgbClr val="0070C0"/>
                </a:solidFill>
              </a:rPr>
              <a:t>Tổng quan về Chuẩn bị cho </a:t>
            </a:r>
            <a:br>
              <a:rPr lang="vi-VN" dirty="0">
                <a:solidFill>
                  <a:srgbClr val="0070C0"/>
                </a:solidFill>
              </a:rPr>
            </a:br>
            <a:r>
              <a:rPr lang="vi-VN" dirty="0">
                <a:solidFill>
                  <a:srgbClr val="0070C0"/>
                </a:solidFill>
              </a:rPr>
              <a:t>Thảm họa và Tình huống Khẩn cấp</a:t>
            </a:r>
          </a:p>
        </p:txBody>
      </p:sp>
    </p:spTree>
    <p:extLst>
      <p:ext uri="{BB962C8B-B14F-4D97-AF65-F5344CB8AC3E}">
        <p14:creationId xmlns:p14="http://schemas.microsoft.com/office/powerpoint/2010/main" val="4120595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vi-VN" dirty="0">
                <a:solidFill>
                  <a:srgbClr val="0070C0"/>
                </a:solidFill>
              </a:rPr>
              <a:t>Ứng phó với Tình huống Khẩn cấp/Thảm họa</a:t>
            </a:r>
          </a:p>
        </p:txBody>
      </p:sp>
    </p:spTree>
    <p:extLst>
      <p:ext uri="{BB962C8B-B14F-4D97-AF65-F5344CB8AC3E}">
        <p14:creationId xmlns:p14="http://schemas.microsoft.com/office/powerpoint/2010/main" val="196544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AE20-63BE-4D48-9E64-7B13B8B11FED}"/>
              </a:ext>
            </a:extLst>
          </p:cNvPr>
          <p:cNvSpPr>
            <a:spLocks noGrp="1"/>
          </p:cNvSpPr>
          <p:nvPr>
            <p:ph type="title"/>
          </p:nvPr>
        </p:nvSpPr>
        <p:spPr>
          <a:xfrm>
            <a:off x="343267" y="417870"/>
            <a:ext cx="10515600" cy="1281113"/>
          </a:xfrm>
        </p:spPr>
        <p:txBody>
          <a:bodyPr>
            <a:normAutofit/>
          </a:bodyPr>
          <a:lstStyle/>
          <a:p>
            <a:r>
              <a:rPr lang="vi-VN" sz="3000" dirty="0"/>
              <a:t>Liên hệ với các Cơ quan Chức năng</a:t>
            </a:r>
          </a:p>
        </p:txBody>
      </p:sp>
      <p:sp>
        <p:nvSpPr>
          <p:cNvPr id="2" name="Content Placeholder 1">
            <a:extLst>
              <a:ext uri="{FF2B5EF4-FFF2-40B4-BE49-F238E27FC236}">
                <a16:creationId xmlns:a16="http://schemas.microsoft.com/office/drawing/2014/main" id="{72440F43-BC5B-4C25-A94F-C104E59F5D2E}"/>
              </a:ext>
            </a:extLst>
          </p:cNvPr>
          <p:cNvSpPr>
            <a:spLocks noGrp="1"/>
          </p:cNvSpPr>
          <p:nvPr>
            <p:ph idx="1"/>
          </p:nvPr>
        </p:nvSpPr>
        <p:spPr>
          <a:xfrm>
            <a:off x="632460" y="1872615"/>
            <a:ext cx="4591050" cy="4351338"/>
          </a:xfrm>
        </p:spPr>
        <p:txBody>
          <a:bodyPr>
            <a:normAutofit/>
          </a:bodyPr>
          <a:lstStyle/>
          <a:p>
            <a:r>
              <a:rPr lang="vi-VN" sz="2400" dirty="0"/>
              <a:t>Trong tình huống khẩn cấp tại gia đình/địa phương, vui lòng gọi </a:t>
            </a:r>
            <a:r>
              <a:rPr lang="vi-VN" sz="2400" dirty="0">
                <a:solidFill>
                  <a:srgbClr val="EB0000"/>
                </a:solidFill>
              </a:rPr>
              <a:t>9-1-1.</a:t>
            </a:r>
          </a:p>
          <a:p>
            <a:r>
              <a:rPr lang="vi-VN" sz="2400" dirty="0"/>
              <a:t>Nếu xảy ra thảm họa đột ngột trong cộng đồng, hãy gọi </a:t>
            </a:r>
            <a:r>
              <a:rPr lang="vi-VN" sz="2400" dirty="0">
                <a:solidFill>
                  <a:srgbClr val="EB0000"/>
                </a:solidFill>
              </a:rPr>
              <a:t>9-1-1</a:t>
            </a:r>
            <a:r>
              <a:rPr lang="vi-VN" sz="2400" dirty="0"/>
              <a:t> sớm nhất có thể.</a:t>
            </a:r>
          </a:p>
          <a:p>
            <a:r>
              <a:rPr lang="vi-VN" sz="2400" dirty="0"/>
              <a:t>Khi một thảm họa sắp xảy ra đã được xác định, điều quan trọng là phải theo dõi tiến trình của nó.</a:t>
            </a:r>
          </a:p>
          <a:p>
            <a:endParaRPr lang="en-US" dirty="0"/>
          </a:p>
          <a:p>
            <a:pPr lvl="3"/>
            <a:endParaRPr lang="en-US" dirty="0"/>
          </a:p>
          <a:p>
            <a:pPr lvl="3"/>
            <a:endParaRPr lang="en-US" dirty="0"/>
          </a:p>
          <a:p>
            <a:pPr lvl="1"/>
            <a:endParaRPr lang="en-US" dirty="0"/>
          </a:p>
          <a:p>
            <a:endParaRPr lang="en-US" dirty="0"/>
          </a:p>
        </p:txBody>
      </p:sp>
      <p:sp>
        <p:nvSpPr>
          <p:cNvPr id="4" name="Content Placeholder 1">
            <a:extLst>
              <a:ext uri="{FF2B5EF4-FFF2-40B4-BE49-F238E27FC236}">
                <a16:creationId xmlns:a16="http://schemas.microsoft.com/office/drawing/2014/main" id="{30BDD9B7-6D52-4496-A6E7-4494063110F3}"/>
              </a:ext>
            </a:extLst>
          </p:cNvPr>
          <p:cNvSpPr txBox="1">
            <a:spLocks/>
          </p:cNvSpPr>
          <p:nvPr/>
        </p:nvSpPr>
        <p:spPr>
          <a:xfrm>
            <a:off x="5703570" y="1872615"/>
            <a:ext cx="6252210" cy="48367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2600" dirty="0"/>
              <a:t>Quyết định xem liệu quý vị sẽ trú ẩn tại chỗ hay sơ tán.</a:t>
            </a:r>
          </a:p>
          <a:p>
            <a:r>
              <a:rPr lang="vi-VN" sz="2600" dirty="0"/>
              <a:t>Bắt đầu thực hiện kế hoạch khẩn cấp của quý vị.</a:t>
            </a:r>
          </a:p>
          <a:p>
            <a:r>
              <a:rPr lang="vi-VN" sz="2600" dirty="0"/>
              <a:t>Đảm bảo lưu ý đến tất cả mọi người, bao gồm cả vật nuôi.</a:t>
            </a:r>
          </a:p>
          <a:p>
            <a:r>
              <a:rPr lang="vi-VN" sz="2600" dirty="0"/>
              <a:t>Mang theo các vật tư khẩn cấp cùng với quý vị.</a:t>
            </a:r>
          </a:p>
          <a:p>
            <a:r>
              <a:rPr lang="vi-VN" sz="2600" dirty="0"/>
              <a:t>Hãy nhớ rằng tình huống có thể thay đổi trong khi quý vị theo dõi tiến trình.</a:t>
            </a:r>
          </a:p>
          <a:p>
            <a:pPr lvl="1"/>
            <a:r>
              <a:rPr lang="vi-VN" sz="2200" dirty="0"/>
              <a:t>Quý vị có thể xem xét lại quyết định trú ẩn của mình.</a:t>
            </a:r>
          </a:p>
          <a:p>
            <a:pPr lvl="1"/>
            <a:r>
              <a:rPr lang="vi-VN" sz="2200" dirty="0"/>
              <a:t>Hãy chắc chắn cân nhắc lại tất cả các yếu tố mỗi lần.</a:t>
            </a:r>
          </a:p>
          <a:p>
            <a:endParaRPr lang="en-US" dirty="0"/>
          </a:p>
          <a:p>
            <a:endParaRPr lang="en-US" dirty="0"/>
          </a:p>
          <a:p>
            <a:pPr lvl="3"/>
            <a:endParaRPr lang="en-US" dirty="0"/>
          </a:p>
          <a:p>
            <a:pPr lvl="3"/>
            <a:endParaRPr lang="en-US" dirty="0"/>
          </a:p>
          <a:p>
            <a:pPr lvl="1"/>
            <a:endParaRPr lang="en-US" dirty="0"/>
          </a:p>
          <a:p>
            <a:endParaRPr lang="en-US" dirty="0"/>
          </a:p>
        </p:txBody>
      </p:sp>
      <p:sp>
        <p:nvSpPr>
          <p:cNvPr id="5" name="Title 2">
            <a:extLst>
              <a:ext uri="{FF2B5EF4-FFF2-40B4-BE49-F238E27FC236}">
                <a16:creationId xmlns:a16="http://schemas.microsoft.com/office/drawing/2014/main" id="{9714C19F-273A-4ECD-9DCD-D64AF215B438}"/>
              </a:ext>
            </a:extLst>
          </p:cNvPr>
          <p:cNvSpPr txBox="1">
            <a:spLocks/>
          </p:cNvSpPr>
          <p:nvPr/>
        </p:nvSpPr>
        <p:spPr>
          <a:xfrm>
            <a:off x="6526530" y="417870"/>
            <a:ext cx="5665470" cy="1281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lumMod val="95000"/>
                  </a:schemeClr>
                </a:solidFill>
                <a:latin typeface="Calibri Light" panose="020F0302020204030204" pitchFamily="34" charset="0"/>
                <a:ea typeface="+mj-ea"/>
                <a:cs typeface="+mj-cs"/>
              </a:defRPr>
            </a:lvl1pPr>
          </a:lstStyle>
          <a:p>
            <a:r>
              <a:rPr lang="vi-VN" sz="3000" dirty="0"/>
              <a:t>Quyết định về việc Trú ẩn</a:t>
            </a:r>
          </a:p>
        </p:txBody>
      </p:sp>
    </p:spTree>
    <p:extLst>
      <p:ext uri="{BB962C8B-B14F-4D97-AF65-F5344CB8AC3E}">
        <p14:creationId xmlns:p14="http://schemas.microsoft.com/office/powerpoint/2010/main" val="157441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AE20-63BE-4D48-9E64-7B13B8B11FED}"/>
              </a:ext>
            </a:extLst>
          </p:cNvPr>
          <p:cNvSpPr>
            <a:spLocks noGrp="1"/>
          </p:cNvSpPr>
          <p:nvPr>
            <p:ph type="title"/>
          </p:nvPr>
        </p:nvSpPr>
        <p:spPr/>
        <p:txBody>
          <a:bodyPr/>
          <a:lstStyle/>
          <a:p>
            <a:r>
              <a:rPr lang="vi-VN"/>
              <a:t>Theo dõi Tình trạng của Tình huống Khẩn cấp</a:t>
            </a:r>
          </a:p>
        </p:txBody>
      </p:sp>
      <p:sp>
        <p:nvSpPr>
          <p:cNvPr id="2" name="Content Placeholder 1">
            <a:extLst>
              <a:ext uri="{FF2B5EF4-FFF2-40B4-BE49-F238E27FC236}">
                <a16:creationId xmlns:a16="http://schemas.microsoft.com/office/drawing/2014/main" id="{72440F43-BC5B-4C25-A94F-C104E59F5D2E}"/>
              </a:ext>
            </a:extLst>
          </p:cNvPr>
          <p:cNvSpPr>
            <a:spLocks noGrp="1"/>
          </p:cNvSpPr>
          <p:nvPr>
            <p:ph idx="1"/>
          </p:nvPr>
        </p:nvSpPr>
        <p:spPr>
          <a:xfrm>
            <a:off x="513344" y="1825624"/>
            <a:ext cx="10515600" cy="4792345"/>
          </a:xfrm>
        </p:spPr>
        <p:txBody>
          <a:bodyPr>
            <a:normAutofit fontScale="92500" lnSpcReduction="10000"/>
          </a:bodyPr>
          <a:lstStyle/>
          <a:p>
            <a:r>
              <a:rPr lang="vi-VN" dirty="0"/>
              <a:t>Sử dụng danh sách các nguồn trợ giúp của </a:t>
            </a:r>
            <a:r>
              <a:rPr lang="vi-VN" dirty="0">
                <a:solidFill>
                  <a:srgbClr val="00853C"/>
                </a:solidFill>
              </a:rPr>
              <a:t>Cơ quan Quản lý Tình trạng Khẩn cấp tại Địa phương </a:t>
            </a:r>
            <a:r>
              <a:rPr lang="vi-VN" dirty="0"/>
              <a:t>để theo dõi tình trạng của thảm họa.</a:t>
            </a:r>
          </a:p>
          <a:p>
            <a:r>
              <a:rPr lang="vi-VN" dirty="0"/>
              <a:t>Theo dõi tình trạng của một sự kiện thời tiết nguy hiểm có thể xảy ra:</a:t>
            </a:r>
          </a:p>
          <a:p>
            <a:pPr lvl="1">
              <a:buFont typeface="Wingdings" panose="05000000000000000000" pitchFamily="2" charset="2"/>
              <a:buChar char="v"/>
            </a:pPr>
            <a:r>
              <a:rPr lang="vi-VN" b="1" dirty="0">
                <a:solidFill>
                  <a:srgbClr val="0070C0"/>
                </a:solidFill>
              </a:rPr>
              <a:t>Nhắc nhở (Advisory)</a:t>
            </a:r>
            <a:r>
              <a:rPr lang="vi-VN" dirty="0">
                <a:solidFill>
                  <a:srgbClr val="0070C0"/>
                </a:solidFill>
              </a:rPr>
              <a:t> </a:t>
            </a:r>
          </a:p>
          <a:p>
            <a:pPr lvl="1">
              <a:buFont typeface="Wingdings" panose="05000000000000000000" pitchFamily="2" charset="2"/>
              <a:buChar char="v"/>
            </a:pPr>
            <a:r>
              <a:rPr lang="vi-VN" b="1" dirty="0">
                <a:solidFill>
                  <a:srgbClr val="B95809"/>
                </a:solidFill>
              </a:rPr>
              <a:t>Theo dõi (Watch) </a:t>
            </a:r>
          </a:p>
          <a:p>
            <a:pPr lvl="1">
              <a:buFont typeface="Wingdings" panose="05000000000000000000" pitchFamily="2" charset="2"/>
              <a:buChar char="v"/>
            </a:pPr>
            <a:r>
              <a:rPr lang="vi-VN" b="1" dirty="0">
                <a:solidFill>
                  <a:srgbClr val="EB0000"/>
                </a:solidFill>
              </a:rPr>
              <a:t>Cảnh báo (Warning)</a:t>
            </a:r>
          </a:p>
          <a:p>
            <a:r>
              <a:rPr lang="vi-VN" dirty="0"/>
              <a:t>Nếu chưa có, hãy đăng ký các hệ thống cảnh báo tại địa phương.</a:t>
            </a:r>
          </a:p>
          <a:p>
            <a:pPr lvl="1"/>
            <a:r>
              <a:rPr lang="vi-VN" dirty="0"/>
              <a:t>Hệ thống Cảnh báo Khẩn cấp (EAS) có sẵn trên truyền hình, đài phát thanh, và radio thời tiết của Cơ Quan Quản Lý Khí Quyển và Đại Dương Quốc gia (NOAA).</a:t>
            </a:r>
          </a:p>
          <a:p>
            <a:pPr lvl="1"/>
            <a:r>
              <a:rPr lang="vi-VN" dirty="0"/>
              <a:t>Cảnh báo Khẩn cấp Không dây (WEA) có sẵn trên nhiều điện thoại thông minh.</a:t>
            </a:r>
          </a:p>
          <a:p>
            <a:pPr lvl="1"/>
            <a:r>
              <a:rPr lang="vi-VN" dirty="0"/>
              <a:t>Các hệ thống thông báo khẩn cấp của cộng đồng cũng luôn có sẵn.</a:t>
            </a:r>
          </a:p>
          <a:p>
            <a:pPr marL="914400" lvl="2" indent="0">
              <a:buNone/>
            </a:pPr>
            <a:endParaRPr lang="en-US" dirty="0"/>
          </a:p>
          <a:p>
            <a:endParaRPr lang="en-US" dirty="0"/>
          </a:p>
        </p:txBody>
      </p:sp>
      <p:pic>
        <p:nvPicPr>
          <p:cNvPr id="4" name="Picture 3" descr="NOAA Weather Radio logo">
            <a:extLst>
              <a:ext uri="{FF2B5EF4-FFF2-40B4-BE49-F238E27FC236}">
                <a16:creationId xmlns:a16="http://schemas.microsoft.com/office/drawing/2014/main" id="{5871E339-DC70-4087-A914-6C0DB37469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45769" y="2507148"/>
            <a:ext cx="2103120" cy="2110039"/>
          </a:xfrm>
          <a:prstGeom prst="rect">
            <a:avLst/>
          </a:prstGeom>
        </p:spPr>
      </p:pic>
      <p:sp>
        <p:nvSpPr>
          <p:cNvPr id="5" name="TextBox 4">
            <a:extLst>
              <a:ext uri="{FF2B5EF4-FFF2-40B4-BE49-F238E27FC236}">
                <a16:creationId xmlns:a16="http://schemas.microsoft.com/office/drawing/2014/main" id="{89497C37-2273-4BD8-A68B-51E6ED3B5741}"/>
              </a:ext>
            </a:extLst>
          </p:cNvPr>
          <p:cNvSpPr txBox="1"/>
          <p:nvPr/>
        </p:nvSpPr>
        <p:spPr>
          <a:xfrm>
            <a:off x="10816389" y="4357112"/>
            <a:ext cx="1138190" cy="646331"/>
          </a:xfrm>
          <a:prstGeom prst="rect">
            <a:avLst/>
          </a:prstGeom>
          <a:noFill/>
        </p:spPr>
        <p:txBody>
          <a:bodyPr wrap="square" rtlCol="0">
            <a:spAutoFit/>
          </a:bodyPr>
          <a:lstStyle/>
          <a:p>
            <a:r>
              <a:rPr lang="vi-VN" sz="900" dirty="0">
                <a:solidFill>
                  <a:srgbClr val="B95809"/>
                </a:solidFill>
                <a:hlinkClick r:id="rId4" tooltip="https://en.wikipedia.org/wiki/File:Noaa_all_hazards.svg">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a:t>
            </a:r>
            <a:r>
              <a:rPr lang="vi-VN" sz="900" dirty="0">
                <a:solidFill>
                  <a:srgbClr val="B95809"/>
                </a:solidFill>
              </a:rPr>
              <a:t> </a:t>
            </a:r>
            <a:r>
              <a:rPr lang="vi-VN" sz="900" dirty="0">
                <a:solidFill>
                  <a:srgbClr val="B95809"/>
                </a:solidFill>
                <a:hlinkClick r:id="rId5" tooltip="https://creativecommons.org/licenses/by-sa/3.0/">
                  <a:extLst>
                    <a:ext uri="{A12FA001-AC4F-418D-AE19-62706E023703}">
                      <ahyp:hlinkClr xmlns:ahyp="http://schemas.microsoft.com/office/drawing/2018/hyperlinkcolor" val="tx"/>
                    </a:ext>
                  </a:extLst>
                </a:hlinkClick>
              </a:rPr>
              <a:t>CC BY-SA</a:t>
            </a:r>
          </a:p>
        </p:txBody>
      </p:sp>
    </p:spTree>
    <p:extLst>
      <p:ext uri="{BB962C8B-B14F-4D97-AF65-F5344CB8AC3E}">
        <p14:creationId xmlns:p14="http://schemas.microsoft.com/office/powerpoint/2010/main" val="3916773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AE20-63BE-4D48-9E64-7B13B8B11FED}"/>
              </a:ext>
            </a:extLst>
          </p:cNvPr>
          <p:cNvSpPr>
            <a:spLocks noGrp="1"/>
          </p:cNvSpPr>
          <p:nvPr>
            <p:ph type="title"/>
          </p:nvPr>
        </p:nvSpPr>
        <p:spPr>
          <a:xfrm>
            <a:off x="559676" y="361808"/>
            <a:ext cx="11632324" cy="1281113"/>
          </a:xfrm>
        </p:spPr>
        <p:txBody>
          <a:bodyPr/>
          <a:lstStyle/>
          <a:p>
            <a:r>
              <a:rPr lang="vi-VN" dirty="0"/>
              <a:t>Theo dõi Tình trạng của Tình huống Khẩn cấp</a:t>
            </a:r>
            <a:r>
              <a:rPr lang="en-US" dirty="0"/>
              <a:t> </a:t>
            </a:r>
            <a:r>
              <a:rPr lang="vi-VN"/>
              <a:t>(tiếp)</a:t>
            </a:r>
            <a:endParaRPr lang="vi-VN" dirty="0"/>
          </a:p>
        </p:txBody>
      </p:sp>
      <p:sp>
        <p:nvSpPr>
          <p:cNvPr id="2" name="Content Placeholder 1">
            <a:extLst>
              <a:ext uri="{FF2B5EF4-FFF2-40B4-BE49-F238E27FC236}">
                <a16:creationId xmlns:a16="http://schemas.microsoft.com/office/drawing/2014/main" id="{72440F43-BC5B-4C25-A94F-C104E59F5D2E}"/>
              </a:ext>
            </a:extLst>
          </p:cNvPr>
          <p:cNvSpPr>
            <a:spLocks noGrp="1"/>
          </p:cNvSpPr>
          <p:nvPr>
            <p:ph idx="1"/>
          </p:nvPr>
        </p:nvSpPr>
        <p:spPr/>
        <p:txBody>
          <a:bodyPr/>
          <a:lstStyle/>
          <a:p>
            <a:r>
              <a:rPr lang="vi-VN"/>
              <a:t>Đăng ký theo dõi các cập nhật trạng thái được cung cấp bởi phương tiện truyền thông địa phương cũng như mạng xã hội, twitter, Facebook, v.v.</a:t>
            </a:r>
          </a:p>
          <a:p>
            <a:r>
              <a:rPr lang="vi-VN"/>
              <a:t>Giữ liên lạc với bất kỳ hệ thống thông báo nào về nơi làm việc của quý vị và trường học của con cái.</a:t>
            </a:r>
          </a:p>
        </p:txBody>
      </p:sp>
      <p:pic>
        <p:nvPicPr>
          <p:cNvPr id="14" name="Picture 13" descr="Mọi người nói về mạng xã hội">
            <a:extLst>
              <a:ext uri="{FF2B5EF4-FFF2-40B4-BE49-F238E27FC236}">
                <a16:creationId xmlns:a16="http://schemas.microsoft.com/office/drawing/2014/main" id="{24C7F46B-D861-4D30-9590-CBBF9E818F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27395" y="3620036"/>
            <a:ext cx="4337209" cy="3007132"/>
          </a:xfrm>
          <a:prstGeom prst="rect">
            <a:avLst/>
          </a:prstGeom>
        </p:spPr>
      </p:pic>
      <p:sp>
        <p:nvSpPr>
          <p:cNvPr id="15" name="TextBox 14">
            <a:extLst>
              <a:ext uri="{FF2B5EF4-FFF2-40B4-BE49-F238E27FC236}">
                <a16:creationId xmlns:a16="http://schemas.microsoft.com/office/drawing/2014/main" id="{900E08A3-A0A8-480C-B127-EB79605F1932}"/>
              </a:ext>
            </a:extLst>
          </p:cNvPr>
          <p:cNvSpPr txBox="1"/>
          <p:nvPr/>
        </p:nvSpPr>
        <p:spPr>
          <a:xfrm>
            <a:off x="4606290" y="6579040"/>
            <a:ext cx="3801427" cy="230832"/>
          </a:xfrm>
          <a:prstGeom prst="rect">
            <a:avLst/>
          </a:prstGeom>
          <a:noFill/>
        </p:spPr>
        <p:txBody>
          <a:bodyPr wrap="square" rtlCol="0">
            <a:spAutoFit/>
          </a:bodyPr>
          <a:lstStyle/>
          <a:p>
            <a:r>
              <a:rPr lang="vi-VN" sz="900" dirty="0">
                <a:solidFill>
                  <a:srgbClr val="B95809"/>
                </a:solidFill>
                <a:hlinkClick r:id="rId4" tooltip="https://technofaq.org/posts/2015/04/4-reasons-why-businesses-should-use-social-media-for-customer-support-service/">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nc-sa/3.0/">
                  <a:extLst>
                    <a:ext uri="{A12FA001-AC4F-418D-AE19-62706E023703}">
                      <ahyp:hlinkClr xmlns:ahyp="http://schemas.microsoft.com/office/drawing/2018/hyperlinkcolor" val="tx"/>
                    </a:ext>
                  </a:extLst>
                </a:hlinkClick>
              </a:rPr>
              <a:t>CC BY-SA-NC</a:t>
            </a:r>
          </a:p>
        </p:txBody>
      </p:sp>
    </p:spTree>
    <p:extLst>
      <p:ext uri="{BB962C8B-B14F-4D97-AF65-F5344CB8AC3E}">
        <p14:creationId xmlns:p14="http://schemas.microsoft.com/office/powerpoint/2010/main" val="4170978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6A74-B9AB-4CE1-ABE7-97789397B351}"/>
              </a:ext>
            </a:extLst>
          </p:cNvPr>
          <p:cNvSpPr>
            <a:spLocks noGrp="1"/>
          </p:cNvSpPr>
          <p:nvPr>
            <p:ph type="title"/>
          </p:nvPr>
        </p:nvSpPr>
        <p:spPr/>
        <p:txBody>
          <a:bodyPr/>
          <a:lstStyle/>
          <a:p>
            <a:r>
              <a:rPr lang="vi-VN"/>
              <a:t>Các Nguồn trợ giúp Bổ sung</a:t>
            </a:r>
          </a:p>
        </p:txBody>
      </p:sp>
    </p:spTree>
    <p:extLst>
      <p:ext uri="{BB962C8B-B14F-4D97-AF65-F5344CB8AC3E}">
        <p14:creationId xmlns:p14="http://schemas.microsoft.com/office/powerpoint/2010/main" val="3949338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FFCF7-2162-411F-AA7A-ADA715888378}"/>
              </a:ext>
            </a:extLst>
          </p:cNvPr>
          <p:cNvSpPr>
            <a:spLocks noGrp="1"/>
          </p:cNvSpPr>
          <p:nvPr>
            <p:ph type="title"/>
          </p:nvPr>
        </p:nvSpPr>
        <p:spPr/>
        <p:txBody>
          <a:bodyPr/>
          <a:lstStyle/>
          <a:p>
            <a:r>
              <a:rPr lang="vi-VN"/>
              <a:t>Các Nguồn trợ giúp Bổ sung </a:t>
            </a:r>
          </a:p>
        </p:txBody>
      </p:sp>
      <p:sp>
        <p:nvSpPr>
          <p:cNvPr id="2" name="Content Placeholder 1">
            <a:extLst>
              <a:ext uri="{FF2B5EF4-FFF2-40B4-BE49-F238E27FC236}">
                <a16:creationId xmlns:a16="http://schemas.microsoft.com/office/drawing/2014/main" id="{48378F24-A283-4DA9-BF25-91A4F5AA65B7}"/>
              </a:ext>
            </a:extLst>
          </p:cNvPr>
          <p:cNvSpPr>
            <a:spLocks noGrp="1"/>
          </p:cNvSpPr>
          <p:nvPr>
            <p:ph idx="1"/>
          </p:nvPr>
        </p:nvSpPr>
        <p:spPr>
          <a:xfrm>
            <a:off x="838200" y="1825625"/>
            <a:ext cx="7757160" cy="4351338"/>
          </a:xfrm>
        </p:spPr>
        <p:txBody>
          <a:bodyPr>
            <a:normAutofit fontScale="92500" lnSpcReduction="10000"/>
          </a:bodyPr>
          <a:lstStyle/>
          <a:p>
            <a:pPr lvl="0"/>
            <a:r>
              <a:rPr lang="vi-VN" u="sng" dirty="0">
                <a:solidFill>
                  <a:srgbClr val="B95809"/>
                </a:solidFill>
                <a:hlinkClick r:id="rId3">
                  <a:extLst>
                    <a:ext uri="{A12FA001-AC4F-418D-AE19-62706E023703}">
                      <ahyp:hlinkClr xmlns:ahyp="http://schemas.microsoft.com/office/drawing/2018/hyperlinkcolor" val="tx"/>
                    </a:ext>
                  </a:extLst>
                </a:hlinkClick>
              </a:rPr>
              <a:t>Ready.gov/plan</a:t>
            </a:r>
            <a:r>
              <a:rPr lang="vi-VN" dirty="0"/>
              <a:t>: các mẫu kế hoạch thông tin liên lạc</a:t>
            </a:r>
          </a:p>
          <a:p>
            <a:pPr lvl="0"/>
            <a:r>
              <a:rPr lang="vi-VN" u="sng" dirty="0">
                <a:solidFill>
                  <a:srgbClr val="B95809"/>
                </a:solidFill>
                <a:hlinkClick r:id="rId4">
                  <a:extLst>
                    <a:ext uri="{A12FA001-AC4F-418D-AE19-62706E023703}">
                      <ahyp:hlinkClr xmlns:ahyp="http://schemas.microsoft.com/office/drawing/2018/hyperlinkcolor" val="tx"/>
                    </a:ext>
                  </a:extLst>
                </a:hlinkClick>
              </a:rPr>
              <a:t>Trang Hỗ trợ Nhà ở trên HUD Exchange</a:t>
            </a:r>
            <a:r>
              <a:rPr lang="vi-VN" dirty="0"/>
              <a:t>: các danh sách kiểm tra cho hoạt động chuẩn bị</a:t>
            </a:r>
          </a:p>
          <a:p>
            <a:pPr lvl="1"/>
            <a:r>
              <a:rPr lang="vi-VN" u="sng" dirty="0">
                <a:solidFill>
                  <a:srgbClr val="B95809"/>
                </a:solidFill>
                <a:hlinkClick r:id="rId5">
                  <a:extLst>
                    <a:ext uri="{A12FA001-AC4F-418D-AE19-62706E023703}">
                      <ahyp:hlinkClr xmlns:ahyp="http://schemas.microsoft.com/office/drawing/2018/hyperlinkcolor" val="tx"/>
                    </a:ext>
                  </a:extLst>
                </a:hlinkClick>
              </a:rPr>
              <a:t>Danh sách Kiểm tra cho Hoạt động Chuẩn bị tại Nhà và Gia đình</a:t>
            </a:r>
          </a:p>
          <a:p>
            <a:pPr lvl="1"/>
            <a:r>
              <a:rPr lang="vi-VN" u="sng" dirty="0">
                <a:solidFill>
                  <a:srgbClr val="B95809"/>
                </a:solidFill>
                <a:hlinkClick r:id="rId6">
                  <a:extLst>
                    <a:ext uri="{A12FA001-AC4F-418D-AE19-62706E023703}">
                      <ahyp:hlinkClr xmlns:ahyp="http://schemas.microsoft.com/office/drawing/2018/hyperlinkcolor" val="tx"/>
                    </a:ext>
                  </a:extLst>
                </a:hlinkClick>
              </a:rPr>
              <a:t>Danh sách Kiểm tra cho Hoạt động Chuẩn bị về Tài chính</a:t>
            </a:r>
          </a:p>
          <a:p>
            <a:pPr lvl="1"/>
            <a:r>
              <a:rPr lang="vi-VN" u="sng" dirty="0">
                <a:solidFill>
                  <a:srgbClr val="B95809"/>
                </a:solidFill>
                <a:hlinkClick r:id="rId7">
                  <a:extLst>
                    <a:ext uri="{A12FA001-AC4F-418D-AE19-62706E023703}">
                      <ahyp:hlinkClr xmlns:ahyp="http://schemas.microsoft.com/office/drawing/2018/hyperlinkcolor" val="tx"/>
                    </a:ext>
                  </a:extLst>
                </a:hlinkClick>
              </a:rPr>
              <a:t>Thẻ Chuẩn bị cho Tình huống Khẩn cấp</a:t>
            </a:r>
            <a:r>
              <a:rPr lang="vi-VN" u="sng" dirty="0">
                <a:solidFill>
                  <a:srgbClr val="B95809"/>
                </a:solidFill>
              </a:rPr>
              <a:t>    </a:t>
            </a:r>
          </a:p>
          <a:p>
            <a:pPr lvl="1"/>
            <a:r>
              <a:rPr lang="vi-VN" u="sng" dirty="0">
                <a:solidFill>
                  <a:srgbClr val="B95809"/>
                </a:solidFill>
                <a:hlinkClick r:id="rId8">
                  <a:extLst>
                    <a:ext uri="{A12FA001-AC4F-418D-AE19-62706E023703}">
                      <ahyp:hlinkClr xmlns:ahyp="http://schemas.microsoft.com/office/drawing/2018/hyperlinkcolor" val="tx"/>
                    </a:ext>
                  </a:extLst>
                </a:hlinkClick>
              </a:rPr>
              <a:t>Các Đối tác Khắc phục Thảm họa</a:t>
            </a:r>
            <a:r>
              <a:rPr lang="vi-VN" dirty="0">
                <a:solidFill>
                  <a:srgbClr val="B95809"/>
                </a:solidFill>
              </a:rPr>
              <a:t> </a:t>
            </a:r>
          </a:p>
          <a:p>
            <a:pPr lvl="0"/>
            <a:r>
              <a:rPr lang="vi-VN" u="sng" dirty="0">
                <a:solidFill>
                  <a:srgbClr val="B95809"/>
                </a:solidFill>
                <a:hlinkClick r:id="rId9">
                  <a:extLst>
                    <a:ext uri="{A12FA001-AC4F-418D-AE19-62706E023703}">
                      <ahyp:hlinkClr xmlns:ahyp="http://schemas.microsoft.com/office/drawing/2018/hyperlinkcolor" val="tx"/>
                    </a:ext>
                  </a:extLst>
                </a:hlinkClick>
              </a:rPr>
              <a:t>Tờ rơi Phục hồi sau Thảm họa</a:t>
            </a:r>
            <a:r>
              <a:rPr lang="vi-VN" dirty="0"/>
              <a:t>: cách các Tư vấn viên Nhà ở có thể giúp quý vị phục hồi</a:t>
            </a:r>
          </a:p>
        </p:txBody>
      </p:sp>
      <p:pic>
        <p:nvPicPr>
          <p:cNvPr id="5" name="Picture 4" descr="Máy tính xách tay">
            <a:extLst>
              <a:ext uri="{FF2B5EF4-FFF2-40B4-BE49-F238E27FC236}">
                <a16:creationId xmlns:a16="http://schemas.microsoft.com/office/drawing/2014/main" id="{9BE9A4F2-0D6D-4F45-AABE-9ED102A7DD1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975843" y="4309110"/>
            <a:ext cx="3717047" cy="2183765"/>
          </a:xfrm>
          <a:prstGeom prst="rect">
            <a:avLst/>
          </a:prstGeom>
        </p:spPr>
      </p:pic>
    </p:spTree>
    <p:extLst>
      <p:ext uri="{BB962C8B-B14F-4D97-AF65-F5344CB8AC3E}">
        <p14:creationId xmlns:p14="http://schemas.microsoft.com/office/powerpoint/2010/main" val="915596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30EC8-BD07-4C6F-93BD-E1AD4F13E79B}"/>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vi-VN" sz="6000">
                <a:solidFill>
                  <a:schemeClr val="tx1"/>
                </a:solidFill>
                <a:latin typeface="Arial"/>
                <a:ea typeface="+mj-ea"/>
                <a:cs typeface="+mj-cs"/>
              </a:rPr>
              <a:t>Câu hỏi</a:t>
            </a:r>
          </a:p>
        </p:txBody>
      </p:sp>
      <p:pic>
        <p:nvPicPr>
          <p:cNvPr id="9" name="Graphic 8" descr="Dấu chấm hỏi">
            <a:extLst>
              <a:ext uri="{FF2B5EF4-FFF2-40B4-BE49-F238E27FC236}">
                <a16:creationId xmlns:a16="http://schemas.microsoft.com/office/drawing/2014/main" id="{09FA40D4-A3D8-4271-8AD7-00253BD791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1" y="2743201"/>
            <a:ext cx="1371600" cy="1371600"/>
          </a:xfrm>
          <a:prstGeom prst="rect">
            <a:avLst/>
          </a:prstGeom>
        </p:spPr>
      </p:pic>
      <p:pic>
        <p:nvPicPr>
          <p:cNvPr id="11" name="Graphic 10">
            <a:extLst>
              <a:ext uri="{FF2B5EF4-FFF2-40B4-BE49-F238E27FC236}">
                <a16:creationId xmlns:a16="http://schemas.microsoft.com/office/drawing/2014/main" id="{BE26BC49-ECFB-4AD4-B861-202FF4CD4D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486220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4E30EC8-BD07-4C6F-93BD-E1AD4F13E79B}"/>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vi-VN" sz="5400">
                <a:solidFill>
                  <a:schemeClr val="tx1">
                    <a:lumMod val="85000"/>
                    <a:lumOff val="15000"/>
                  </a:schemeClr>
                </a:solidFill>
                <a:latin typeface="Arial"/>
                <a:ea typeface="+mj-ea"/>
                <a:cs typeface="+mj-cs"/>
              </a:rPr>
              <a:t>Hội thảo Chuẩn bị cho Tình huống Khẩn cấp</a:t>
            </a:r>
          </a:p>
        </p:txBody>
      </p:sp>
      <p:cxnSp>
        <p:nvCxnSpPr>
          <p:cNvPr id="19" name="Straight Connector 18">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629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AE20-63BE-4D48-9E64-7B13B8B11FED}"/>
              </a:ext>
            </a:extLst>
          </p:cNvPr>
          <p:cNvSpPr>
            <a:spLocks noGrp="1"/>
          </p:cNvSpPr>
          <p:nvPr>
            <p:ph type="title"/>
          </p:nvPr>
        </p:nvSpPr>
        <p:spPr/>
        <p:txBody>
          <a:bodyPr>
            <a:normAutofit fontScale="90000"/>
          </a:bodyPr>
          <a:lstStyle/>
          <a:p>
            <a:r>
              <a:rPr lang="vi-VN"/>
              <a:t>Các Kịch bản về Tình huống Khẩn cấp &amp; Thảm họa</a:t>
            </a:r>
          </a:p>
        </p:txBody>
      </p:sp>
      <p:sp>
        <p:nvSpPr>
          <p:cNvPr id="2" name="Content Placeholder 1">
            <a:extLst>
              <a:ext uri="{FF2B5EF4-FFF2-40B4-BE49-F238E27FC236}">
                <a16:creationId xmlns:a16="http://schemas.microsoft.com/office/drawing/2014/main" id="{72440F43-BC5B-4C25-A94F-C104E59F5D2E}"/>
              </a:ext>
            </a:extLst>
          </p:cNvPr>
          <p:cNvSpPr>
            <a:spLocks noGrp="1"/>
          </p:cNvSpPr>
          <p:nvPr>
            <p:ph idx="1"/>
          </p:nvPr>
        </p:nvSpPr>
        <p:spPr/>
        <p:txBody>
          <a:bodyPr>
            <a:normAutofit/>
          </a:bodyPr>
          <a:lstStyle/>
          <a:p>
            <a:pPr marL="0" indent="0">
              <a:buNone/>
            </a:pPr>
            <a:r>
              <a:rPr lang="vi-VN">
                <a:highlight>
                  <a:srgbClr val="00FF00"/>
                </a:highlight>
              </a:rPr>
              <a:t>[Các HCA nên sửa đổi slide này để bao gồm danh sách các loại tình huống khẩn cấp và thảm họa mà họ muốn người tham gia cân nhắc khi bắt đầu xây dựng kế hoạch khẩn cấp của họ trong hội thảo]</a:t>
            </a:r>
          </a:p>
          <a:p>
            <a:r>
              <a:rPr lang="vi-VN">
                <a:highlight>
                  <a:srgbClr val="00FF00"/>
                </a:highlight>
              </a:rPr>
              <a:t>Lốc xoáy</a:t>
            </a:r>
          </a:p>
          <a:p>
            <a:r>
              <a:rPr lang="vi-VN">
                <a:highlight>
                  <a:srgbClr val="00FF00"/>
                </a:highlight>
              </a:rPr>
              <a:t>V.v.</a:t>
            </a:r>
          </a:p>
          <a:p>
            <a:r>
              <a:rPr lang="vi-VN">
                <a:highlight>
                  <a:srgbClr val="00FF00"/>
                </a:highlight>
              </a:rPr>
              <a:t>V.v.</a:t>
            </a:r>
          </a:p>
          <a:p>
            <a:r>
              <a:rPr lang="vi-VN">
                <a:highlight>
                  <a:srgbClr val="00FF00"/>
                </a:highlight>
              </a:rPr>
              <a:t>V.v.</a:t>
            </a:r>
          </a:p>
        </p:txBody>
      </p:sp>
    </p:spTree>
    <p:extLst>
      <p:ext uri="{BB962C8B-B14F-4D97-AF65-F5344CB8AC3E}">
        <p14:creationId xmlns:p14="http://schemas.microsoft.com/office/powerpoint/2010/main" val="4195292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B6AA42A-6F57-4CFF-BC0C-3F2C9DE00C76}"/>
              </a:ext>
            </a:extLst>
          </p:cNvPr>
          <p:cNvSpPr>
            <a:spLocks noGrp="1"/>
          </p:cNvSpPr>
          <p:nvPr>
            <p:ph type="title"/>
          </p:nvPr>
        </p:nvSpPr>
        <p:spPr>
          <a:xfrm>
            <a:off x="798653" y="1269254"/>
            <a:ext cx="6713317" cy="3155651"/>
          </a:xfrm>
          <a:prstGeom prst="ellipse">
            <a:avLst/>
          </a:prstGeom>
        </p:spPr>
        <p:txBody>
          <a:bodyPr vert="horz" lIns="91440" tIns="45720" rIns="91440" bIns="45720" rtlCol="0" anchor="b">
            <a:normAutofit/>
          </a:bodyPr>
          <a:lstStyle/>
          <a:p>
            <a:r>
              <a:rPr lang="vi-VN" sz="5000" dirty="0">
                <a:solidFill>
                  <a:srgbClr val="FFFFFF"/>
                </a:solidFill>
                <a:latin typeface="Arial"/>
                <a:ea typeface="+mj-ea"/>
                <a:cs typeface="+mj-cs"/>
              </a:rPr>
              <a:t>Cảm ơn Quý</a:t>
            </a:r>
            <a:r>
              <a:rPr lang="en-US" sz="5000" dirty="0">
                <a:solidFill>
                  <a:srgbClr val="FFFFFF"/>
                </a:solidFill>
                <a:latin typeface="Arial"/>
                <a:ea typeface="+mj-ea"/>
                <a:cs typeface="+mj-cs"/>
              </a:rPr>
              <a:t> </a:t>
            </a:r>
            <a:r>
              <a:rPr lang="vi-VN" sz="5000" dirty="0">
                <a:solidFill>
                  <a:srgbClr val="FFFFFF"/>
                </a:solidFill>
                <a:latin typeface="Arial"/>
                <a:ea typeface="+mj-ea"/>
                <a:cs typeface="+mj-cs"/>
              </a:rPr>
              <a:t>vị đã Tham dự! </a:t>
            </a:r>
          </a:p>
        </p:txBody>
      </p:sp>
      <p:cxnSp>
        <p:nvCxnSpPr>
          <p:cNvPr id="35" name="Straight Connector 34">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7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4DBA2-FC59-4614-B4AA-F8B31F9FE550}"/>
              </a:ext>
            </a:extLst>
          </p:cNvPr>
          <p:cNvSpPr>
            <a:spLocks noGrp="1"/>
          </p:cNvSpPr>
          <p:nvPr>
            <p:ph type="title"/>
          </p:nvPr>
        </p:nvSpPr>
        <p:spPr>
          <a:xfrm>
            <a:off x="838200" y="365125"/>
            <a:ext cx="10515600" cy="1281113"/>
          </a:xfrm>
        </p:spPr>
        <p:txBody>
          <a:bodyPr/>
          <a:lstStyle/>
          <a:p>
            <a:r>
              <a:rPr lang="vi-VN"/>
              <a:t>“Tình huống khẩn cấp” là gì?</a:t>
            </a:r>
          </a:p>
        </p:txBody>
      </p:sp>
      <p:sp>
        <p:nvSpPr>
          <p:cNvPr id="2" name="Content Placeholder 1">
            <a:extLst>
              <a:ext uri="{FF2B5EF4-FFF2-40B4-BE49-F238E27FC236}">
                <a16:creationId xmlns:a16="http://schemas.microsoft.com/office/drawing/2014/main" id="{62D8BF06-AD39-4086-91A3-83372895CCBD}"/>
              </a:ext>
            </a:extLst>
          </p:cNvPr>
          <p:cNvSpPr>
            <a:spLocks noGrp="1"/>
          </p:cNvSpPr>
          <p:nvPr>
            <p:ph idx="1"/>
          </p:nvPr>
        </p:nvSpPr>
        <p:spPr>
          <a:xfrm>
            <a:off x="838200" y="1825625"/>
            <a:ext cx="9040586" cy="4907684"/>
          </a:xfrm>
        </p:spPr>
        <p:txBody>
          <a:bodyPr>
            <a:normAutofit fontScale="92500" lnSpcReduction="10000"/>
          </a:bodyPr>
          <a:lstStyle/>
          <a:p>
            <a:r>
              <a:rPr lang="vi-VN" dirty="0"/>
              <a:t>"Tình huống khẩn cấp" là một sự kiện ngoài dự kiến có thể gây ra:</a:t>
            </a:r>
          </a:p>
          <a:p>
            <a:pPr lvl="1"/>
            <a:r>
              <a:rPr lang="vi-VN" dirty="0"/>
              <a:t>Tử vong hoặc thương tích cho người và vật nuôi</a:t>
            </a:r>
          </a:p>
          <a:p>
            <a:pPr lvl="1"/>
            <a:r>
              <a:rPr lang="vi-VN" dirty="0"/>
              <a:t>Thiệt hại vật chất đối với tài sản</a:t>
            </a:r>
          </a:p>
          <a:p>
            <a:pPr lvl="2"/>
            <a:r>
              <a:rPr lang="vi-VN" dirty="0"/>
              <a:t>Nhà ở và các tòa nhà khác, chẳng hạn như ga-ra hoặc kho chứa </a:t>
            </a:r>
          </a:p>
          <a:p>
            <a:pPr lvl="2"/>
            <a:r>
              <a:rPr lang="vi-VN" dirty="0"/>
              <a:t>Đồ dùng cá nhân trong nhà</a:t>
            </a:r>
          </a:p>
          <a:p>
            <a:pPr lvl="2"/>
            <a:r>
              <a:rPr lang="vi-VN" dirty="0"/>
              <a:t>Ô-tô, tàu thuyền, hoặc các phương tiện khác</a:t>
            </a:r>
          </a:p>
          <a:p>
            <a:pPr lvl="1"/>
            <a:r>
              <a:rPr lang="vi-VN" dirty="0"/>
              <a:t>Những thay đổi về tình hình nhà ở và mục tiêu nhà ở</a:t>
            </a:r>
          </a:p>
          <a:p>
            <a:pPr lvl="2"/>
            <a:r>
              <a:rPr lang="vi-VN" dirty="0"/>
              <a:t>Việc di dời do nhà ở bị hư hỏng hoặc mất khả năng tiếp cận</a:t>
            </a:r>
          </a:p>
          <a:p>
            <a:pPr lvl="2"/>
            <a:r>
              <a:rPr lang="vi-VN" dirty="0"/>
              <a:t>Thiếu nhà ở thay thế trong cộng đồng</a:t>
            </a:r>
          </a:p>
          <a:p>
            <a:pPr lvl="2"/>
            <a:r>
              <a:rPr lang="vi-VN" dirty="0"/>
              <a:t>Phải đáp ứng cả thanh toán tiền vay thế chấp và thanh toán tiền thuê nhà</a:t>
            </a:r>
          </a:p>
          <a:p>
            <a:pPr>
              <a:spcBef>
                <a:spcPts val="2400"/>
              </a:spcBef>
            </a:pPr>
            <a:r>
              <a:rPr lang="vi-VN" dirty="0"/>
              <a:t>Các ví dụ bao gồm </a:t>
            </a:r>
            <a:r>
              <a:rPr lang="vi-VN" dirty="0">
                <a:solidFill>
                  <a:srgbClr val="EB0000"/>
                </a:solidFill>
              </a:rPr>
              <a:t>cháy nhà</a:t>
            </a:r>
            <a:r>
              <a:rPr lang="vi-VN" dirty="0"/>
              <a:t>, </a:t>
            </a:r>
            <a:r>
              <a:rPr lang="vi-VN" dirty="0">
                <a:solidFill>
                  <a:srgbClr val="0070C0"/>
                </a:solidFill>
              </a:rPr>
              <a:t>khủng hoảng y tế</a:t>
            </a:r>
            <a:r>
              <a:rPr lang="vi-VN" dirty="0"/>
              <a:t>, hoặc </a:t>
            </a:r>
            <a:r>
              <a:rPr lang="vi-VN" dirty="0">
                <a:solidFill>
                  <a:srgbClr val="B95809"/>
                </a:solidFill>
              </a:rPr>
              <a:t>tràn hóa chất</a:t>
            </a:r>
            <a:r>
              <a:rPr lang="vi-VN" dirty="0"/>
              <a:t>.</a:t>
            </a:r>
          </a:p>
          <a:p>
            <a:endParaRPr lang="en-US" dirty="0"/>
          </a:p>
        </p:txBody>
      </p:sp>
      <p:pic>
        <p:nvPicPr>
          <p:cNvPr id="5" name="Picture 4" descr="Căn hộ cháy">
            <a:extLst>
              <a:ext uri="{FF2B5EF4-FFF2-40B4-BE49-F238E27FC236}">
                <a16:creationId xmlns:a16="http://schemas.microsoft.com/office/drawing/2014/main" id="{A7403CBA-E875-40AB-975F-D433A06452D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66032" y="2111857"/>
            <a:ext cx="2481082" cy="3308109"/>
          </a:xfrm>
          <a:prstGeom prst="rect">
            <a:avLst/>
          </a:prstGeom>
        </p:spPr>
      </p:pic>
      <p:sp>
        <p:nvSpPr>
          <p:cNvPr id="6" name="TextBox 5">
            <a:extLst>
              <a:ext uri="{FF2B5EF4-FFF2-40B4-BE49-F238E27FC236}">
                <a16:creationId xmlns:a16="http://schemas.microsoft.com/office/drawing/2014/main" id="{A129201F-DC90-4560-8EC5-4EC27354C494}"/>
              </a:ext>
            </a:extLst>
          </p:cNvPr>
          <p:cNvSpPr txBox="1"/>
          <p:nvPr/>
        </p:nvSpPr>
        <p:spPr>
          <a:xfrm>
            <a:off x="10118558" y="5622671"/>
            <a:ext cx="1928556" cy="369332"/>
          </a:xfrm>
          <a:prstGeom prst="rect">
            <a:avLst/>
          </a:prstGeom>
          <a:noFill/>
        </p:spPr>
        <p:txBody>
          <a:bodyPr wrap="square" rtlCol="0">
            <a:spAutoFit/>
          </a:bodyPr>
          <a:lstStyle/>
          <a:p>
            <a:r>
              <a:rPr lang="vi-VN" sz="900" dirty="0">
                <a:solidFill>
                  <a:srgbClr val="B95809"/>
                </a:solidFill>
                <a:hlinkClick r:id="rId4" tooltip="https://en.wikipedia.org/wiki/2016_Oakland_warehouse_fire">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sa/3.0/">
                  <a:extLst>
                    <a:ext uri="{A12FA001-AC4F-418D-AE19-62706E023703}">
                      <ahyp:hlinkClr xmlns:ahyp="http://schemas.microsoft.com/office/drawing/2018/hyperlinkcolor" val="tx"/>
                    </a:ext>
                  </a:extLst>
                </a:hlinkClick>
              </a:rPr>
              <a:t>CC BY-SA</a:t>
            </a:r>
          </a:p>
        </p:txBody>
      </p:sp>
    </p:spTree>
    <p:extLst>
      <p:ext uri="{BB962C8B-B14F-4D97-AF65-F5344CB8AC3E}">
        <p14:creationId xmlns:p14="http://schemas.microsoft.com/office/powerpoint/2010/main" val="407733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4DBA2-FC59-4614-B4AA-F8B31F9FE550}"/>
              </a:ext>
            </a:extLst>
          </p:cNvPr>
          <p:cNvSpPr>
            <a:spLocks noGrp="1"/>
          </p:cNvSpPr>
          <p:nvPr>
            <p:ph type="title"/>
          </p:nvPr>
        </p:nvSpPr>
        <p:spPr/>
        <p:txBody>
          <a:bodyPr/>
          <a:lstStyle/>
          <a:p>
            <a:r>
              <a:rPr lang="vi-VN"/>
              <a:t>“Thảm họa” là gì?</a:t>
            </a:r>
          </a:p>
        </p:txBody>
      </p:sp>
      <p:sp>
        <p:nvSpPr>
          <p:cNvPr id="2" name="Content Placeholder 1">
            <a:extLst>
              <a:ext uri="{FF2B5EF4-FFF2-40B4-BE49-F238E27FC236}">
                <a16:creationId xmlns:a16="http://schemas.microsoft.com/office/drawing/2014/main" id="{62D8BF06-AD39-4086-91A3-83372895CCBD}"/>
              </a:ext>
            </a:extLst>
          </p:cNvPr>
          <p:cNvSpPr>
            <a:spLocks noGrp="1"/>
          </p:cNvSpPr>
          <p:nvPr>
            <p:ph idx="1"/>
          </p:nvPr>
        </p:nvSpPr>
        <p:spPr>
          <a:xfrm>
            <a:off x="838201" y="1825625"/>
            <a:ext cx="7676408" cy="4667250"/>
          </a:xfrm>
        </p:spPr>
        <p:txBody>
          <a:bodyPr>
            <a:normAutofit fontScale="92500"/>
          </a:bodyPr>
          <a:lstStyle/>
          <a:p>
            <a:r>
              <a:rPr lang="vi-VN" dirty="0"/>
              <a:t>“Thảm họa” giống như tình huống khẩn cấp, đặc biệt là nó có thể gây ra những tác động tương tự:</a:t>
            </a:r>
          </a:p>
          <a:p>
            <a:pPr lvl="1"/>
            <a:r>
              <a:rPr lang="vi-VN" dirty="0"/>
              <a:t>Tử vong hoặc thương tích cho người và vật nuôi</a:t>
            </a:r>
          </a:p>
          <a:p>
            <a:pPr lvl="1"/>
            <a:r>
              <a:rPr lang="vi-VN" dirty="0"/>
              <a:t>Thiệt hại vật chất đối với tài sản</a:t>
            </a:r>
          </a:p>
          <a:p>
            <a:pPr lvl="1"/>
            <a:r>
              <a:rPr lang="vi-VN" dirty="0"/>
              <a:t>Những thay đổi về tình hình nhà ở và mục tiêu nhà ở</a:t>
            </a:r>
          </a:p>
          <a:p>
            <a:pPr>
              <a:spcBef>
                <a:spcPts val="1800"/>
              </a:spcBef>
            </a:pPr>
            <a:r>
              <a:rPr lang="vi-VN" dirty="0"/>
              <a:t>Thảm họa là những tình huống rộng hơn, mang tính toàn cộng đồng, ảnh hưởng đến hàng trăm hoặc hàng nghìn người.</a:t>
            </a:r>
          </a:p>
          <a:p>
            <a:pPr>
              <a:spcBef>
                <a:spcPts val="1800"/>
              </a:spcBef>
            </a:pPr>
            <a:r>
              <a:rPr lang="vi-VN" dirty="0"/>
              <a:t>Các ví dụ bao gồm </a:t>
            </a:r>
            <a:r>
              <a:rPr lang="vi-VN" dirty="0">
                <a:solidFill>
                  <a:srgbClr val="0070C0"/>
                </a:solidFill>
              </a:rPr>
              <a:t>lũ lụt</a:t>
            </a:r>
            <a:r>
              <a:rPr lang="vi-VN" dirty="0"/>
              <a:t>, </a:t>
            </a:r>
            <a:r>
              <a:rPr lang="vi-VN" dirty="0">
                <a:solidFill>
                  <a:srgbClr val="EB0000"/>
                </a:solidFill>
              </a:rPr>
              <a:t>cháy rừng</a:t>
            </a:r>
            <a:r>
              <a:rPr lang="vi-VN" dirty="0"/>
              <a:t>, </a:t>
            </a:r>
            <a:r>
              <a:rPr lang="vi-VN" dirty="0">
                <a:solidFill>
                  <a:srgbClr val="007434"/>
                </a:solidFill>
              </a:rPr>
              <a:t>bão</a:t>
            </a:r>
            <a:r>
              <a:rPr lang="vi-VN" dirty="0"/>
              <a:t>, </a:t>
            </a:r>
            <a:r>
              <a:rPr lang="vi-VN" dirty="0">
                <a:solidFill>
                  <a:srgbClr val="B95809"/>
                </a:solidFill>
              </a:rPr>
              <a:t>phát thải hóa chất công nghiệp</a:t>
            </a:r>
            <a:r>
              <a:rPr lang="vi-VN" dirty="0"/>
              <a:t>, và </a:t>
            </a:r>
            <a:r>
              <a:rPr lang="vi-VN" dirty="0">
                <a:solidFill>
                  <a:srgbClr val="7030A0"/>
                </a:solidFill>
              </a:rPr>
              <a:t>các tình huống khẩn cấp về sức khỏe cộng đồng</a:t>
            </a:r>
            <a:r>
              <a:rPr lang="vi-VN" dirty="0"/>
              <a:t>.</a:t>
            </a:r>
          </a:p>
          <a:p>
            <a:endParaRPr lang="en-US" dirty="0"/>
          </a:p>
        </p:txBody>
      </p:sp>
      <p:pic>
        <p:nvPicPr>
          <p:cNvPr id="5" name="Picture 4" descr="Lốc xoáy đánh người">
            <a:extLst>
              <a:ext uri="{FF2B5EF4-FFF2-40B4-BE49-F238E27FC236}">
                <a16:creationId xmlns:a16="http://schemas.microsoft.com/office/drawing/2014/main" id="{E9F2B9A9-BAE7-4877-84FD-24A0BB572DD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84294" y="1825626"/>
            <a:ext cx="2855799" cy="3807732"/>
          </a:xfrm>
          <a:prstGeom prst="rect">
            <a:avLst/>
          </a:prstGeom>
        </p:spPr>
      </p:pic>
      <p:sp>
        <p:nvSpPr>
          <p:cNvPr id="6" name="TextBox 5">
            <a:extLst>
              <a:ext uri="{FF2B5EF4-FFF2-40B4-BE49-F238E27FC236}">
                <a16:creationId xmlns:a16="http://schemas.microsoft.com/office/drawing/2014/main" id="{438B3093-BAA5-48C2-98DE-E185EEE1C627}"/>
              </a:ext>
            </a:extLst>
          </p:cNvPr>
          <p:cNvSpPr txBox="1"/>
          <p:nvPr/>
        </p:nvSpPr>
        <p:spPr>
          <a:xfrm>
            <a:off x="9184294" y="5649474"/>
            <a:ext cx="2855800" cy="369332"/>
          </a:xfrm>
          <a:prstGeom prst="rect">
            <a:avLst/>
          </a:prstGeom>
          <a:noFill/>
        </p:spPr>
        <p:txBody>
          <a:bodyPr wrap="square" rtlCol="0">
            <a:spAutoFit/>
          </a:bodyPr>
          <a:lstStyle/>
          <a:p>
            <a:r>
              <a:rPr lang="vi-VN" sz="900" dirty="0">
                <a:solidFill>
                  <a:srgbClr val="B95809"/>
                </a:solidFill>
                <a:hlinkClick r:id="rId4" tooltip="http://www.severe-weather.eu/recent-events/tornado-in-momena-italy-november-13-2013/">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bủa Tác giả Vô danh được cấp phép theo </a:t>
            </a:r>
            <a:r>
              <a:rPr lang="vi-VN" sz="900" dirty="0">
                <a:solidFill>
                  <a:srgbClr val="B95809"/>
                </a:solidFill>
                <a:hlinkClick r:id="rId5" tooltip="https://creativecommons.org/licenses/by-nc-nd/3.0/">
                  <a:extLst>
                    <a:ext uri="{A12FA001-AC4F-418D-AE19-62706E023703}">
                      <ahyp:hlinkClr xmlns:ahyp="http://schemas.microsoft.com/office/drawing/2018/hyperlinkcolor" val="tx"/>
                    </a:ext>
                  </a:extLst>
                </a:hlinkClick>
              </a:rPr>
              <a:t>CC BY-NC-ND</a:t>
            </a:r>
          </a:p>
        </p:txBody>
      </p:sp>
    </p:spTree>
    <p:extLst>
      <p:ext uri="{BB962C8B-B14F-4D97-AF65-F5344CB8AC3E}">
        <p14:creationId xmlns:p14="http://schemas.microsoft.com/office/powerpoint/2010/main" val="336776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B70F24-01C2-4697-9C69-4F45D658D935}"/>
              </a:ext>
            </a:extLst>
          </p:cNvPr>
          <p:cNvSpPr>
            <a:spLocks noGrp="1"/>
          </p:cNvSpPr>
          <p:nvPr>
            <p:ph type="title"/>
          </p:nvPr>
        </p:nvSpPr>
        <p:spPr/>
        <p:txBody>
          <a:bodyPr/>
          <a:lstStyle/>
          <a:p>
            <a:r>
              <a:rPr lang="vi-VN"/>
              <a:t>“Chuẩn bị” là gì?</a:t>
            </a:r>
          </a:p>
        </p:txBody>
      </p:sp>
      <p:sp>
        <p:nvSpPr>
          <p:cNvPr id="2" name="Content Placeholder 1">
            <a:extLst>
              <a:ext uri="{FF2B5EF4-FFF2-40B4-BE49-F238E27FC236}">
                <a16:creationId xmlns:a16="http://schemas.microsoft.com/office/drawing/2014/main" id="{58F7E206-785B-4BD7-95A1-9A88A6F404DB}"/>
              </a:ext>
            </a:extLst>
          </p:cNvPr>
          <p:cNvSpPr>
            <a:spLocks noGrp="1"/>
          </p:cNvSpPr>
          <p:nvPr>
            <p:ph idx="1"/>
          </p:nvPr>
        </p:nvSpPr>
        <p:spPr/>
        <p:txBody>
          <a:bodyPr>
            <a:normAutofit/>
          </a:bodyPr>
          <a:lstStyle/>
          <a:p>
            <a:r>
              <a:rPr lang="vi-VN"/>
              <a:t>Quý vị phải </a:t>
            </a:r>
            <a:r>
              <a:rPr lang="vi-VN" i="1"/>
              <a:t>chuẩn bị</a:t>
            </a:r>
            <a:r>
              <a:rPr lang="vi-VN"/>
              <a:t> để bảo vệ gia đình, vật nuôi và tài sản của mình trong </a:t>
            </a:r>
            <a:r>
              <a:rPr lang="vi-VN" i="1"/>
              <a:t>tình huống khẩn cấp</a:t>
            </a:r>
            <a:r>
              <a:rPr lang="vi-VN"/>
              <a:t> hoặc trong </a:t>
            </a:r>
            <a:r>
              <a:rPr lang="vi-VN" i="1"/>
              <a:t>thảm họa</a:t>
            </a:r>
            <a:r>
              <a:rPr lang="vi-VN"/>
              <a:t> </a:t>
            </a:r>
          </a:p>
          <a:p>
            <a:r>
              <a:rPr lang="vi-VN"/>
              <a:t>Cần làm gì để chuẩn bị cho những tình huống này?</a:t>
            </a:r>
          </a:p>
          <a:p>
            <a:pPr lvl="1" indent="-365760">
              <a:buFont typeface="Wingdings" panose="05000000000000000000" pitchFamily="2" charset="2"/>
              <a:buChar char="ü"/>
            </a:pPr>
            <a:r>
              <a:rPr lang="vi-VN"/>
              <a:t>Xây dựng một kế hoạch</a:t>
            </a:r>
          </a:p>
          <a:p>
            <a:pPr lvl="1" indent="-365760">
              <a:buFont typeface="Wingdings" panose="05000000000000000000" pitchFamily="2" charset="2"/>
              <a:buChar char="ü"/>
            </a:pPr>
            <a:r>
              <a:rPr lang="vi-VN"/>
              <a:t>Lập ra danh sách các nguồn trợ giúp cần thiết</a:t>
            </a:r>
          </a:p>
          <a:p>
            <a:pPr lvl="1" indent="-365760">
              <a:buFont typeface="Wingdings" panose="05000000000000000000" pitchFamily="2" charset="2"/>
              <a:buChar char="ü"/>
            </a:pPr>
            <a:r>
              <a:rPr lang="vi-VN"/>
              <a:t>Xác định những vật dụng quý vị nên có sẵn hoặc mang theo bên mình</a:t>
            </a:r>
          </a:p>
          <a:p>
            <a:pPr lvl="1" indent="-365760">
              <a:buFont typeface="Wingdings" panose="05000000000000000000" pitchFamily="2" charset="2"/>
              <a:buChar char="ü"/>
            </a:pPr>
            <a:r>
              <a:rPr lang="vi-VN"/>
              <a:t>Biết ai sẽ là người mà quý vị cần liên hệ và thông tin cần chia sẻ </a:t>
            </a:r>
          </a:p>
          <a:p>
            <a:pPr lvl="1"/>
            <a:endParaRPr lang="en-US" dirty="0"/>
          </a:p>
          <a:p>
            <a:pPr marL="914400" lvl="2" indent="0">
              <a:buNone/>
            </a:pPr>
            <a:endParaRPr lang="en-US" dirty="0"/>
          </a:p>
          <a:p>
            <a:endParaRPr lang="en-US" dirty="0"/>
          </a:p>
        </p:txBody>
      </p:sp>
    </p:spTree>
    <p:extLst>
      <p:ext uri="{BB962C8B-B14F-4D97-AF65-F5344CB8AC3E}">
        <p14:creationId xmlns:p14="http://schemas.microsoft.com/office/powerpoint/2010/main" val="3683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654ADBF-3D22-4274-A32D-8F4BC9B410F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078927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096054C-7B15-492F-AF07-EC8892E0DBA7}"/>
              </a:ext>
            </a:extLst>
          </p:cNvPr>
          <p:cNvSpPr>
            <a:spLocks noGrp="1"/>
          </p:cNvSpPr>
          <p:nvPr>
            <p:ph type="title"/>
          </p:nvPr>
        </p:nvSpPr>
        <p:spPr/>
        <p:txBody>
          <a:bodyPr/>
          <a:lstStyle/>
          <a:p>
            <a:r>
              <a:rPr lang="vi-VN"/>
              <a:t>Tại sao quý vị cần chuẩn bị?</a:t>
            </a:r>
          </a:p>
        </p:txBody>
      </p:sp>
    </p:spTree>
    <p:extLst>
      <p:ext uri="{BB962C8B-B14F-4D97-AF65-F5344CB8AC3E}">
        <p14:creationId xmlns:p14="http://schemas.microsoft.com/office/powerpoint/2010/main" val="121469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A61BA0-3BA1-440E-B0A1-BB251B3436A8}"/>
              </a:ext>
            </a:extLst>
          </p:cNvPr>
          <p:cNvSpPr>
            <a:spLocks noGrp="1"/>
          </p:cNvSpPr>
          <p:nvPr>
            <p:ph type="title"/>
          </p:nvPr>
        </p:nvSpPr>
        <p:spPr/>
        <p:txBody>
          <a:bodyPr>
            <a:normAutofit/>
          </a:bodyPr>
          <a:lstStyle/>
          <a:p>
            <a:r>
              <a:rPr lang="vi-VN"/>
              <a:t>Chuẩn bị cho các tình huống khác nhau</a:t>
            </a:r>
          </a:p>
        </p:txBody>
      </p:sp>
      <p:sp>
        <p:nvSpPr>
          <p:cNvPr id="2" name="Content Placeholder 1">
            <a:extLst>
              <a:ext uri="{FF2B5EF4-FFF2-40B4-BE49-F238E27FC236}">
                <a16:creationId xmlns:a16="http://schemas.microsoft.com/office/drawing/2014/main" id="{E4A747E8-AF06-424B-8047-6C75C8E13F8B}"/>
              </a:ext>
            </a:extLst>
          </p:cNvPr>
          <p:cNvSpPr>
            <a:spLocks noGrp="1"/>
          </p:cNvSpPr>
          <p:nvPr>
            <p:ph idx="1"/>
          </p:nvPr>
        </p:nvSpPr>
        <p:spPr>
          <a:xfrm>
            <a:off x="838200" y="1825624"/>
            <a:ext cx="10515600" cy="5032375"/>
          </a:xfrm>
        </p:spPr>
        <p:txBody>
          <a:bodyPr>
            <a:normAutofit/>
          </a:bodyPr>
          <a:lstStyle/>
          <a:p>
            <a:r>
              <a:rPr lang="vi-VN" sz="2400" dirty="0"/>
              <a:t>Các tình huống khẩn cấp có thể có ít hoặc không có cảnh báo trước.</a:t>
            </a:r>
          </a:p>
          <a:p>
            <a:r>
              <a:rPr lang="vi-VN" sz="2400" dirty="0"/>
              <a:t>Các thảm họa khác nhau có các thời gian cảnh báo khác nhau</a:t>
            </a:r>
            <a:r>
              <a:rPr lang="vi-VN" dirty="0"/>
              <a:t>:</a:t>
            </a:r>
          </a:p>
          <a:p>
            <a:pPr lvl="1"/>
            <a:r>
              <a:rPr lang="vi-VN" sz="2000" dirty="0"/>
              <a:t>Một số thảm họa, chẳng hạn như động đất, vụ nổ, và tai nạn phóng xạ, có thể có ít hoặc không có cảnh báo trước (tức là có thể phải trú ẩn tại chỗ.)</a:t>
            </a:r>
          </a:p>
          <a:p>
            <a:pPr lvl="1"/>
            <a:r>
              <a:rPr lang="vi-VN" sz="2000" dirty="0"/>
              <a:t>Các thảm họa khác, như bão và một số trận lũ lụt, thường mất thời gian để mạnh lên (nên có thời gian để sơ tán.)</a:t>
            </a:r>
          </a:p>
        </p:txBody>
      </p:sp>
      <p:pic>
        <p:nvPicPr>
          <p:cNvPr id="5" name="Picture 4" descr="Tòa nhà có khói">
            <a:extLst>
              <a:ext uri="{FF2B5EF4-FFF2-40B4-BE49-F238E27FC236}">
                <a16:creationId xmlns:a16="http://schemas.microsoft.com/office/drawing/2014/main" id="{8C79FA54-0F53-4C53-ADFC-F8DB7D162A6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37168" y="4339305"/>
            <a:ext cx="3211781" cy="2141187"/>
          </a:xfrm>
          <a:prstGeom prst="rect">
            <a:avLst/>
          </a:prstGeom>
        </p:spPr>
      </p:pic>
      <p:sp>
        <p:nvSpPr>
          <p:cNvPr id="6" name="TextBox 5">
            <a:extLst>
              <a:ext uri="{FF2B5EF4-FFF2-40B4-BE49-F238E27FC236}">
                <a16:creationId xmlns:a16="http://schemas.microsoft.com/office/drawing/2014/main" id="{161C1D95-D454-4B08-905F-D5B0B9857597}"/>
              </a:ext>
            </a:extLst>
          </p:cNvPr>
          <p:cNvSpPr txBox="1"/>
          <p:nvPr/>
        </p:nvSpPr>
        <p:spPr>
          <a:xfrm>
            <a:off x="2132305" y="6485374"/>
            <a:ext cx="3316644" cy="230832"/>
          </a:xfrm>
          <a:prstGeom prst="rect">
            <a:avLst/>
          </a:prstGeom>
          <a:noFill/>
        </p:spPr>
        <p:txBody>
          <a:bodyPr wrap="square" rtlCol="0">
            <a:spAutoFit/>
          </a:bodyPr>
          <a:lstStyle/>
          <a:p>
            <a:r>
              <a:rPr lang="vi-VN" sz="900" dirty="0">
                <a:solidFill>
                  <a:srgbClr val="B95809"/>
                </a:solidFill>
                <a:hlinkClick r:id="rId4" tooltip="https://en.wikipedia.org/wiki/2014_East_Harlem_gas_explosion">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5" tooltip="https://creativecommons.org/licenses/by-sa/3.0/">
                  <a:extLst>
                    <a:ext uri="{A12FA001-AC4F-418D-AE19-62706E023703}">
                      <ahyp:hlinkClr xmlns:ahyp="http://schemas.microsoft.com/office/drawing/2018/hyperlinkcolor" val="tx"/>
                    </a:ext>
                  </a:extLst>
                </a:hlinkClick>
              </a:rPr>
              <a:t>CC BY-SA</a:t>
            </a:r>
          </a:p>
        </p:txBody>
      </p:sp>
      <p:pic>
        <p:nvPicPr>
          <p:cNvPr id="11" name="Picture 10" descr="Bản đồ bão nhiệt đới Dorian">
            <a:extLst>
              <a:ext uri="{FF2B5EF4-FFF2-40B4-BE49-F238E27FC236}">
                <a16:creationId xmlns:a16="http://schemas.microsoft.com/office/drawing/2014/main" id="{7E839C53-3F77-4A74-BEEB-9D382482155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47915" y="4334235"/>
            <a:ext cx="3211781" cy="2146257"/>
          </a:xfrm>
          <a:prstGeom prst="rect">
            <a:avLst/>
          </a:prstGeom>
        </p:spPr>
      </p:pic>
      <p:sp>
        <p:nvSpPr>
          <p:cNvPr id="12" name="TextBox 11">
            <a:extLst>
              <a:ext uri="{FF2B5EF4-FFF2-40B4-BE49-F238E27FC236}">
                <a16:creationId xmlns:a16="http://schemas.microsoft.com/office/drawing/2014/main" id="{EF262CB8-38A4-44C9-83E4-B89ECA592AAD}"/>
              </a:ext>
            </a:extLst>
          </p:cNvPr>
          <p:cNvSpPr txBox="1"/>
          <p:nvPr/>
        </p:nvSpPr>
        <p:spPr>
          <a:xfrm>
            <a:off x="6787755" y="6480492"/>
            <a:ext cx="3607527" cy="230832"/>
          </a:xfrm>
          <a:prstGeom prst="rect">
            <a:avLst/>
          </a:prstGeom>
          <a:noFill/>
        </p:spPr>
        <p:txBody>
          <a:bodyPr wrap="square" rtlCol="0">
            <a:spAutoFit/>
          </a:bodyPr>
          <a:lstStyle/>
          <a:p>
            <a:r>
              <a:rPr lang="vi-VN" sz="900" dirty="0">
                <a:solidFill>
                  <a:srgbClr val="B95809"/>
                </a:solidFill>
                <a:hlinkClick r:id="rId7" tooltip="https://afludiary.blogspot.com/2019/08/nhc-5am-key-messages-on-ts-dorian.html">
                  <a:extLst>
                    <a:ext uri="{A12FA001-AC4F-418D-AE19-62706E023703}">
                      <ahyp:hlinkClr xmlns:ahyp="http://schemas.microsoft.com/office/drawing/2018/hyperlinkcolor" val="tx"/>
                    </a:ext>
                  </a:extLst>
                </a:hlinkClick>
              </a:rPr>
              <a:t>Ảnh này</a:t>
            </a:r>
            <a:r>
              <a:rPr lang="vi-VN" sz="900" dirty="0">
                <a:solidFill>
                  <a:srgbClr val="B95809"/>
                </a:solidFill>
              </a:rPr>
              <a:t> </a:t>
            </a:r>
            <a:r>
              <a:rPr lang="vi-VN" sz="900" dirty="0"/>
              <a:t>của Tác giả Vô danh được cấp phép theo </a:t>
            </a:r>
            <a:r>
              <a:rPr lang="vi-VN" sz="900" dirty="0">
                <a:solidFill>
                  <a:srgbClr val="B95809"/>
                </a:solidFill>
                <a:hlinkClick r:id="rId8" tooltip="https://creativecommons.org/licenses/by-nc-sa/3.0/">
                  <a:extLst>
                    <a:ext uri="{A12FA001-AC4F-418D-AE19-62706E023703}">
                      <ahyp:hlinkClr xmlns:ahyp="http://schemas.microsoft.com/office/drawing/2018/hyperlinkcolor" val="tx"/>
                    </a:ext>
                  </a:extLst>
                </a:hlinkClick>
              </a:rPr>
              <a:t>CC BY-SA-NC</a:t>
            </a:r>
          </a:p>
        </p:txBody>
      </p:sp>
    </p:spTree>
    <p:extLst>
      <p:ext uri="{BB962C8B-B14F-4D97-AF65-F5344CB8AC3E}">
        <p14:creationId xmlns:p14="http://schemas.microsoft.com/office/powerpoint/2010/main" val="286550645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panose="020F0302020204030204"/>
        <a:ea typeface=""/>
        <a:cs typeface=""/>
      </a:majorFont>
      <a:minorFont>
        <a:latin typeface="Arial"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panose="020F0302020204030204"/>
        <a:ea typeface=""/>
        <a:cs typeface=""/>
      </a:majorFont>
      <a:minorFont>
        <a:latin typeface="Arial"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panose="020F0302020204030204"/>
        <a:ea typeface=""/>
        <a:cs typeface=""/>
      </a:majorFont>
      <a:minorFont>
        <a:latin typeface="Arial"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anose="020F0302020204030204"/>
        <a:ea typeface=""/>
        <a:cs typeface=""/>
      </a:majorFont>
      <a:minorFont>
        <a:latin typeface="Arial"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7F14C5BDD725438F051E262623A996" ma:contentTypeVersion="13" ma:contentTypeDescription="Create a new document." ma:contentTypeScope="" ma:versionID="a9dbe0b8ff98fb7f32bf82836ec7617a">
  <xsd:schema xmlns:xsd="http://www.w3.org/2001/XMLSchema" xmlns:xs="http://www.w3.org/2001/XMLSchema" xmlns:p="http://schemas.microsoft.com/office/2006/metadata/properties" xmlns:ns2="1d2b0324-d6e6-4e85-bd9c-cc209b6aacf7" xmlns:ns3="ba9aecbc-7bfd-4a37-a31e-5f0a3dcc09a3" targetNamespace="http://schemas.microsoft.com/office/2006/metadata/properties" ma:root="true" ma:fieldsID="57509a7e85b189b91f148596519981d2" ns2:_="" ns3:_="">
    <xsd:import namespace="1d2b0324-d6e6-4e85-bd9c-cc209b6aacf7"/>
    <xsd:import namespace="ba9aecbc-7bfd-4a37-a31e-5f0a3dcc09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b0324-d6e6-4e85-bd9c-cc209b6aa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9aecbc-7bfd-4a37-a31e-5f0a3dcc09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533D86-33ED-4544-A858-E2D23F475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2b0324-d6e6-4e85-bd9c-cc209b6aacf7"/>
    <ds:schemaRef ds:uri="ba9aecbc-7bfd-4a37-a31e-5f0a3dcc0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84A8D-844B-45C8-9747-41BF516FA650}">
  <ds:schemaRefs>
    <ds:schemaRef ds:uri="http://schemas.microsoft.com/sharepoint/v3/contenttype/forms"/>
  </ds:schemaRefs>
</ds:datastoreItem>
</file>

<file path=customXml/itemProps3.xml><?xml version="1.0" encoding="utf-8"?>
<ds:datastoreItem xmlns:ds="http://schemas.openxmlformats.org/officeDocument/2006/customXml" ds:itemID="{7B633957-C34B-4EE7-A86C-CB8BDB790A13}">
  <ds:schemaRefs>
    <ds:schemaRef ds:uri="http://schemas.openxmlformats.org/package/2006/metadata/core-properties"/>
    <ds:schemaRef ds:uri="1d2b0324-d6e6-4e85-bd9c-cc209b6aacf7"/>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 ds:uri="ba9aecbc-7bfd-4a37-a31e-5f0a3dcc09a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12446</Words>
  <Application>Microsoft Office PowerPoint</Application>
  <PresentationFormat>Widescreen</PresentationFormat>
  <Paragraphs>856</Paragraphs>
  <Slides>49</Slides>
  <Notes>49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49</vt:i4>
      </vt:variant>
    </vt:vector>
  </HeadingPairs>
  <TitlesOfParts>
    <vt:vector size="55" baseType="lpstr">
      <vt:lpstr>Arial</vt:lpstr>
      <vt:lpstr>Calibri Light</vt:lpstr>
      <vt:lpstr>Wingdings</vt:lpstr>
      <vt:lpstr>Office Theme</vt:lpstr>
      <vt:lpstr>1_Office Theme</vt:lpstr>
      <vt:lpstr>2_Office Theme</vt:lpstr>
      <vt:lpstr>Buổi Phổ biến Kiến thức  của Nhóm Tư vấn Nhà ở:  Chuẩn bị cho Thảm họa và Tình huống Khẩn cấp</vt:lpstr>
      <vt:lpstr>Chào mừng Quý vị</vt:lpstr>
      <vt:lpstr>Nội dung chương trình</vt:lpstr>
      <vt:lpstr>Tổng quan về Chuẩn bị cho  Thảm họa và Tình huống Khẩn cấp</vt:lpstr>
      <vt:lpstr>“Tình huống khẩn cấp” là gì?</vt:lpstr>
      <vt:lpstr>“Thảm họa” là gì?</vt:lpstr>
      <vt:lpstr>“Chuẩn bị” là gì?</vt:lpstr>
      <vt:lpstr>Tại sao quý vị cần chuẩn bị?</vt:lpstr>
      <vt:lpstr>Chuẩn bị cho các tình huống khác nhau</vt:lpstr>
      <vt:lpstr>Chuẩn bị cho các tình huống khác nhau (tiếp)</vt:lpstr>
      <vt:lpstr>Chuẩn bị cho Thảm họa/Tình huống Khẩn cấp</vt:lpstr>
      <vt:lpstr>Lời khuyên Chung</vt:lpstr>
      <vt:lpstr>An toàn là Trên hết </vt:lpstr>
      <vt:lpstr>Lời khuyên Lên Kế hoạch Đảm bảo An toàn - Trú ẩn Tại chỗ </vt:lpstr>
      <vt:lpstr>Lời khuyên Lên Kế hoạch Đảm bảo An toàn – Chuyển đến Nơi trú ẩn </vt:lpstr>
      <vt:lpstr>Lời khuyên Lên Kế hoạch Đảm bảo An toàn – Sơ tán</vt:lpstr>
      <vt:lpstr>Lời khuyên Lên Kế hoạch Đảm bảo An toàn – Sơ tán (cont.)</vt:lpstr>
      <vt:lpstr>Chuẩn bị cho Nhà của Quý vị</vt:lpstr>
      <vt:lpstr>Chuẩn bị cho Nhà của Quý vị (tiếp)</vt:lpstr>
      <vt:lpstr>Chuẩn bị Vật tư của Quý vị</vt:lpstr>
      <vt:lpstr>Chuẩn bị Vật tư của Quý vị (tiếp)</vt:lpstr>
      <vt:lpstr>Chuẩn bị Vật tư của Quý vị (tiếp 1)</vt:lpstr>
      <vt:lpstr>Chuẩn bị Vật tư của Quý vị (tiếp 2)</vt:lpstr>
      <vt:lpstr>Chuẩn bị Vật tư của Quý vị (tiếp 3)</vt:lpstr>
      <vt:lpstr>Chuẩn bị Vật tư của Quý vị (tiếp 4)</vt:lpstr>
      <vt:lpstr>Chuẩn bị Tài liệu của Quý vị</vt:lpstr>
      <vt:lpstr>Chuẩn bị Tài liệu của Quý vị (tiếp)</vt:lpstr>
      <vt:lpstr>Chuẩn bị Tài chính cho Quý vị</vt:lpstr>
      <vt:lpstr>Chuẩn bị Tài chính cho Quý vị (tiếp)</vt:lpstr>
      <vt:lpstr>Chuẩn bị Tài chính cho Quý vị (tiếp 1)</vt:lpstr>
      <vt:lpstr>Chuẩn bị Tài chính cho Quý vị (tiếp 2)</vt:lpstr>
      <vt:lpstr>Chuẩn bị cho Bảo hiểm của Quý vị</vt:lpstr>
      <vt:lpstr>Chuẩn bị cho Bảo hiểm của Quý vị (tiếp)</vt:lpstr>
      <vt:lpstr>Các Bước Tiếp theo về Tài chính</vt:lpstr>
      <vt:lpstr>Chuẩn bị về Thông tin Liên lạc</vt:lpstr>
      <vt:lpstr>Chuẩn bị về Thông tin Liên lạc (tiếp)</vt:lpstr>
      <vt:lpstr>Chuẩn bị về Thông tin Liên lạc (tiếp 1)</vt:lpstr>
      <vt:lpstr>Nhận các Dịch vụ và Hỗ trợ Cộng đồng</vt:lpstr>
      <vt:lpstr>Nhận các Dịch vụ và Hỗ trợ Cộng đồng (tiếp)</vt:lpstr>
      <vt:lpstr>Ứng phó với Tình huống Khẩn cấp/Thảm họa</vt:lpstr>
      <vt:lpstr>Liên hệ với các Cơ quan Chức năng</vt:lpstr>
      <vt:lpstr>Theo dõi Tình trạng của Tình huống Khẩn cấp</vt:lpstr>
      <vt:lpstr>Theo dõi Tình trạng của Tình huống Khẩn cấp (tiếp)</vt:lpstr>
      <vt:lpstr>Các Nguồn trợ giúp Bổ sung</vt:lpstr>
      <vt:lpstr>Các Nguồn trợ giúp Bổ sung </vt:lpstr>
      <vt:lpstr>Câu hỏi</vt:lpstr>
      <vt:lpstr>Hội thảo Chuẩn bị cho Tình huống Khẩn cấp</vt:lpstr>
      <vt:lpstr>Các Kịch bản về Tình huống Khẩn cấp &amp; Thảm họa</vt:lpstr>
      <vt:lpstr>Cảm ơn Quý vị đã Tham dự!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Counseling Group Education Session: Emergency and Disaster Preparedness Presentation Template - Vietnamese Translation</dc:title>
  <dc:creator/>
  <cp:keywords>Housing Counseling Group Education Session: Emergency and Disaster Preparedness Presentation Template - Vietnamese Translation</cp:keywords>
  <cp:lastModifiedBy/>
  <cp:revision>1</cp:revision>
  <dcterms:created xsi:type="dcterms:W3CDTF">2020-11-05T16:07:56Z</dcterms:created>
  <dcterms:modified xsi:type="dcterms:W3CDTF">2021-12-03T17:34:46Z</dcterms:modified>
  <cp:category>Housing Counseling Group Education Session: Emergency and Disaster Preparedness Presentation Template - Vietnamese Translation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0x010100487F14C5BDD725438F051E262623A996</vt:lpwstr>
  </property>
</Properties>
</file>